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8"/>
  </p:notesMasterIdLst>
  <p:handoutMasterIdLst>
    <p:handoutMasterId r:id="rId39"/>
  </p:handoutMasterIdLst>
  <p:sldIdLst>
    <p:sldId id="326" r:id="rId2"/>
    <p:sldId id="329" r:id="rId3"/>
    <p:sldId id="359" r:id="rId4"/>
    <p:sldId id="328" r:id="rId5"/>
    <p:sldId id="352" r:id="rId6"/>
    <p:sldId id="365" r:id="rId7"/>
    <p:sldId id="366" r:id="rId8"/>
    <p:sldId id="358" r:id="rId9"/>
    <p:sldId id="355" r:id="rId10"/>
    <p:sldId id="367" r:id="rId11"/>
    <p:sldId id="368" r:id="rId12"/>
    <p:sldId id="363" r:id="rId13"/>
    <p:sldId id="351" r:id="rId14"/>
    <p:sldId id="369" r:id="rId15"/>
    <p:sldId id="370" r:id="rId16"/>
    <p:sldId id="371" r:id="rId17"/>
    <p:sldId id="372" r:id="rId18"/>
    <p:sldId id="373" r:id="rId19"/>
    <p:sldId id="374" r:id="rId20"/>
    <p:sldId id="375" r:id="rId21"/>
    <p:sldId id="376" r:id="rId22"/>
    <p:sldId id="362" r:id="rId23"/>
    <p:sldId id="377" r:id="rId24"/>
    <p:sldId id="361" r:id="rId25"/>
    <p:sldId id="378" r:id="rId26"/>
    <p:sldId id="379" r:id="rId27"/>
    <p:sldId id="380" r:id="rId28"/>
    <p:sldId id="347" r:id="rId29"/>
    <p:sldId id="381" r:id="rId30"/>
    <p:sldId id="382" r:id="rId31"/>
    <p:sldId id="384" r:id="rId32"/>
    <p:sldId id="385" r:id="rId33"/>
    <p:sldId id="387" r:id="rId34"/>
    <p:sldId id="388" r:id="rId35"/>
    <p:sldId id="389" r:id="rId36"/>
    <p:sldId id="364" r:id="rId3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PRESENTATION PARCOURSUP" id="{0B896E98-F45E-4768-8620-EDDF394BE181}">
          <p14:sldIdLst>
            <p14:sldId id="326"/>
            <p14:sldId id="329"/>
            <p14:sldId id="359"/>
            <p14:sldId id="328"/>
            <p14:sldId id="352"/>
            <p14:sldId id="355"/>
            <p14:sldId id="358"/>
            <p14:sldId id="363"/>
            <p14:sldId id="351"/>
            <p14:sldId id="362"/>
            <p14:sldId id="361"/>
            <p14:sldId id="347"/>
            <p14:sldId id="353"/>
            <p14:sldId id="364"/>
          </p14:sldIdLst>
        </p14:section>
      </p14:sectionLst>
    </p:ext>
    <p:ext uri="{EFAFB233-063F-42B5-8137-9DF3F51BA10A}">
      <p15:sldGuideLst xmlns=""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C5076"/>
    <a:srgbClr val="EC130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7" autoAdjust="0"/>
    <p:restoredTop sz="94660"/>
  </p:normalViewPr>
  <p:slideViewPr>
    <p:cSldViewPr showGuides="1">
      <p:cViewPr varScale="1">
        <p:scale>
          <a:sx n="115" d="100"/>
          <a:sy n="115" d="100"/>
        </p:scale>
        <p:origin x="-96" y="-14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06/01/2022</a:t>
            </a:fld>
            <a:endParaRPr lang="fr-FR"/>
          </a:p>
        </p:txBody>
      </p:sp>
      <p:sp>
        <p:nvSpPr>
          <p:cNvPr id="4" name="Espace réservé du pied de page 3">
            <a:extLst>
              <a:ext uri="{FF2B5EF4-FFF2-40B4-BE49-F238E27FC236}">
                <a16:creationId xmlns=""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PlaceHolder 1"/>
          <p:cNvSpPr>
            <a:spLocks noGrp="1" noRot="1" noChangeAspect="1"/>
          </p:cNvSpPr>
          <p:nvPr>
            <p:ph type="sldImg"/>
          </p:nvPr>
        </p:nvSpPr>
        <p:spPr>
          <a:xfrm>
            <a:off x="381000" y="685800"/>
            <a:ext cx="6094413" cy="3427413"/>
          </a:xfrm>
          <a:prstGeom prst="rect">
            <a:avLst/>
          </a:prstGeom>
        </p:spPr>
      </p:sp>
      <p:sp>
        <p:nvSpPr>
          <p:cNvPr id="502"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fr-FR" sz="2000" b="0" strike="noStrike" spc="-1">
              <a:latin typeface="Arial"/>
            </a:endParaRPr>
          </a:p>
        </p:txBody>
      </p:sp>
      <p:sp>
        <p:nvSpPr>
          <p:cNvPr id="503" name="CustomShape 3"/>
          <p:cNvSpPr/>
          <p:nvPr/>
        </p:nvSpPr>
        <p:spPr>
          <a:xfrm>
            <a:off x="3884760" y="8685360"/>
            <a:ext cx="29707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BDE0DD3-76E6-45EF-AAFE-2FF65C69AD64}" type="slidenum">
              <a:rPr lang="fr-FR" sz="1200" b="0" strike="noStrike" spc="-1">
                <a:solidFill>
                  <a:srgbClr val="000000"/>
                </a:solidFill>
                <a:latin typeface="Arial"/>
                <a:ea typeface="+mn-ea"/>
              </a:rPr>
              <a:pPr algn="r">
                <a:lnSpc>
                  <a:spcPct val="100000"/>
                </a:lnSpc>
              </a:pPr>
              <a:t>26</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noRot="1" noChangeAspect="1"/>
          </p:cNvSpPr>
          <p:nvPr>
            <p:ph type="sldImg"/>
          </p:nvPr>
        </p:nvSpPr>
        <p:spPr>
          <a:xfrm>
            <a:off x="381000" y="685800"/>
            <a:ext cx="6094413" cy="3427413"/>
          </a:xfrm>
          <a:prstGeom prst="rect">
            <a:avLst/>
          </a:prstGeom>
        </p:spPr>
      </p:sp>
      <p:sp>
        <p:nvSpPr>
          <p:cNvPr id="508"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fr-FR" sz="2000" b="0" strike="noStrike" spc="-1">
              <a:latin typeface="Arial"/>
            </a:endParaRPr>
          </a:p>
        </p:txBody>
      </p:sp>
      <p:sp>
        <p:nvSpPr>
          <p:cNvPr id="509" name="CustomShape 3"/>
          <p:cNvSpPr/>
          <p:nvPr/>
        </p:nvSpPr>
        <p:spPr>
          <a:xfrm>
            <a:off x="3884760" y="8685360"/>
            <a:ext cx="29707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2E48AF0-6504-4578-881D-5D030E2BD604}" type="slidenum">
              <a:rPr lang="fr-FR" sz="1200" b="0" strike="noStrike" spc="-1">
                <a:solidFill>
                  <a:srgbClr val="000000"/>
                </a:solidFill>
                <a:latin typeface="Arial"/>
                <a:ea typeface="+mn-ea"/>
              </a:rPr>
              <a:pPr algn="r">
                <a:lnSpc>
                  <a:spcPct val="100000"/>
                </a:lnSpc>
              </a:pPr>
              <a:t>29</a:t>
            </a:fld>
            <a:endParaRPr lang="fr-FR"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PlaceHolder 1"/>
          <p:cNvSpPr>
            <a:spLocks noGrp="1" noRot="1" noChangeAspect="1"/>
          </p:cNvSpPr>
          <p:nvPr>
            <p:ph type="sldImg"/>
          </p:nvPr>
        </p:nvSpPr>
        <p:spPr>
          <a:xfrm>
            <a:off x="381000" y="685800"/>
            <a:ext cx="6094413" cy="3427413"/>
          </a:xfrm>
          <a:prstGeom prst="rect">
            <a:avLst/>
          </a:prstGeom>
        </p:spPr>
      </p:sp>
      <p:sp>
        <p:nvSpPr>
          <p:cNvPr id="514" name="PlaceHolder 2"/>
          <p:cNvSpPr>
            <a:spLocks noGrp="1"/>
          </p:cNvSpPr>
          <p:nvPr>
            <p:ph type="body"/>
          </p:nvPr>
        </p:nvSpPr>
        <p:spPr>
          <a:xfrm>
            <a:off x="685800" y="4343400"/>
            <a:ext cx="5485320" cy="4113720"/>
          </a:xfrm>
          <a:prstGeom prst="rect">
            <a:avLst/>
          </a:prstGeom>
        </p:spPr>
        <p:txBody>
          <a:bodyPr lIns="0" tIns="0" rIns="0" bIns="0">
            <a:noAutofit/>
          </a:bodyPr>
          <a:lstStyle/>
          <a:p>
            <a:endParaRPr lang="fr-FR" sz="2000" b="0" strike="noStrike" spc="-1">
              <a:latin typeface="Arial"/>
            </a:endParaRPr>
          </a:p>
        </p:txBody>
      </p:sp>
      <p:sp>
        <p:nvSpPr>
          <p:cNvPr id="515" name="CustomShape 3"/>
          <p:cNvSpPr/>
          <p:nvPr/>
        </p:nvSpPr>
        <p:spPr>
          <a:xfrm>
            <a:off x="3884760" y="8685360"/>
            <a:ext cx="29707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A90CDB3-D529-4FA0-B5A7-59133EF8B072}" type="slidenum">
              <a:rPr lang="fr-FR" sz="1200" b="0" strike="noStrike" spc="-1">
                <a:solidFill>
                  <a:srgbClr val="000000"/>
                </a:solidFill>
                <a:latin typeface="Arial"/>
                <a:ea typeface="+mn-ea"/>
              </a:rPr>
              <a:pPr algn="r">
                <a:lnSpc>
                  <a:spcPct val="100000"/>
                </a:lnSpc>
              </a:pPr>
              <a:t>33</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noRot="1" noChangeAspect="1"/>
          </p:cNvSpPr>
          <p:nvPr>
            <p:ph type="sldImg"/>
          </p:nvPr>
        </p:nvSpPr>
        <p:spPr>
          <a:xfrm>
            <a:off x="381000" y="685800"/>
            <a:ext cx="6094413" cy="3427413"/>
          </a:xfrm>
          <a:prstGeom prst="rect">
            <a:avLst/>
          </a:prstGeom>
        </p:spPr>
      </p:sp>
      <p:sp>
        <p:nvSpPr>
          <p:cNvPr id="511" name="PlaceHolder 2"/>
          <p:cNvSpPr>
            <a:spLocks noGrp="1"/>
          </p:cNvSpPr>
          <p:nvPr>
            <p:ph type="body"/>
          </p:nvPr>
        </p:nvSpPr>
        <p:spPr>
          <a:xfrm>
            <a:off x="685800" y="4343400"/>
            <a:ext cx="5485320" cy="4113720"/>
          </a:xfrm>
          <a:prstGeom prst="rect">
            <a:avLst/>
          </a:prstGeom>
        </p:spPr>
        <p:txBody>
          <a:bodyPr lIns="0" tIns="0" rIns="0" bIns="0">
            <a:normAutofit/>
          </a:bodyPr>
          <a:lstStyle/>
          <a:p>
            <a:endParaRPr lang="fr-FR" sz="2000" b="0" strike="noStrike" spc="-1">
              <a:latin typeface="Arial"/>
            </a:endParaRPr>
          </a:p>
        </p:txBody>
      </p:sp>
      <p:sp>
        <p:nvSpPr>
          <p:cNvPr id="512" name="CustomShape 3"/>
          <p:cNvSpPr/>
          <p:nvPr/>
        </p:nvSpPr>
        <p:spPr>
          <a:xfrm>
            <a:off x="3884760" y="8685360"/>
            <a:ext cx="29707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F0B35DA-C7D8-41AC-923A-C7725CA963F1}" type="slidenum">
              <a:rPr lang="fr-FR" sz="1200" b="0" strike="noStrike" spc="-1">
                <a:solidFill>
                  <a:srgbClr val="000000"/>
                </a:solidFill>
                <a:latin typeface="Arial"/>
                <a:ea typeface="+mn-ea"/>
              </a:rPr>
              <a:pPr algn="r">
                <a:lnSpc>
                  <a:spcPct val="100000"/>
                </a:lnSpc>
              </a:pPr>
              <a:t>34</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8A005DEA-3EF6-434E-AD48-474607F025D0}" type="datetime1">
              <a:rPr lang="fr-FR" smtClean="0"/>
              <a:pPr/>
              <a:t>06/01/2022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EF55F0A4-5063-4E75-971F-4F6AABA30DE1}" type="datetime1">
              <a:rPr lang="fr-FR" cap="all" smtClean="0"/>
              <a:pPr algn="r"/>
              <a:t>06/01/2022</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276B070B-CF2D-4D61-B8B3-7A44C4807D5E}" type="datetime1">
              <a:rPr lang="fr-FR" cap="all" smtClean="0"/>
              <a:pPr algn="r"/>
              <a:t>06/01/2022</a:t>
            </a:fld>
            <a:endParaRPr lang="fr-FR" cap="all" dirty="0"/>
          </a:p>
        </p:txBody>
      </p:sp>
      <p:sp>
        <p:nvSpPr>
          <p:cNvPr id="12" name="Espace réservé du numéro de diapositive 7">
            <a:extLst>
              <a:ext uri="{FF2B5EF4-FFF2-40B4-BE49-F238E27FC236}">
                <a16:creationId xmlns=""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C0C9E0E6-21AB-4DD7-A58E-3E61094CB809}" type="datetime1">
              <a:rPr lang="fr-FR" cap="all" smtClean="0"/>
              <a:pPr algn="r"/>
              <a:t>06/01/2022</a:t>
            </a:fld>
            <a:endParaRPr lang="fr-FR" cap="all" dirty="0"/>
          </a:p>
        </p:txBody>
      </p:sp>
      <p:sp>
        <p:nvSpPr>
          <p:cNvPr id="9" name="Espace réservé du numéro de diapositive 7">
            <a:extLst>
              <a:ext uri="{FF2B5EF4-FFF2-40B4-BE49-F238E27FC236}">
                <a16:creationId xmlns=""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C56AEA7F-F001-46B7-B24E-D36B6E4800C9}" type="datetime1">
              <a:rPr lang="fr-FR" cap="all" smtClean="0"/>
              <a:pPr algn="r"/>
              <a:t>06/01/2022</a:t>
            </a:fld>
            <a:endParaRPr lang="fr-FR" cap="all" dirty="0"/>
          </a:p>
        </p:txBody>
      </p:sp>
      <p:sp>
        <p:nvSpPr>
          <p:cNvPr id="15" name="Espace réservé du numéro de diapositive 7">
            <a:extLst>
              <a:ext uri="{FF2B5EF4-FFF2-40B4-BE49-F238E27FC236}">
                <a16:creationId xmlns=""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D38B4F73-DB2D-4145-A369-60CFAEDD2AD3}" type="datetime1">
              <a:rPr lang="fr-FR" cap="all" smtClean="0"/>
              <a:pPr algn="r"/>
              <a:t>06/01/2022</a:t>
            </a:fld>
            <a:endParaRPr lang="fr-FR" cap="all" dirty="0"/>
          </a:p>
        </p:txBody>
      </p:sp>
      <p:sp>
        <p:nvSpPr>
          <p:cNvPr id="10" name="Espace réservé du numéro de diapositive 7">
            <a:extLst>
              <a:ext uri="{FF2B5EF4-FFF2-40B4-BE49-F238E27FC236}">
                <a16:creationId xmlns=""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 xmlns:a16="http://schemas.microsoft.com/office/drawing/2014/main" id="{66D15CC7-BC12-A746-B153-F1F8A3C7E677}"/>
              </a:ext>
            </a:extLst>
          </p:cNvPr>
          <p:cNvPicPr>
            <a:picLocks noChangeAspect="1"/>
          </p:cNvPicPr>
          <p:nvPr userDrawn="1"/>
        </p:nvPicPr>
        <p:blipFill>
          <a:blip r:embed="rId9"/>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DA6B6298-8CD0-4B87-90BC-58130F028C64}" type="datetime1">
              <a:rPr lang="fr-FR" cap="all" smtClean="0"/>
              <a:pPr algn="r"/>
              <a:t>06/01/2022</a:t>
            </a:fld>
            <a:endParaRPr lang="fr-FR" cap="all" dirty="0"/>
          </a:p>
        </p:txBody>
      </p:sp>
      <p:sp>
        <p:nvSpPr>
          <p:cNvPr id="16" name="Espace réservé du numéro de diapositive 7">
            <a:extLst>
              <a:ext uri="{FF2B5EF4-FFF2-40B4-BE49-F238E27FC236}">
                <a16:creationId xmlns=""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ft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dossier.parcoursup.fr/Candidat/carte"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8C4ED38-DEA0-42D5-8F8C-56B6995DA938}" type="datetime1">
              <a:rPr lang="fr-FR" smtClean="0"/>
              <a:pPr/>
              <a:t>06/01/2022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0" y="0"/>
            <a:ext cx="178920" cy="178920"/>
          </a:xfrm>
          <a:prstGeom prst="rect">
            <a:avLst/>
          </a:prstGeom>
          <a:noFill/>
          <a:ln w="0"/>
        </p:spPr>
        <p:style>
          <a:lnRef idx="0">
            <a:scrgbClr r="0" g="0" b="0"/>
          </a:lnRef>
          <a:fillRef idx="0">
            <a:scrgbClr r="0" g="0" b="0"/>
          </a:fillRef>
          <a:effectRef idx="0">
            <a:scrgbClr r="0" g="0" b="0"/>
          </a:effectRef>
          <a:fontRef idx="minor"/>
        </p:style>
      </p:sp>
      <p:sp>
        <p:nvSpPr>
          <p:cNvPr id="327" name="CustomShape 2"/>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8116100-0B6D-4EDA-93BB-7F19F9FB9EDF}"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328" name="CustomShape 3"/>
          <p:cNvSpPr/>
          <p:nvPr/>
        </p:nvSpPr>
        <p:spPr>
          <a:xfrm>
            <a:off x="759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BFB281F-73B1-40C3-9693-5DE4BF2B81AC}" type="slidenum">
              <a:rPr lang="fr-FR" sz="1600" b="0" strike="noStrike" spc="-1">
                <a:solidFill>
                  <a:srgbClr val="FF0000"/>
                </a:solidFill>
                <a:latin typeface="Arial"/>
                <a:ea typeface="DejaVu Sans"/>
              </a:rPr>
              <a:pPr algn="r">
                <a:lnSpc>
                  <a:spcPct val="100000"/>
                </a:lnSpc>
              </a:pPr>
              <a:t>10</a:t>
            </a:fld>
            <a:endParaRPr lang="fr-FR" sz="1600" b="0" strike="noStrike" spc="-1">
              <a:latin typeface="Arial"/>
            </a:endParaRPr>
          </a:p>
        </p:txBody>
      </p:sp>
      <p:sp>
        <p:nvSpPr>
          <p:cNvPr id="329" name="CustomShape 4"/>
          <p:cNvSpPr/>
          <p:nvPr/>
        </p:nvSpPr>
        <p:spPr>
          <a:xfrm>
            <a:off x="467640" y="157320"/>
            <a:ext cx="8422920" cy="62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tabLst>
                <a:tab pos="0" algn="l"/>
              </a:tabLst>
            </a:pPr>
            <a:r>
              <a:rPr lang="fr-FR" sz="3250" b="1" strike="noStrike" spc="-1" dirty="0">
                <a:solidFill>
                  <a:srgbClr val="0C5076"/>
                </a:solidFill>
                <a:latin typeface="Arial"/>
                <a:ea typeface="DejaVu Sans"/>
              </a:rPr>
              <a:t>C’EST COMMENT </a:t>
            </a:r>
            <a:r>
              <a:rPr lang="fr-FR" sz="3250" b="1" spc="-1" dirty="0" smtClean="0">
                <a:solidFill>
                  <a:srgbClr val="0C5076"/>
                </a:solidFill>
                <a:ea typeface="DejaVu Sans"/>
              </a:rPr>
              <a:t>? </a:t>
            </a:r>
            <a:r>
              <a:rPr lang="fr-FR" sz="1200" dirty="0" smtClean="0">
                <a:hlinkClick r:id="rId2"/>
              </a:rPr>
              <a:t>https://dossier.parcoursup.fr/Candidat/carte</a:t>
            </a:r>
            <a:endParaRPr lang="fr-FR" sz="1200" dirty="0" smtClean="0"/>
          </a:p>
          <a:p>
            <a:pPr algn="ctr">
              <a:lnSpc>
                <a:spcPct val="90000"/>
              </a:lnSpc>
              <a:tabLst>
                <a:tab pos="0" algn="l"/>
              </a:tabLst>
            </a:pPr>
            <a:endParaRPr lang="fr-FR" sz="1200" b="1" spc="-1" dirty="0" smtClean="0">
              <a:solidFill>
                <a:srgbClr val="0C5076"/>
              </a:solidFill>
              <a:ea typeface="DejaVu Sans"/>
              <a:hlinkClick r:id="rId3" action="ppaction://hlinksldjump"/>
            </a:endParaRPr>
          </a:p>
          <a:p>
            <a:pPr algn="ctr">
              <a:lnSpc>
                <a:spcPct val="90000"/>
              </a:lnSpc>
              <a:tabLst>
                <a:tab pos="0" algn="l"/>
              </a:tabLst>
            </a:pPr>
            <a:r>
              <a:rPr lang="fr-FR" sz="1200" b="1" spc="-1" dirty="0" smtClean="0">
                <a:solidFill>
                  <a:srgbClr val="0C5076"/>
                </a:solidFill>
                <a:ea typeface="DejaVu Sans"/>
                <a:hlinkClick r:id="rId3" action="ppaction://hlinksldjump"/>
              </a:rPr>
              <a:t> </a:t>
            </a:r>
            <a:endParaRPr lang="fr-FR" sz="1200" b="0" strike="noStrike" spc="-1" dirty="0">
              <a:latin typeface="Arial"/>
            </a:endParaRPr>
          </a:p>
          <a:p>
            <a:pPr algn="ctr">
              <a:lnSpc>
                <a:spcPct val="90000"/>
              </a:lnSpc>
              <a:tabLst>
                <a:tab pos="0" algn="l"/>
              </a:tabLst>
            </a:pPr>
            <a:endParaRPr lang="fr-FR" sz="3250" b="0" strike="noStrike" spc="-1" dirty="0">
              <a:latin typeface="Arial"/>
            </a:endParaRPr>
          </a:p>
        </p:txBody>
      </p:sp>
      <p:pic>
        <p:nvPicPr>
          <p:cNvPr id="330" name="Picture 2"/>
          <p:cNvPicPr/>
          <p:nvPr/>
        </p:nvPicPr>
        <p:blipFill>
          <a:blip r:embed="rId4"/>
          <a:stretch/>
        </p:blipFill>
        <p:spPr>
          <a:xfrm>
            <a:off x="323640" y="714362"/>
            <a:ext cx="8640000" cy="4304398"/>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1" name="Espace réservé du contenu 3"/>
          <p:cNvPicPr/>
          <p:nvPr/>
        </p:nvPicPr>
        <p:blipFill>
          <a:blip r:embed="rId2"/>
          <a:stretch/>
        </p:blipFill>
        <p:spPr>
          <a:xfrm>
            <a:off x="1425600" y="980280"/>
            <a:ext cx="1275120" cy="3181680"/>
          </a:xfrm>
          <a:prstGeom prst="rect">
            <a:avLst/>
          </a:prstGeom>
          <a:ln w="0">
            <a:noFill/>
          </a:ln>
        </p:spPr>
      </p:pic>
      <p:pic>
        <p:nvPicPr>
          <p:cNvPr id="332" name="Image 4"/>
          <p:cNvPicPr/>
          <p:nvPr/>
        </p:nvPicPr>
        <p:blipFill>
          <a:blip r:embed="rId3"/>
          <a:stretch/>
        </p:blipFill>
        <p:spPr>
          <a:xfrm>
            <a:off x="3865680" y="1111680"/>
            <a:ext cx="1300680" cy="2897640"/>
          </a:xfrm>
          <a:prstGeom prst="rect">
            <a:avLst/>
          </a:prstGeom>
          <a:ln w="0">
            <a:noFill/>
          </a:ln>
        </p:spPr>
      </p:pic>
      <p:sp>
        <p:nvSpPr>
          <p:cNvPr id="333" name="CustomShape 1"/>
          <p:cNvSpPr/>
          <p:nvPr/>
        </p:nvSpPr>
        <p:spPr>
          <a:xfrm>
            <a:off x="2849760" y="2403000"/>
            <a:ext cx="866880" cy="336240"/>
          </a:xfrm>
          <a:prstGeom prst="rightArrow">
            <a:avLst>
              <a:gd name="adj1" fmla="val 50000"/>
              <a:gd name="adj2" fmla="val 50000"/>
            </a:avLst>
          </a:prstGeom>
          <a:gradFill rotWithShape="0">
            <a:gsLst>
              <a:gs pos="0">
                <a:srgbClr val="FFF0D0"/>
              </a:gs>
              <a:gs pos="100000">
                <a:srgbClr val="FFF9ED"/>
              </a:gs>
            </a:gsLst>
            <a:lin ang="16200000"/>
          </a:gradFill>
          <a:ln>
            <a:solidFill>
              <a:srgbClr val="F9D000"/>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34" name="CustomShape 2"/>
          <p:cNvSpPr/>
          <p:nvPr/>
        </p:nvSpPr>
        <p:spPr>
          <a:xfrm>
            <a:off x="3865680" y="3792600"/>
            <a:ext cx="1155960" cy="216000"/>
          </a:xfrm>
          <a:prstGeom prst="ellipse">
            <a:avLst/>
          </a:prstGeom>
          <a:noFill/>
          <a:ln w="28440">
            <a:solidFill>
              <a:srgbClr val="FF0000"/>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35" name="CustomShape 3"/>
          <p:cNvSpPr/>
          <p:nvPr/>
        </p:nvSpPr>
        <p:spPr>
          <a:xfrm>
            <a:off x="1425600" y="2975040"/>
            <a:ext cx="1155960" cy="216000"/>
          </a:xfrm>
          <a:prstGeom prst="ellipse">
            <a:avLst/>
          </a:prstGeom>
          <a:noFill/>
          <a:ln w="28440">
            <a:solidFill>
              <a:srgbClr val="FF0000"/>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36" name="CustomShape 4"/>
          <p:cNvSpPr/>
          <p:nvPr/>
        </p:nvSpPr>
        <p:spPr>
          <a:xfrm>
            <a:off x="5315760" y="2403000"/>
            <a:ext cx="866880" cy="336240"/>
          </a:xfrm>
          <a:prstGeom prst="rightArrow">
            <a:avLst>
              <a:gd name="adj1" fmla="val 50000"/>
              <a:gd name="adj2" fmla="val 50000"/>
            </a:avLst>
          </a:prstGeom>
          <a:gradFill rotWithShape="0">
            <a:gsLst>
              <a:gs pos="0">
                <a:srgbClr val="FFF0D0"/>
              </a:gs>
              <a:gs pos="100000">
                <a:srgbClr val="FFF9ED"/>
              </a:gs>
            </a:gsLst>
            <a:lin ang="16200000"/>
          </a:gradFill>
          <a:ln>
            <a:solidFill>
              <a:srgbClr val="F9D000"/>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337" name="CustomShape 5"/>
          <p:cNvSpPr/>
          <p:nvPr/>
        </p:nvSpPr>
        <p:spPr>
          <a:xfrm>
            <a:off x="6390720" y="2096640"/>
            <a:ext cx="1419480" cy="821520"/>
          </a:xfrm>
          <a:prstGeom prst="rect">
            <a:avLst/>
          </a:prstGeom>
          <a:noFill/>
          <a:ln w="0">
            <a:noFill/>
          </a:ln>
        </p:spPr>
        <p:style>
          <a:lnRef idx="0">
            <a:scrgbClr r="0" g="0" b="0"/>
          </a:lnRef>
          <a:fillRef idx="0">
            <a:scrgbClr r="0" g="0" b="0"/>
          </a:fillRef>
          <a:effectRef idx="0">
            <a:scrgbClr r="0" g="0" b="0"/>
          </a:effectRef>
          <a:fontRef idx="minor"/>
        </p:style>
        <p:txBody>
          <a:bodyPr lIns="50760" tIns="25200" rIns="50760" bIns="25200">
            <a:noAutofit/>
          </a:bodyPr>
          <a:lstStyle/>
          <a:p>
            <a:pPr>
              <a:lnSpc>
                <a:spcPct val="100000"/>
              </a:lnSpc>
              <a:tabLst>
                <a:tab pos="408240" algn="l"/>
              </a:tabLst>
            </a:pPr>
            <a:r>
              <a:rPr lang="fr-FR" sz="1010" b="1" strike="noStrike" spc="-1">
                <a:solidFill>
                  <a:srgbClr val="000000"/>
                </a:solidFill>
                <a:latin typeface="Palatino Linotype"/>
                <a:ea typeface="DejaVu Sans"/>
              </a:rPr>
              <a:t>Affiner le résultat de recherche en zoomant sur la carte pour afficher les formations dans une zone précise</a:t>
            </a:r>
            <a:endParaRPr lang="fr-FR" sz="1010" b="0" strike="noStrike" spc="-1">
              <a:latin typeface="Arial"/>
            </a:endParaRPr>
          </a:p>
        </p:txBody>
      </p:sp>
      <p:sp>
        <p:nvSpPr>
          <p:cNvPr id="338" name="CustomShape 6"/>
          <p:cNvSpPr/>
          <p:nvPr/>
        </p:nvSpPr>
        <p:spPr>
          <a:xfrm>
            <a:off x="2868120" y="222840"/>
            <a:ext cx="4078800" cy="46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408240" algn="l"/>
              </a:tabLst>
            </a:pPr>
            <a:r>
              <a:rPr lang="fr-FR" sz="2450" b="0" strike="noStrike" spc="-1">
                <a:solidFill>
                  <a:srgbClr val="455F51"/>
                </a:solidFill>
                <a:latin typeface="Century Gothic"/>
                <a:ea typeface="DejaVu Sans"/>
              </a:rPr>
              <a:t>Rechercher les formations</a:t>
            </a:r>
            <a:endParaRPr lang="fr-FR" sz="2450" b="0" strike="noStrike" spc="-1">
              <a:latin typeface="Arial"/>
            </a:endParaRPr>
          </a:p>
        </p:txBody>
      </p:sp>
      <p:sp>
        <p:nvSpPr>
          <p:cNvPr id="339" name="CustomShape 7"/>
          <p:cNvSpPr/>
          <p:nvPr/>
        </p:nvSpPr>
        <p:spPr>
          <a:xfrm>
            <a:off x="2770560" y="2919960"/>
            <a:ext cx="1014840" cy="59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408240" algn="l"/>
              </a:tabLst>
            </a:pPr>
            <a:r>
              <a:rPr lang="fr-FR" sz="1100" b="0" strike="noStrike" spc="-1">
                <a:solidFill>
                  <a:srgbClr val="000000"/>
                </a:solidFill>
                <a:latin typeface="Arial"/>
                <a:ea typeface="DejaVu Sans"/>
              </a:rPr>
              <a:t>Descendre en bas de la page</a:t>
            </a:r>
            <a:endParaRPr lang="fr-FR" sz="1100" b="0" strike="noStrike" spc="-1">
              <a:latin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EBDC8F4C-158E-4D09-B188-8ECBF57E4FFC}" type="datetime1">
              <a:rPr lang="fr-FR" cap="all" smtClean="0"/>
              <a:pPr algn="r"/>
              <a:t>06/01/2022</a:t>
            </a:fld>
            <a:endParaRPr lang="fr-FR" cap="all" dirty="0"/>
          </a:p>
        </p:txBody>
      </p:sp>
      <p:sp>
        <p:nvSpPr>
          <p:cNvPr id="9" name="Titre 1"/>
          <p:cNvSpPr>
            <a:spLocks noGrp="1"/>
          </p:cNvSpPr>
          <p:nvPr>
            <p:ph type="title"/>
          </p:nvPr>
        </p:nvSpPr>
        <p:spPr>
          <a:xfrm>
            <a:off x="359998" y="930072"/>
            <a:ext cx="8424000" cy="591630"/>
          </a:xfrm>
        </p:spPr>
        <p:txBody>
          <a:bodyPr/>
          <a:lstStyle/>
          <a:p>
            <a:r>
              <a:rPr lang="fr-FR" sz="2400" dirty="0" smtClean="0"/>
              <a:t>LE BON REFLEXE : S’INFORMER, SE RENSEIGNER</a:t>
            </a:r>
            <a:endParaRPr lang="fr-FR" sz="2400" dirty="0"/>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smtClean="0">
                <a:solidFill>
                  <a:srgbClr val="F28E65"/>
                </a:solidFill>
              </a:rPr>
              <a:t>Live Parcoursup</a:t>
            </a:r>
            <a:r>
              <a:rPr lang="fr-FR" dirty="0" smtClean="0">
                <a:solidFill>
                  <a:srgbClr val="0C5076"/>
                </a:solidFill>
              </a:rPr>
              <a:t> : Programme à retrouver sur Parcoursup.fr  </a:t>
            </a:r>
            <a:endParaRPr lang="fr-FR" dirty="0">
              <a:solidFill>
                <a:srgbClr val="0C5076"/>
              </a:solidFill>
            </a:endParaRPr>
          </a:p>
        </p:txBody>
      </p:sp>
      <p:sp>
        <p:nvSpPr>
          <p:cNvPr id="2" name="ZoneTexte 1"/>
          <p:cNvSpPr txBox="1"/>
          <p:nvPr/>
        </p:nvSpPr>
        <p:spPr>
          <a:xfrm>
            <a:off x="4499991" y="1608454"/>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smtClean="0">
                <a:solidFill>
                  <a:schemeClr val="bg1"/>
                </a:solidFill>
              </a:rPr>
              <a:t>Votre professeur principal</a:t>
            </a:r>
          </a:p>
          <a:p>
            <a:pPr marL="285750" lvl="0" indent="-285750">
              <a:buFont typeface="Arial" panose="020B0604020202020204" pitchFamily="34" charset="0"/>
              <a:buChar char="•"/>
            </a:pPr>
            <a:r>
              <a:rPr lang="fr-FR" sz="1400" dirty="0" smtClean="0">
                <a:solidFill>
                  <a:schemeClr val="bg1"/>
                </a:solidFill>
              </a:rPr>
              <a:t>Les Psy-En</a:t>
            </a:r>
            <a:endParaRPr lang="fr-FR" sz="1400" dirty="0">
              <a:solidFill>
                <a:schemeClr val="bg1"/>
              </a:solidFill>
            </a:endParaRPr>
          </a:p>
          <a:p>
            <a:pPr lvl="0"/>
            <a:r>
              <a:rPr lang="fr-FR" sz="1600" b="1" dirty="0">
                <a:solidFill>
                  <a:srgbClr val="F28E65"/>
                </a:solidFill>
              </a:rPr>
              <a:t>Echanger avec les formations </a:t>
            </a:r>
            <a:endParaRPr lang="fr-FR" sz="1600" b="1" dirty="0" smtClean="0">
              <a:solidFill>
                <a:srgbClr val="F28E65"/>
              </a:solidFill>
            </a:endParaRPr>
          </a:p>
          <a:p>
            <a:pPr lvl="0"/>
            <a:r>
              <a:rPr lang="fr-FR" sz="1000" i="1" dirty="0" smtClean="0">
                <a:solidFill>
                  <a:schemeClr val="bg1"/>
                </a:solidFill>
              </a:rPr>
              <a:t>(contact et dates à </a:t>
            </a:r>
            <a:r>
              <a:rPr lang="fr-FR" sz="1000" i="1" dirty="0">
                <a:solidFill>
                  <a:schemeClr val="bg1"/>
                </a:solidFill>
              </a:rPr>
              <a:t>retrouver sur </a:t>
            </a:r>
            <a:r>
              <a:rPr lang="fr-FR" sz="1000" i="1" dirty="0" smtClean="0">
                <a:solidFill>
                  <a:schemeClr val="bg1"/>
                </a:solidFill>
              </a:rPr>
              <a:t>Parcoursup) </a:t>
            </a:r>
          </a:p>
          <a:p>
            <a:pPr marL="285750" lvl="0" indent="-285750">
              <a:buFont typeface="Arial" panose="020B0604020202020204" pitchFamily="34" charset="0"/>
              <a:buChar char="•"/>
            </a:pPr>
            <a:r>
              <a:rPr lang="fr-FR" sz="1400" dirty="0" smtClean="0">
                <a:solidFill>
                  <a:schemeClr val="bg1"/>
                </a:solidFill>
              </a:rPr>
              <a:t>Responsables de formations et étudiants ambassadeurs</a:t>
            </a:r>
          </a:p>
          <a:p>
            <a:pPr marL="285750" lvl="0" indent="-285750">
              <a:buFont typeface="Arial" panose="020B0604020202020204" pitchFamily="34" charset="0"/>
              <a:buChar char="•"/>
            </a:pPr>
            <a:r>
              <a:rPr lang="fr-FR" sz="1400" dirty="0" smtClean="0">
                <a:solidFill>
                  <a:schemeClr val="bg1"/>
                </a:solidFill>
              </a:rPr>
              <a:t>Lors des journées </a:t>
            </a:r>
            <a:r>
              <a:rPr lang="fr-FR" sz="1400" dirty="0">
                <a:solidFill>
                  <a:schemeClr val="bg1"/>
                </a:solidFill>
              </a:rPr>
              <a:t>portes </a:t>
            </a:r>
            <a:r>
              <a:rPr lang="fr-FR" sz="1400" dirty="0" smtClean="0">
                <a:solidFill>
                  <a:schemeClr val="bg1"/>
                </a:solidFill>
              </a:rPr>
              <a:t>ouvertes et salons </a:t>
            </a:r>
            <a:r>
              <a:rPr lang="fr-FR" sz="1400" dirty="0">
                <a:solidFill>
                  <a:schemeClr val="bg1"/>
                </a:solidFill>
              </a:rPr>
              <a:t>virtuels </a:t>
            </a:r>
            <a:r>
              <a:rPr lang="fr-FR" sz="1400" dirty="0" smtClean="0">
                <a:solidFill>
                  <a:schemeClr val="bg1"/>
                </a:solidFill>
              </a:rPr>
              <a:t>avec conférences thématiques</a:t>
            </a:r>
            <a:endParaRPr lang="fr-FR" sz="1400" b="1" dirty="0" smtClean="0">
              <a:solidFill>
                <a:schemeClr val="bg1"/>
              </a:solidFill>
            </a:endParaRPr>
          </a:p>
          <a:p>
            <a:r>
              <a:rPr lang="fr-FR" sz="1500" b="1" dirty="0" smtClean="0">
                <a:solidFill>
                  <a:srgbClr val="F28E65"/>
                </a:solidFill>
              </a:rPr>
              <a:t>Consulter les ressources en ligne de nos partenaires </a:t>
            </a:r>
          </a:p>
          <a:p>
            <a:r>
              <a:rPr lang="fr-FR" sz="1000" i="1" dirty="0" smtClean="0">
                <a:solidFill>
                  <a:schemeClr val="bg1"/>
                </a:solidFill>
              </a:rPr>
              <a:t>(accessibles </a:t>
            </a:r>
            <a:r>
              <a:rPr lang="fr-FR" sz="1000" i="1" dirty="0">
                <a:solidFill>
                  <a:schemeClr val="bg1"/>
                </a:solidFill>
              </a:rPr>
              <a:t>gratuitement depuis </a:t>
            </a:r>
            <a:r>
              <a:rPr lang="fr-FR" sz="1000" i="1" dirty="0" smtClean="0">
                <a:solidFill>
                  <a:schemeClr val="bg1"/>
                </a:solidFill>
              </a:rPr>
              <a:t>la page d’accueil Parcoursup)</a:t>
            </a:r>
            <a:endParaRPr lang="fr-FR" sz="1000" i="1" dirty="0">
              <a:solidFill>
                <a:schemeClr val="bg1"/>
              </a:solidFill>
            </a:endParaRP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
        <p:nvSpPr>
          <p:cNvPr id="10" name="Espace réservé du numéro de diapositive 9"/>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 xmlns:p14="http://schemas.microsoft.com/office/powerpoint/2010/main" val="3816005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A3A67B3-3FEF-4017-9B45-8FD2781636CA}" type="datetime1">
              <a:rPr lang="fr-FR" cap="all" smtClean="0"/>
              <a:pPr algn="r"/>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2867933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360000" y="900000"/>
            <a:ext cx="8422920" cy="561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fr-FR" sz="2400" b="1" strike="noStrike" spc="-1">
                <a:solidFill>
                  <a:srgbClr val="0C5076"/>
                </a:solidFill>
                <a:latin typeface="Arial"/>
                <a:ea typeface="DejaVu Sans"/>
              </a:rPr>
              <a:t>JE CREE MON DOSSIER </a:t>
            </a:r>
            <a:endParaRPr lang="fr-FR" sz="2400" b="0" strike="noStrike" spc="-1">
              <a:latin typeface="Arial"/>
            </a:endParaRPr>
          </a:p>
        </p:txBody>
      </p:sp>
      <p:sp>
        <p:nvSpPr>
          <p:cNvPr id="348" name="CustomShape 2"/>
          <p:cNvSpPr/>
          <p:nvPr/>
        </p:nvSpPr>
        <p:spPr>
          <a:xfrm>
            <a:off x="325080" y="1419480"/>
            <a:ext cx="8422920" cy="332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77840" indent="-176760">
              <a:lnSpc>
                <a:spcPct val="100000"/>
              </a:lnSpc>
              <a:spcBef>
                <a:spcPts val="601"/>
              </a:spcBef>
              <a:spcAft>
                <a:spcPts val="601"/>
              </a:spcAft>
              <a:buClr>
                <a:srgbClr val="FF0000"/>
              </a:buClr>
              <a:buFont typeface="Lucida Grande"/>
              <a:buChar char="&gt;"/>
            </a:pPr>
            <a:r>
              <a:rPr lang="fr-FR" sz="1800" b="1" strike="noStrike" spc="-1">
                <a:solidFill>
                  <a:srgbClr val="F28E65"/>
                </a:solidFill>
                <a:latin typeface="Arial"/>
                <a:ea typeface="DejaVu Sans"/>
              </a:rPr>
              <a:t>Une adresse mail valide </a:t>
            </a:r>
            <a:r>
              <a:rPr lang="fr-FR" sz="1800" b="0" strike="noStrike" spc="-1">
                <a:solidFill>
                  <a:srgbClr val="3D566E"/>
                </a:solidFill>
                <a:latin typeface="Arial"/>
                <a:ea typeface="DejaVu Sans"/>
              </a:rPr>
              <a:t>: pour échanger et recevoir les informations sur votre dossier </a:t>
            </a:r>
            <a:endParaRPr lang="fr-FR" sz="1800" b="0" strike="noStrike" spc="-1">
              <a:latin typeface="Arial"/>
            </a:endParaRPr>
          </a:p>
          <a:p>
            <a:pPr marL="177840" indent="-176760">
              <a:lnSpc>
                <a:spcPct val="100000"/>
              </a:lnSpc>
              <a:spcBef>
                <a:spcPts val="601"/>
              </a:spcBef>
              <a:spcAft>
                <a:spcPts val="601"/>
              </a:spcAft>
              <a:buClr>
                <a:srgbClr val="FF0000"/>
              </a:buClr>
              <a:buFont typeface="Lucida Grande"/>
              <a:buChar char="&gt;"/>
            </a:pPr>
            <a:r>
              <a:rPr lang="fr-FR" sz="1800" b="1" strike="noStrike" spc="-1">
                <a:solidFill>
                  <a:srgbClr val="F28E65"/>
                </a:solidFill>
                <a:latin typeface="Arial"/>
                <a:ea typeface="DejaVu Sans"/>
              </a:rPr>
              <a:t>L’INE</a:t>
            </a:r>
            <a:r>
              <a:rPr lang="fr-FR" sz="1800" b="1" strike="noStrike" spc="-1">
                <a:solidFill>
                  <a:srgbClr val="3D566E"/>
                </a:solidFill>
                <a:latin typeface="Arial"/>
                <a:ea typeface="DejaVu Sans"/>
              </a:rPr>
              <a:t> </a:t>
            </a:r>
            <a:r>
              <a:rPr lang="fr-FR" sz="1800" b="0" strike="noStrike" spc="-1">
                <a:solidFill>
                  <a:srgbClr val="3D566E"/>
                </a:solidFill>
                <a:latin typeface="Arial"/>
                <a:ea typeface="DejaVu Sans"/>
              </a:rPr>
              <a:t>(identifiant national élève en lycée général, technologique ou professionnel)  : sur les bulletins scolaires ou le relevé de notes des épreuves anticipées du baccalauréat </a:t>
            </a:r>
            <a:endParaRPr lang="fr-FR" sz="1800" b="0" strike="noStrike" spc="-1">
              <a:latin typeface="Arial"/>
            </a:endParaRPr>
          </a:p>
          <a:p>
            <a:pPr>
              <a:lnSpc>
                <a:spcPct val="100000"/>
              </a:lnSpc>
              <a:spcBef>
                <a:spcPts val="400"/>
              </a:spcBef>
              <a:tabLst>
                <a:tab pos="0" algn="l"/>
              </a:tabLst>
            </a:pPr>
            <a:endParaRPr lang="fr-FR" sz="1800" b="0" strike="noStrike" spc="-1">
              <a:latin typeface="Arial"/>
            </a:endParaRPr>
          </a:p>
          <a:p>
            <a:pPr>
              <a:lnSpc>
                <a:spcPct val="100000"/>
              </a:lnSpc>
              <a:spcAft>
                <a:spcPts val="499"/>
              </a:spcAft>
              <a:tabLst>
                <a:tab pos="0" algn="l"/>
              </a:tabLst>
            </a:pPr>
            <a:endParaRPr lang="fr-FR" sz="1800" b="0" strike="noStrike" spc="-1">
              <a:latin typeface="Arial"/>
            </a:endParaRPr>
          </a:p>
        </p:txBody>
      </p:sp>
      <p:sp>
        <p:nvSpPr>
          <p:cNvPr id="349"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EA29179-71B1-49D7-AD36-B7A106DEDC08}"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351" name="CustomShape 5"/>
          <p:cNvSpPr/>
          <p:nvPr/>
        </p:nvSpPr>
        <p:spPr>
          <a:xfrm>
            <a:off x="268920" y="3651840"/>
            <a:ext cx="8605080" cy="913320"/>
          </a:xfrm>
          <a:prstGeom prst="rect">
            <a:avLst/>
          </a:prstGeom>
          <a:solidFill>
            <a:srgbClr val="0C5076"/>
          </a:solidFill>
          <a:ln>
            <a:solidFill>
              <a:srgbClr val="0C5076"/>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90000"/>
              </a:lnSpc>
              <a:tabLst>
                <a:tab pos="0" algn="l"/>
              </a:tabLst>
            </a:pPr>
            <a:r>
              <a:rPr lang="fr-FR" sz="1600" b="1" i="1" strike="noStrike" spc="-1">
                <a:solidFill>
                  <a:srgbClr val="FFFFFF"/>
                </a:solidFill>
                <a:latin typeface="Arial"/>
                <a:ea typeface="DejaVu Sans"/>
              </a:rPr>
              <a:t>Important : renseigner un numéro de portable </a:t>
            </a:r>
            <a:r>
              <a:rPr lang="fr-FR" sz="1600" b="0" i="1" strike="noStrike" spc="-1">
                <a:solidFill>
                  <a:srgbClr val="FFFFFF"/>
                </a:solidFill>
                <a:latin typeface="Arial"/>
                <a:ea typeface="DejaVu Sans"/>
              </a:rPr>
              <a:t>pour recevoir les alertes envoyées par la plateforme. </a:t>
            </a:r>
            <a:r>
              <a:rPr lang="fr-FR" sz="1600" b="1" i="1" strike="noStrike" spc="-1">
                <a:solidFill>
                  <a:srgbClr val="FFFFFF"/>
                </a:solidFill>
                <a:latin typeface="Arial"/>
                <a:ea typeface="DejaVu Sans"/>
              </a:rPr>
              <a:t>Les parents ou tuteurs légaux </a:t>
            </a:r>
            <a:r>
              <a:rPr lang="fr-FR" sz="1600" b="0" i="1" strike="noStrike" spc="-1">
                <a:solidFill>
                  <a:srgbClr val="FFFFFF"/>
                </a:solidFill>
                <a:latin typeface="Arial"/>
                <a:ea typeface="DejaVu Sans"/>
              </a:rPr>
              <a:t>peuvent également renseigner leur numéro de portable pour recevoir les mêmes alertes Parcoursup. </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360000" y="900000"/>
            <a:ext cx="8422920" cy="44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550" b="1" strike="noStrike" spc="-1">
                <a:solidFill>
                  <a:srgbClr val="0C5076"/>
                </a:solidFill>
                <a:latin typeface="Arial"/>
                <a:ea typeface="DejaVu Sans"/>
              </a:rPr>
              <a:t>FORMULER DES VŒUX MOTIVES  </a:t>
            </a:r>
            <a:endParaRPr lang="fr-FR" sz="2550" b="0" strike="noStrike" spc="-1">
              <a:latin typeface="Arial"/>
            </a:endParaRPr>
          </a:p>
        </p:txBody>
      </p:sp>
      <p:sp>
        <p:nvSpPr>
          <p:cNvPr id="353" name="CustomShape 2"/>
          <p:cNvSpPr/>
          <p:nvPr/>
        </p:nvSpPr>
        <p:spPr>
          <a:xfrm>
            <a:off x="311400" y="1477440"/>
            <a:ext cx="8421480" cy="2461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601"/>
              </a:spcBef>
              <a:spcAft>
                <a:spcPts val="601"/>
              </a:spcAft>
              <a:tabLst>
                <a:tab pos="0" algn="l"/>
              </a:tabLst>
            </a:pPr>
            <a:r>
              <a:rPr lang="fr-FR" sz="1800" b="1" strike="noStrike" spc="-1">
                <a:solidFill>
                  <a:srgbClr val="EC130E"/>
                </a:solidFill>
                <a:latin typeface="Arial"/>
                <a:ea typeface="DejaVu Sans"/>
              </a:rPr>
              <a:t>&gt; </a:t>
            </a:r>
            <a:r>
              <a:rPr lang="fr-FR" sz="1800" b="1" strike="noStrike" spc="-1">
                <a:solidFill>
                  <a:srgbClr val="F28E65"/>
                </a:solidFill>
                <a:latin typeface="Arial"/>
                <a:ea typeface="DejaVu Sans"/>
              </a:rPr>
              <a:t>Des vœux motivés </a:t>
            </a:r>
            <a:r>
              <a:rPr lang="fr-FR" sz="1800" b="0" strike="noStrike" spc="-1">
                <a:solidFill>
                  <a:srgbClr val="3D566E"/>
                </a:solidFill>
                <a:latin typeface="Arial"/>
                <a:ea typeface="DejaVu Sans"/>
              </a:rPr>
              <a:t>: en quelques lignes, le lycéen explique ce qui motive chacun de ses vœux. Il est accompagné par son professeur principal</a:t>
            </a:r>
            <a:endParaRPr lang="fr-FR" sz="1800" b="0" strike="noStrike" spc="-1">
              <a:latin typeface="Arial"/>
            </a:endParaRPr>
          </a:p>
          <a:p>
            <a:pPr>
              <a:lnSpc>
                <a:spcPct val="100000"/>
              </a:lnSpc>
              <a:spcBef>
                <a:spcPts val="601"/>
              </a:spcBef>
              <a:spcAft>
                <a:spcPts val="601"/>
              </a:spcAft>
              <a:tabLst>
                <a:tab pos="0" algn="l"/>
              </a:tabLst>
            </a:pPr>
            <a:r>
              <a:rPr lang="fr-FR" sz="1800" b="1" strike="noStrike" spc="-1">
                <a:solidFill>
                  <a:srgbClr val="EC130E"/>
                </a:solidFill>
                <a:latin typeface="Arial"/>
                <a:ea typeface="DejaVu Sans"/>
              </a:rPr>
              <a:t>&gt; </a:t>
            </a:r>
            <a:r>
              <a:rPr lang="fr-FR" sz="1800" b="1" strike="noStrike" spc="-1">
                <a:solidFill>
                  <a:srgbClr val="F28E65"/>
                </a:solidFill>
                <a:latin typeface="Arial"/>
                <a:ea typeface="DejaVu Sans"/>
              </a:rPr>
              <a:t>Des vœux non classés </a:t>
            </a:r>
            <a:r>
              <a:rPr lang="fr-FR" sz="1800" b="0" strike="noStrike" spc="-1">
                <a:solidFill>
                  <a:srgbClr val="3D566E"/>
                </a:solidFill>
                <a:latin typeface="Arial"/>
                <a:ea typeface="DejaVu Sans"/>
              </a:rPr>
              <a:t>: aucune contrainte imposée pour éviter toute autocensure</a:t>
            </a:r>
            <a:endParaRPr lang="fr-FR" sz="1800" b="0" strike="noStrike" spc="-1">
              <a:latin typeface="Arial"/>
            </a:endParaRPr>
          </a:p>
          <a:p>
            <a:pPr>
              <a:lnSpc>
                <a:spcPct val="100000"/>
              </a:lnSpc>
              <a:spcBef>
                <a:spcPts val="601"/>
              </a:spcBef>
              <a:spcAft>
                <a:spcPts val="601"/>
              </a:spcAft>
              <a:tabLst>
                <a:tab pos="0" algn="l"/>
              </a:tabLst>
            </a:pPr>
            <a:r>
              <a:rPr lang="fr-FR" sz="1800" b="1" strike="noStrike" spc="-1">
                <a:solidFill>
                  <a:srgbClr val="EC130E"/>
                </a:solidFill>
                <a:latin typeface="Arial"/>
                <a:ea typeface="DejaVu Sans"/>
              </a:rPr>
              <a:t>&gt; </a:t>
            </a:r>
            <a:r>
              <a:rPr lang="fr-FR" sz="1800" b="1" strike="noStrike" spc="-1">
                <a:solidFill>
                  <a:srgbClr val="F28E65"/>
                </a:solidFill>
                <a:latin typeface="Arial"/>
                <a:ea typeface="DejaVu Sans"/>
              </a:rPr>
              <a:t>Jusqu’à 10 vœux </a:t>
            </a:r>
            <a:r>
              <a:rPr lang="fr-FR" sz="1600" b="0" strike="noStrike" spc="-1">
                <a:solidFill>
                  <a:srgbClr val="3D566E"/>
                </a:solidFill>
                <a:latin typeface="Arial"/>
                <a:ea typeface="DejaVu Sans"/>
              </a:rPr>
              <a:t> et </a:t>
            </a:r>
            <a:r>
              <a:rPr lang="fr-FR" sz="1800" b="1" strike="noStrike" spc="-1">
                <a:solidFill>
                  <a:srgbClr val="F28E65"/>
                </a:solidFill>
                <a:latin typeface="Arial"/>
                <a:ea typeface="DejaVu Sans"/>
              </a:rPr>
              <a:t>10 vœux supplémentaires pour des formations en apprentissage </a:t>
            </a:r>
            <a:endParaRPr lang="fr-FR" sz="1800" b="0" strike="noStrike" spc="-1">
              <a:latin typeface="Arial"/>
            </a:endParaRPr>
          </a:p>
          <a:p>
            <a:pPr>
              <a:lnSpc>
                <a:spcPct val="100000"/>
              </a:lnSpc>
              <a:spcBef>
                <a:spcPts val="210"/>
              </a:spcBef>
              <a:tabLst>
                <a:tab pos="0" algn="l"/>
              </a:tabLst>
            </a:pPr>
            <a:r>
              <a:rPr lang="fr-FR" sz="1050" b="0" strike="noStrike" spc="-1">
                <a:solidFill>
                  <a:srgbClr val="3D566E"/>
                </a:solidFill>
                <a:latin typeface="Calibri"/>
                <a:ea typeface="DejaVu Sans"/>
              </a:rPr>
              <a:t> </a:t>
            </a:r>
            <a:endParaRPr lang="fr-FR" sz="1050" b="0" strike="noStrike" spc="-1">
              <a:latin typeface="Arial"/>
            </a:endParaRPr>
          </a:p>
          <a:p>
            <a:pPr>
              <a:lnSpc>
                <a:spcPct val="100000"/>
              </a:lnSpc>
              <a:spcBef>
                <a:spcPts val="210"/>
              </a:spcBef>
              <a:tabLst>
                <a:tab pos="0" algn="l"/>
              </a:tabLst>
            </a:pPr>
            <a:endParaRPr lang="fr-FR" sz="1050" b="0" strike="noStrike" spc="-1">
              <a:latin typeface="Arial"/>
            </a:endParaRPr>
          </a:p>
        </p:txBody>
      </p:sp>
      <p:sp>
        <p:nvSpPr>
          <p:cNvPr id="354"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49C849C-9400-4C28-A251-62B0E6FF3489}"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356" name="CustomShape 5"/>
          <p:cNvSpPr/>
          <p:nvPr/>
        </p:nvSpPr>
        <p:spPr>
          <a:xfrm>
            <a:off x="428596" y="4071948"/>
            <a:ext cx="8286808" cy="651612"/>
          </a:xfrm>
          <a:prstGeom prst="rect">
            <a:avLst/>
          </a:prstGeom>
          <a:solidFill>
            <a:srgbClr val="0C5076"/>
          </a:solidFill>
          <a:ln w="12700">
            <a:solidFill>
              <a:srgbClr val="3D566E"/>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fr-FR" sz="1600" b="1" i="1" u="sng" strike="noStrike" spc="-1" dirty="0" smtClean="0">
                <a:solidFill>
                  <a:srgbClr val="FFFFFF"/>
                </a:solidFill>
                <a:uFillTx/>
                <a:latin typeface="Arial"/>
                <a:ea typeface="DejaVu Sans"/>
              </a:rPr>
              <a:t>Nos conseils</a:t>
            </a:r>
            <a:r>
              <a:rPr lang="fr-FR" sz="1600" b="0" i="1" strike="noStrike" spc="-1" dirty="0" smtClean="0">
                <a:solidFill>
                  <a:srgbClr val="FFFFFF"/>
                </a:solidFill>
                <a:latin typeface="Arial"/>
                <a:ea typeface="DejaVu Sans"/>
              </a:rPr>
              <a:t> </a:t>
            </a:r>
            <a:r>
              <a:rPr lang="fr-FR" sz="1600" b="0" i="1" strike="noStrike" spc="-1" dirty="0">
                <a:solidFill>
                  <a:srgbClr val="FFFFFF"/>
                </a:solidFill>
                <a:latin typeface="Arial"/>
                <a:ea typeface="DejaVu Sans"/>
              </a:rPr>
              <a:t>: diversifier ses vœux et éviter de n’en formuler qu’un seul (en 2020, les candidats ont formulé 9 vœux en moyenne</a:t>
            </a:r>
            <a:r>
              <a:rPr lang="fr-FR" sz="1600" b="0" i="1" strike="noStrike" spc="-1" dirty="0" smtClean="0">
                <a:solidFill>
                  <a:srgbClr val="FFFFFF"/>
                </a:solidFill>
                <a:latin typeface="Arial"/>
                <a:ea typeface="DejaVu Sans"/>
              </a:rPr>
              <a:t>).</a:t>
            </a:r>
            <a:r>
              <a:rPr lang="fr-FR" sz="1600" i="1" spc="-1" dirty="0" smtClean="0">
                <a:solidFill>
                  <a:srgbClr val="FFFFFF"/>
                </a:solidFill>
                <a:latin typeface="Arial"/>
                <a:ea typeface="DejaVu Sans"/>
              </a:rPr>
              <a:t>S</a:t>
            </a:r>
            <a:r>
              <a:rPr lang="fr-FR" sz="1600" b="0" i="1" strike="noStrike" spc="-1" dirty="0" smtClean="0">
                <a:solidFill>
                  <a:srgbClr val="FFFFFF"/>
                </a:solidFill>
                <a:latin typeface="Arial"/>
                <a:ea typeface="DejaVu Sans"/>
              </a:rPr>
              <a:t>aisir des vœux provisoires pour le 15 mars. (CC)</a:t>
            </a:r>
            <a:endParaRPr lang="fr-FR" sz="1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342360" y="820440"/>
            <a:ext cx="8422920" cy="71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550" b="1" strike="noStrike" spc="-1">
                <a:solidFill>
                  <a:srgbClr val="0C5076"/>
                </a:solidFill>
                <a:latin typeface="Arial"/>
                <a:ea typeface="DejaVu Sans"/>
              </a:rPr>
              <a:t>LES VŒUX MULTIPLES </a:t>
            </a:r>
            <a:endParaRPr lang="fr-FR" sz="2550" b="0" strike="noStrike" spc="-1">
              <a:latin typeface="Arial"/>
            </a:endParaRPr>
          </a:p>
        </p:txBody>
      </p:sp>
      <p:sp>
        <p:nvSpPr>
          <p:cNvPr id="358" name="CustomShape 2"/>
          <p:cNvSpPr/>
          <p:nvPr/>
        </p:nvSpPr>
        <p:spPr>
          <a:xfrm>
            <a:off x="251640" y="1173240"/>
            <a:ext cx="8405280" cy="343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10000"/>
              </a:lnSpc>
              <a:spcBef>
                <a:spcPts val="320"/>
              </a:spcBef>
              <a:tabLst>
                <a:tab pos="0" algn="l"/>
              </a:tabLst>
            </a:pPr>
            <a:endParaRPr lang="fr-FR" sz="1800" b="0" strike="noStrike" spc="-1">
              <a:latin typeface="Arial"/>
            </a:endParaRPr>
          </a:p>
          <a:p>
            <a:pPr>
              <a:lnSpc>
                <a:spcPct val="110000"/>
              </a:lnSpc>
              <a:spcBef>
                <a:spcPts val="360"/>
              </a:spcBef>
              <a:tabLst>
                <a:tab pos="0" algn="l"/>
              </a:tabLst>
            </a:pPr>
            <a:r>
              <a:rPr lang="fr-FR" sz="1800" b="1" strike="noStrike" spc="-1">
                <a:solidFill>
                  <a:srgbClr val="EC130E"/>
                </a:solidFill>
                <a:latin typeface="Arial"/>
                <a:ea typeface="DejaVu Sans"/>
              </a:rPr>
              <a:t>&gt; </a:t>
            </a:r>
            <a:r>
              <a:rPr lang="fr-FR" sz="1800" b="1" strike="noStrike" spc="-1">
                <a:solidFill>
                  <a:srgbClr val="F28E65"/>
                </a:solidFill>
                <a:latin typeface="Arial"/>
                <a:ea typeface="DejaVu Sans"/>
              </a:rPr>
              <a:t>Un vœu multiple est un regroupement de plusieurs formations similaires</a:t>
            </a:r>
            <a:r>
              <a:rPr lang="fr-FR" sz="1800" b="0" strike="noStrike" spc="-1">
                <a:solidFill>
                  <a:srgbClr val="000000"/>
                </a:solidFill>
                <a:latin typeface="Arial"/>
                <a:ea typeface="Times New Roman"/>
              </a:rPr>
              <a:t> </a:t>
            </a:r>
            <a:r>
              <a:rPr lang="fr-FR" sz="1800" b="0" strike="noStrike" spc="-1">
                <a:solidFill>
                  <a:srgbClr val="3D566E"/>
                </a:solidFill>
                <a:latin typeface="Arial"/>
                <a:ea typeface="Times New Roman"/>
              </a:rPr>
              <a:t>(exemple : le vœu multiple BTS « Management commercial opérationnel » qui regroupe toutes les formations de BTS « Management commercial opérationnel » en France).</a:t>
            </a:r>
            <a:endParaRPr lang="fr-FR" sz="1800" b="0" strike="noStrike" spc="-1">
              <a:latin typeface="Arial"/>
            </a:endParaRPr>
          </a:p>
          <a:p>
            <a:pPr>
              <a:lnSpc>
                <a:spcPct val="110000"/>
              </a:lnSpc>
              <a:spcBef>
                <a:spcPts val="360"/>
              </a:spcBef>
              <a:tabLst>
                <a:tab pos="0" algn="l"/>
              </a:tabLst>
            </a:pPr>
            <a:endParaRPr lang="fr-FR" sz="1800" b="0" strike="noStrike" spc="-1">
              <a:latin typeface="Arial"/>
            </a:endParaRPr>
          </a:p>
          <a:p>
            <a:pPr>
              <a:lnSpc>
                <a:spcPct val="110000"/>
              </a:lnSpc>
              <a:spcBef>
                <a:spcPts val="360"/>
              </a:spcBef>
              <a:tabLst>
                <a:tab pos="0" algn="l"/>
              </a:tabLst>
            </a:pPr>
            <a:r>
              <a:rPr lang="fr-FR" sz="1800" b="1" strike="noStrike" spc="-1">
                <a:solidFill>
                  <a:srgbClr val="EC130E"/>
                </a:solidFill>
                <a:latin typeface="Arial"/>
                <a:ea typeface="Times New Roman"/>
              </a:rPr>
              <a:t>&gt; </a:t>
            </a:r>
            <a:r>
              <a:rPr lang="fr-FR" sz="1800" b="1" strike="noStrike" spc="-1">
                <a:solidFill>
                  <a:srgbClr val="F28E65"/>
                </a:solidFill>
                <a:latin typeface="Arial"/>
                <a:ea typeface="Times New Roman"/>
              </a:rPr>
              <a:t>Un vœu multiple compte pour un vœu </a:t>
            </a:r>
            <a:r>
              <a:rPr lang="fr-FR" sz="1800" b="0" strike="noStrike" spc="-1">
                <a:solidFill>
                  <a:srgbClr val="3D566E"/>
                </a:solidFill>
                <a:latin typeface="Arial"/>
                <a:ea typeface="Times New Roman"/>
              </a:rPr>
              <a:t>parmi les 10 vœux possibles.</a:t>
            </a:r>
            <a:endParaRPr lang="fr-FR" sz="1800" b="0" strike="noStrike" spc="-1">
              <a:latin typeface="Arial"/>
            </a:endParaRPr>
          </a:p>
          <a:p>
            <a:pPr>
              <a:lnSpc>
                <a:spcPct val="100000"/>
              </a:lnSpc>
              <a:tabLst>
                <a:tab pos="0" algn="l"/>
              </a:tabLst>
            </a:pPr>
            <a:endParaRPr lang="fr-FR" sz="1800" b="0" strike="noStrike" spc="-1">
              <a:latin typeface="Arial"/>
            </a:endParaRPr>
          </a:p>
          <a:p>
            <a:pPr>
              <a:lnSpc>
                <a:spcPct val="110000"/>
              </a:lnSpc>
              <a:spcBef>
                <a:spcPts val="360"/>
              </a:spcBef>
              <a:tabLst>
                <a:tab pos="0" algn="l"/>
              </a:tabLst>
            </a:pPr>
            <a:r>
              <a:rPr lang="fr-FR" sz="1800" b="1" strike="noStrike" spc="-1">
                <a:solidFill>
                  <a:srgbClr val="EC130E"/>
                </a:solidFill>
                <a:latin typeface="Arial"/>
                <a:ea typeface="Times New Roman"/>
              </a:rPr>
              <a:t>&gt; </a:t>
            </a:r>
            <a:r>
              <a:rPr lang="fr-FR" sz="1800" b="1" strike="noStrike" spc="-1">
                <a:solidFill>
                  <a:srgbClr val="F28E65"/>
                </a:solidFill>
                <a:latin typeface="Arial"/>
                <a:ea typeface="Times New Roman"/>
              </a:rPr>
              <a:t>Chaque vœu multiple est composé de sous-vœux qui correspondent chacun à un établissement différent.</a:t>
            </a:r>
            <a:r>
              <a:rPr lang="fr-FR" sz="1800" b="0" strike="noStrike" spc="-1">
                <a:solidFill>
                  <a:srgbClr val="3D566E"/>
                </a:solidFill>
                <a:latin typeface="Arial"/>
                <a:ea typeface="Times New Roman"/>
              </a:rPr>
              <a:t> Vous pouvez choisir un ou plusieurs établissements, sans avoir besoin de les classer. </a:t>
            </a:r>
            <a:endParaRPr lang="fr-FR" sz="1800" b="0" strike="noStrike" spc="-1">
              <a:latin typeface="Arial"/>
            </a:endParaRPr>
          </a:p>
        </p:txBody>
      </p:sp>
      <p:sp>
        <p:nvSpPr>
          <p:cNvPr id="359"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CC9EC06-4F57-4820-9CF8-0EC65FBF6573}"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360000" y="900000"/>
            <a:ext cx="8422920" cy="44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400" b="1" strike="noStrike" spc="-1">
                <a:solidFill>
                  <a:srgbClr val="0C5076"/>
                </a:solidFill>
                <a:latin typeface="Arial"/>
                <a:ea typeface="DejaVu Sans"/>
              </a:rPr>
              <a:t>LES VŒUX MULTIPLES </a:t>
            </a:r>
            <a:endParaRPr lang="fr-FR" sz="2400" b="0" strike="noStrike" spc="-1">
              <a:latin typeface="Arial"/>
            </a:endParaRPr>
          </a:p>
        </p:txBody>
      </p:sp>
      <p:sp>
        <p:nvSpPr>
          <p:cNvPr id="362" name="CustomShape 2"/>
          <p:cNvSpPr/>
          <p:nvPr/>
        </p:nvSpPr>
        <p:spPr>
          <a:xfrm>
            <a:off x="360000" y="965520"/>
            <a:ext cx="8422920" cy="38170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499"/>
              </a:spcAft>
              <a:tabLst>
                <a:tab pos="0" algn="l"/>
              </a:tabLst>
            </a:pPr>
            <a:endParaRPr lang="fr-FR" sz="1800" b="0" strike="noStrike" spc="-1">
              <a:latin typeface="Arial"/>
            </a:endParaRPr>
          </a:p>
          <a:p>
            <a:pPr>
              <a:lnSpc>
                <a:spcPct val="100000"/>
              </a:lnSpc>
              <a:spcAft>
                <a:spcPts val="499"/>
              </a:spcAft>
              <a:tabLst>
                <a:tab pos="0" algn="l"/>
              </a:tabLst>
            </a:pPr>
            <a:r>
              <a:rPr lang="fr-FR" sz="1800" b="1" strike="noStrike" spc="-1">
                <a:solidFill>
                  <a:srgbClr val="3D566E"/>
                </a:solidFill>
                <a:latin typeface="Arial"/>
                <a:ea typeface="DejaVu Sans"/>
              </a:rPr>
              <a:t>Les formations dont </a:t>
            </a:r>
            <a:r>
              <a:rPr lang="fr-FR" sz="1800" b="1" u="sng" strike="noStrike" spc="-1">
                <a:solidFill>
                  <a:srgbClr val="3D566E"/>
                </a:solidFill>
                <a:uFillTx/>
                <a:latin typeface="Arial"/>
                <a:ea typeface="DejaVu Sans"/>
              </a:rPr>
              <a:t>le nombre de sous-vœux est limité à 10 par vœu multiple (dans la limite de 20 sous-vœux au total) </a:t>
            </a:r>
            <a:r>
              <a:rPr lang="fr-FR" sz="1800" b="1" strike="noStrike" spc="-1">
                <a:solidFill>
                  <a:srgbClr val="3D566E"/>
                </a:solidFill>
                <a:latin typeface="Arial"/>
                <a:ea typeface="DejaVu Sans"/>
              </a:rPr>
              <a:t>: </a:t>
            </a:r>
            <a:endParaRPr lang="fr-FR" sz="1800" b="0" strike="noStrike" spc="-1">
              <a:latin typeface="Arial"/>
            </a:endParaRPr>
          </a:p>
          <a:p>
            <a:pPr marL="171360" indent="-170280">
              <a:lnSpc>
                <a:spcPct val="150000"/>
              </a:lnSpc>
              <a:spcAft>
                <a:spcPts val="499"/>
              </a:spcAft>
              <a:buClr>
                <a:srgbClr val="F28E65"/>
              </a:buClr>
              <a:buFont typeface="Arial"/>
              <a:buChar char="•"/>
              <a:tabLst>
                <a:tab pos="0" algn="l"/>
              </a:tabLst>
            </a:pPr>
            <a:r>
              <a:rPr lang="fr-FR" sz="1700" b="1" strike="noStrike" spc="-1">
                <a:solidFill>
                  <a:srgbClr val="F28E65"/>
                </a:solidFill>
                <a:latin typeface="Arial"/>
                <a:ea typeface="DejaVu Sans"/>
              </a:rPr>
              <a:t>Les BTS et les BUT </a:t>
            </a:r>
            <a:r>
              <a:rPr lang="fr-FR" sz="1700" b="0" strike="noStrike" spc="-1">
                <a:solidFill>
                  <a:srgbClr val="3D566E"/>
                </a:solidFill>
                <a:latin typeface="Arial"/>
                <a:ea typeface="DejaVu Sans"/>
              </a:rPr>
              <a:t>regroupés par </a:t>
            </a:r>
            <a:r>
              <a:rPr lang="fr-FR" sz="1700" b="1" strike="noStrike" spc="-1">
                <a:solidFill>
                  <a:srgbClr val="F28E65"/>
                </a:solidFill>
                <a:latin typeface="Arial"/>
                <a:ea typeface="DejaVu Sans"/>
              </a:rPr>
              <a:t>spécialité à l’échelle nationale</a:t>
            </a:r>
            <a:endParaRPr lang="fr-FR" sz="1700" b="0" strike="noStrike" spc="-1">
              <a:latin typeface="Arial"/>
            </a:endParaRPr>
          </a:p>
          <a:p>
            <a:pPr marL="171360" indent="-170280">
              <a:lnSpc>
                <a:spcPct val="150000"/>
              </a:lnSpc>
              <a:spcAft>
                <a:spcPts val="499"/>
              </a:spcAft>
              <a:buClr>
                <a:srgbClr val="F28E65"/>
              </a:buClr>
              <a:buFont typeface="Arial"/>
              <a:buChar char="•"/>
              <a:tabLst>
                <a:tab pos="0" algn="l"/>
              </a:tabLst>
            </a:pPr>
            <a:r>
              <a:rPr lang="fr-FR" sz="1700" b="1" strike="noStrike" spc="-1">
                <a:solidFill>
                  <a:srgbClr val="F28E65"/>
                </a:solidFill>
                <a:latin typeface="Arial"/>
                <a:ea typeface="DejaVu Sans"/>
              </a:rPr>
              <a:t>Les CPGE </a:t>
            </a:r>
            <a:r>
              <a:rPr lang="fr-FR" sz="1700" b="0" strike="noStrike" spc="-1">
                <a:solidFill>
                  <a:srgbClr val="3D566E"/>
                </a:solidFill>
                <a:latin typeface="Arial"/>
                <a:ea typeface="DejaVu Sans"/>
              </a:rPr>
              <a:t>regroupées </a:t>
            </a:r>
            <a:r>
              <a:rPr lang="fr-FR" sz="1700" b="1" strike="noStrike" spc="-1">
                <a:solidFill>
                  <a:srgbClr val="F28E65"/>
                </a:solidFill>
                <a:latin typeface="Arial"/>
                <a:ea typeface="DejaVu Sans"/>
              </a:rPr>
              <a:t>par voie à l’échelle nationale. </a:t>
            </a:r>
            <a:endParaRPr lang="fr-FR" sz="1700" b="0" strike="noStrike" spc="-1">
              <a:latin typeface="Arial"/>
            </a:endParaRPr>
          </a:p>
          <a:p>
            <a:pPr marL="171360" indent="-170280">
              <a:lnSpc>
                <a:spcPct val="150000"/>
              </a:lnSpc>
              <a:spcAft>
                <a:spcPts val="499"/>
              </a:spcAft>
              <a:buClr>
                <a:srgbClr val="F28E65"/>
              </a:buClr>
              <a:buFont typeface="Arial"/>
              <a:buChar char="•"/>
              <a:tabLst>
                <a:tab pos="0" algn="l"/>
              </a:tabLst>
            </a:pPr>
            <a:r>
              <a:rPr lang="fr-FR" sz="1700" b="1" strike="noStrike" spc="-1">
                <a:solidFill>
                  <a:srgbClr val="F28E65"/>
                </a:solidFill>
                <a:latin typeface="Arial"/>
                <a:ea typeface="DejaVu Sans"/>
              </a:rPr>
              <a:t>Les DN MADE </a:t>
            </a:r>
            <a:r>
              <a:rPr lang="fr-FR" sz="1700" b="0" strike="noStrike" spc="-1">
                <a:solidFill>
                  <a:srgbClr val="3D566E"/>
                </a:solidFill>
                <a:latin typeface="Arial"/>
                <a:ea typeface="DejaVu Sans"/>
              </a:rPr>
              <a:t>regroupés par </a:t>
            </a:r>
            <a:r>
              <a:rPr lang="fr-FR" sz="1700" b="1" strike="noStrike" spc="-1">
                <a:solidFill>
                  <a:srgbClr val="F28E65"/>
                </a:solidFill>
                <a:latin typeface="Arial"/>
                <a:ea typeface="DejaVu Sans"/>
              </a:rPr>
              <a:t>mention à l’échelle nationale</a:t>
            </a:r>
            <a:endParaRPr lang="fr-FR" sz="1700" b="0" strike="noStrike" spc="-1">
              <a:latin typeface="Arial"/>
            </a:endParaRPr>
          </a:p>
          <a:p>
            <a:pPr marL="171360" indent="-170280">
              <a:lnSpc>
                <a:spcPct val="150000"/>
              </a:lnSpc>
              <a:spcAft>
                <a:spcPts val="499"/>
              </a:spcAft>
              <a:buClr>
                <a:srgbClr val="F28E65"/>
              </a:buClr>
              <a:buFont typeface="Arial"/>
              <a:buChar char="•"/>
              <a:tabLst>
                <a:tab pos="0" algn="l"/>
              </a:tabLst>
            </a:pPr>
            <a:r>
              <a:rPr lang="fr-FR" sz="1700" b="1" strike="noStrike" spc="-1">
                <a:solidFill>
                  <a:srgbClr val="F28E65"/>
                </a:solidFill>
                <a:latin typeface="Arial"/>
                <a:ea typeface="DejaVu Sans"/>
              </a:rPr>
              <a:t>Les DCG</a:t>
            </a:r>
            <a:r>
              <a:rPr lang="fr-FR" sz="1700" b="0" strike="noStrike" spc="-1">
                <a:solidFill>
                  <a:srgbClr val="F28E65"/>
                </a:solidFill>
                <a:latin typeface="Arial"/>
                <a:ea typeface="DejaVu Sans"/>
              </a:rPr>
              <a:t> </a:t>
            </a:r>
            <a:r>
              <a:rPr lang="fr-FR" sz="1700" b="0" strike="noStrike" spc="-1">
                <a:solidFill>
                  <a:srgbClr val="3D566E"/>
                </a:solidFill>
                <a:latin typeface="Arial"/>
                <a:ea typeface="DejaVu Sans"/>
              </a:rPr>
              <a:t>(diplôme de comptabilité et de gestion) regroupés à </a:t>
            </a:r>
            <a:r>
              <a:rPr lang="fr-FR" sz="1700" b="1" strike="noStrike" spc="-1">
                <a:solidFill>
                  <a:srgbClr val="F28E65"/>
                </a:solidFill>
                <a:latin typeface="Arial"/>
                <a:ea typeface="DejaVu Sans"/>
              </a:rPr>
              <a:t>l’échelle nationale. </a:t>
            </a:r>
            <a:endParaRPr lang="fr-FR" sz="1700" b="0" strike="noStrike" spc="-1">
              <a:latin typeface="Arial"/>
            </a:endParaRPr>
          </a:p>
          <a:p>
            <a:pPr>
              <a:lnSpc>
                <a:spcPct val="100000"/>
              </a:lnSpc>
              <a:spcAft>
                <a:spcPts val="499"/>
              </a:spcAft>
              <a:tabLst>
                <a:tab pos="0" algn="l"/>
              </a:tabLst>
            </a:pPr>
            <a:endParaRPr lang="fr-FR" sz="1700" b="0" strike="noStrike" spc="-1">
              <a:latin typeface="Arial"/>
            </a:endParaRPr>
          </a:p>
          <a:p>
            <a:pPr>
              <a:lnSpc>
                <a:spcPct val="100000"/>
              </a:lnSpc>
              <a:spcAft>
                <a:spcPts val="499"/>
              </a:spcAft>
              <a:tabLst>
                <a:tab pos="0" algn="l"/>
              </a:tabLst>
            </a:pPr>
            <a:r>
              <a:rPr lang="fr-FR" sz="1400" b="1" strike="noStrike" spc="-1">
                <a:solidFill>
                  <a:srgbClr val="F28E65"/>
                </a:solidFill>
                <a:latin typeface="Calibri"/>
                <a:ea typeface="DejaVu Sans"/>
              </a:rPr>
              <a:t>                                 </a:t>
            </a: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p:txBody>
      </p:sp>
      <p:sp>
        <p:nvSpPr>
          <p:cNvPr id="363"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95804A4-2F64-4662-83B3-4ECDDD659D03}"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365" name="CustomShape 5"/>
          <p:cNvSpPr/>
          <p:nvPr/>
        </p:nvSpPr>
        <p:spPr>
          <a:xfrm>
            <a:off x="360000" y="3661200"/>
            <a:ext cx="8183520" cy="101808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74520" tIns="37080" rIns="74520" bIns="37080" anchor="ctr">
            <a:noAutofit/>
          </a:bodyPr>
          <a:lstStyle/>
          <a:p>
            <a:pPr>
              <a:lnSpc>
                <a:spcPct val="100000"/>
              </a:lnSpc>
              <a:tabLst>
                <a:tab pos="408240" algn="l"/>
              </a:tabLst>
            </a:pPr>
            <a:r>
              <a:rPr lang="fr-FR" sz="1600" b="1" strike="noStrike" spc="-1">
                <a:solidFill>
                  <a:srgbClr val="FFFFFF"/>
                </a:solidFill>
                <a:latin typeface="Palatino Linotype"/>
                <a:ea typeface="DejaVu Sans"/>
              </a:rPr>
              <a:t>Exemple : vous demandez un BTS « Métiers de la chimie » dans 7 établissements différents</a:t>
            </a:r>
            <a:endParaRPr lang="fr-FR" sz="1600" b="0" strike="noStrike" spc="-1">
              <a:latin typeface="Arial"/>
            </a:endParaRPr>
          </a:p>
          <a:p>
            <a:pPr>
              <a:lnSpc>
                <a:spcPct val="100000"/>
              </a:lnSpc>
              <a:tabLst>
                <a:tab pos="408240" algn="l"/>
              </a:tabLst>
            </a:pPr>
            <a:r>
              <a:rPr lang="fr-FR" sz="1600" b="0" strike="noStrike" spc="-1">
                <a:solidFill>
                  <a:srgbClr val="FFFFFF"/>
                </a:solidFill>
                <a:latin typeface="Wingdings"/>
                <a:ea typeface="DejaVu Sans"/>
              </a:rPr>
              <a:t></a:t>
            </a:r>
            <a:r>
              <a:rPr lang="fr-FR" sz="1600" b="0" strike="noStrike" spc="-1">
                <a:solidFill>
                  <a:srgbClr val="FFFFFF"/>
                </a:solidFill>
                <a:latin typeface="Palatino Linotype"/>
                <a:ea typeface="DejaVu Sans"/>
              </a:rPr>
              <a:t> Dans votre dossier, ces demandes comptent pour 1 vœu et 7 sous-vœux </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360000" y="771480"/>
            <a:ext cx="8422920" cy="71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400" b="1" strike="noStrike" spc="-1">
                <a:solidFill>
                  <a:srgbClr val="0C5076"/>
                </a:solidFill>
                <a:latin typeface="Arial"/>
                <a:ea typeface="DejaVu Sans"/>
              </a:rPr>
              <a:t>LES VŒUX MULTIPLES</a:t>
            </a:r>
            <a:endParaRPr lang="fr-FR" sz="2400" b="0" strike="noStrike" spc="-1">
              <a:latin typeface="Arial"/>
            </a:endParaRPr>
          </a:p>
        </p:txBody>
      </p:sp>
      <p:sp>
        <p:nvSpPr>
          <p:cNvPr id="367" name="CustomShape 2"/>
          <p:cNvSpPr/>
          <p:nvPr/>
        </p:nvSpPr>
        <p:spPr>
          <a:xfrm>
            <a:off x="360000" y="1131480"/>
            <a:ext cx="8422920" cy="365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499"/>
              </a:spcAft>
              <a:tabLst>
                <a:tab pos="0" algn="l"/>
              </a:tabLst>
            </a:pPr>
            <a:r>
              <a:rPr lang="fr-FR" sz="2000" b="1" strike="noStrike" spc="-1">
                <a:solidFill>
                  <a:srgbClr val="3D566E"/>
                </a:solidFill>
                <a:latin typeface="Calibri"/>
                <a:ea typeface="DejaVu Sans"/>
              </a:rPr>
              <a:t>Les formations dont </a:t>
            </a:r>
            <a:r>
              <a:rPr lang="fr-FR" sz="2000" b="1" u="sng" strike="noStrike" spc="-1">
                <a:solidFill>
                  <a:srgbClr val="3D566E"/>
                </a:solidFill>
                <a:uFillTx/>
                <a:latin typeface="Calibri"/>
                <a:ea typeface="DejaVu Sans"/>
              </a:rPr>
              <a:t>le nombre de sous-vœux n’est pas limité: </a:t>
            </a:r>
            <a:endParaRPr lang="fr-FR" sz="20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Les IFSI </a:t>
            </a:r>
            <a:r>
              <a:rPr lang="fr-FR" sz="1600" b="0" strike="noStrike" spc="-1">
                <a:solidFill>
                  <a:srgbClr val="3D566E"/>
                </a:solidFill>
                <a:latin typeface="Arial"/>
                <a:ea typeface="DejaVu Sans"/>
              </a:rPr>
              <a:t>(Instituts de Formation en Soins Infirmiers) et </a:t>
            </a:r>
            <a:r>
              <a:rPr lang="fr-FR" sz="1600" b="1" strike="noStrike" spc="-1">
                <a:solidFill>
                  <a:srgbClr val="F28E65"/>
                </a:solidFill>
                <a:latin typeface="Arial"/>
                <a:ea typeface="DejaVu Sans"/>
              </a:rPr>
              <a:t>les instituts d'orthophonie, orthoptie et audioprothèse </a:t>
            </a:r>
            <a:r>
              <a:rPr lang="fr-FR" sz="1600" b="0" strike="noStrike" spc="-1">
                <a:solidFill>
                  <a:srgbClr val="3D566E"/>
                </a:solidFill>
                <a:latin typeface="Arial"/>
                <a:ea typeface="DejaVu Sans"/>
              </a:rPr>
              <a:t>regroupés à </a:t>
            </a:r>
            <a:r>
              <a:rPr lang="fr-FR" sz="1600" b="1" strike="noStrike" spc="-1">
                <a:solidFill>
                  <a:srgbClr val="F28E65"/>
                </a:solidFill>
                <a:latin typeface="Arial"/>
                <a:ea typeface="DejaVu Sans"/>
              </a:rPr>
              <a:t>l’échelle territoriale</a:t>
            </a:r>
            <a:r>
              <a:rPr lang="fr-FR" sz="1600" b="0" strike="noStrike" spc="-1">
                <a:solidFill>
                  <a:srgbClr val="3D566E"/>
                </a:solidFill>
                <a:latin typeface="Arial"/>
                <a:ea typeface="DejaVu Sans"/>
              </a:rPr>
              <a:t>. A noter </a:t>
            </a:r>
            <a:r>
              <a:rPr lang="fr-FR" sz="1600" b="1" strike="noStrike" spc="-1">
                <a:solidFill>
                  <a:srgbClr val="3D566E"/>
                </a:solidFill>
                <a:latin typeface="Arial"/>
                <a:ea typeface="DejaVu Sans"/>
              </a:rPr>
              <a:t>: </a:t>
            </a:r>
            <a:r>
              <a:rPr lang="fr-FR" sz="1600" b="1" strike="noStrike" spc="-1">
                <a:solidFill>
                  <a:srgbClr val="F28E65"/>
                </a:solidFill>
                <a:latin typeface="Arial"/>
                <a:ea typeface="DejaVu Sans"/>
              </a:rPr>
              <a:t>limitation de 5 vœux multiples maximum par filière </a:t>
            </a:r>
            <a:endParaRPr lang="fr-FR" sz="16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Les EFTS </a:t>
            </a:r>
            <a:r>
              <a:rPr lang="fr-FR" sz="1600" b="0" strike="noStrike" spc="-1">
                <a:solidFill>
                  <a:srgbClr val="0C5076"/>
                </a:solidFill>
                <a:latin typeface="Arial"/>
                <a:ea typeface="DejaVu Sans"/>
              </a:rPr>
              <a:t>(Etablissements de Formation en Travail Social) </a:t>
            </a:r>
            <a:r>
              <a:rPr lang="fr-FR" sz="1600" b="0" strike="noStrike" spc="-1">
                <a:solidFill>
                  <a:srgbClr val="3D566E"/>
                </a:solidFill>
                <a:latin typeface="Arial"/>
                <a:ea typeface="DejaVu Sans"/>
              </a:rPr>
              <a:t>regroupés par </a:t>
            </a:r>
            <a:r>
              <a:rPr lang="fr-FR" sz="1600" b="1" strike="noStrike" spc="-1">
                <a:solidFill>
                  <a:srgbClr val="F28E65"/>
                </a:solidFill>
                <a:latin typeface="Arial"/>
                <a:ea typeface="DejaVu Sans"/>
              </a:rPr>
              <a:t>diplôme d’Etat à l’échelle nationale</a:t>
            </a:r>
            <a:r>
              <a:rPr lang="fr-FR" sz="1600" b="0" strike="noStrike" spc="-1">
                <a:solidFill>
                  <a:srgbClr val="3D566E"/>
                </a:solidFill>
                <a:latin typeface="Arial"/>
                <a:ea typeface="DejaVu Sans"/>
              </a:rPr>
              <a:t>. </a:t>
            </a:r>
            <a:endParaRPr lang="fr-FR" sz="16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Les écoles d'ingénieurs et de commerce/management </a:t>
            </a:r>
            <a:r>
              <a:rPr lang="fr-FR" sz="1600" b="0" strike="noStrike" spc="-1">
                <a:solidFill>
                  <a:srgbClr val="3D566E"/>
                </a:solidFill>
                <a:latin typeface="Arial"/>
                <a:ea typeface="DejaVu Sans"/>
              </a:rPr>
              <a:t>regroupées </a:t>
            </a:r>
            <a:r>
              <a:rPr lang="fr-FR" sz="1600" b="1" strike="noStrike" spc="-1">
                <a:solidFill>
                  <a:srgbClr val="F28E65"/>
                </a:solidFill>
                <a:latin typeface="Arial"/>
                <a:ea typeface="DejaVu Sans"/>
              </a:rPr>
              <a:t>en réseau </a:t>
            </a:r>
            <a:r>
              <a:rPr lang="fr-FR" sz="1600" b="0" strike="noStrike" spc="-1">
                <a:solidFill>
                  <a:srgbClr val="3D566E"/>
                </a:solidFill>
                <a:latin typeface="Arial"/>
                <a:ea typeface="DejaVu Sans"/>
              </a:rPr>
              <a:t>et qui </a:t>
            </a:r>
            <a:r>
              <a:rPr lang="fr-FR" sz="1600" b="1" strike="noStrike" spc="-1">
                <a:solidFill>
                  <a:srgbClr val="F28E65"/>
                </a:solidFill>
                <a:latin typeface="Arial"/>
                <a:ea typeface="DejaVu Sans"/>
              </a:rPr>
              <a:t>recrutent sur concours commun (ou sélection commune). </a:t>
            </a:r>
            <a:endParaRPr lang="fr-FR" sz="16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 réseau des Sciences Po / IEP </a:t>
            </a:r>
            <a:r>
              <a:rPr lang="fr-FR" sz="1600" b="0" strike="noStrike" spc="-1">
                <a:solidFill>
                  <a:srgbClr val="3D566E"/>
                </a:solidFill>
                <a:latin typeface="Arial"/>
                <a:ea typeface="DejaVu Sans"/>
              </a:rPr>
              <a:t>(Aix, Lille, Lyon, Rennes, Saint-Germain-en-Laye, Strasbourg et Toulouse)</a:t>
            </a:r>
            <a:endParaRPr lang="fr-FR" sz="16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Les parcours spécifiques "accès santé" (PASS) en Ile-de-France </a:t>
            </a:r>
            <a:r>
              <a:rPr lang="fr-FR" sz="1600" b="0" strike="noStrike" spc="-1">
                <a:solidFill>
                  <a:srgbClr val="3D566E"/>
                </a:solidFill>
                <a:latin typeface="Arial"/>
                <a:ea typeface="DejaVu Sans"/>
              </a:rPr>
              <a:t>regroupés à l’échelle régionale. </a:t>
            </a:r>
            <a:endParaRPr lang="fr-FR" sz="1600" b="0" strike="noStrike" spc="-1">
              <a:latin typeface="Arial"/>
            </a:endParaRPr>
          </a:p>
          <a:p>
            <a:pPr marL="171360" indent="-170280">
              <a:lnSpc>
                <a:spcPct val="100000"/>
              </a:lnSpc>
              <a:spcAft>
                <a:spcPts val="499"/>
              </a:spcAft>
              <a:buClr>
                <a:srgbClr val="F28E65"/>
              </a:buClr>
              <a:buFont typeface="Arial"/>
              <a:buChar char="•"/>
              <a:tabLst>
                <a:tab pos="0" algn="l"/>
              </a:tabLst>
            </a:pPr>
            <a:r>
              <a:rPr lang="fr-FR" sz="1600" b="1" strike="noStrike" spc="-1">
                <a:solidFill>
                  <a:srgbClr val="F28E65"/>
                </a:solidFill>
                <a:latin typeface="Arial"/>
                <a:ea typeface="DejaVu Sans"/>
              </a:rPr>
              <a:t>Le concours commun des écoles vétérinaires </a:t>
            </a:r>
            <a:r>
              <a:rPr lang="fr-FR" sz="1400" b="1" strike="noStrike" spc="-1">
                <a:solidFill>
                  <a:srgbClr val="F28E65"/>
                </a:solidFill>
                <a:latin typeface="Arial"/>
                <a:ea typeface="DejaVu Sans"/>
              </a:rPr>
              <a:t>   </a:t>
            </a: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p:txBody>
      </p:sp>
      <p:sp>
        <p:nvSpPr>
          <p:cNvPr id="368"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D0C3E9E-AC00-4C87-A592-BFC40E3C3552}"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360000" y="900000"/>
            <a:ext cx="8422560" cy="71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a:solidFill>
                  <a:srgbClr val="0C5076"/>
                </a:solidFill>
                <a:latin typeface="Arial"/>
                <a:ea typeface="DejaVu Sans"/>
              </a:rPr>
              <a:t>Focus sur le secteur géographique (1/2) </a:t>
            </a:r>
            <a:endParaRPr lang="fr-FR" sz="2400" b="0" strike="noStrike" spc="-1">
              <a:latin typeface="Arial"/>
            </a:endParaRPr>
          </a:p>
        </p:txBody>
      </p:sp>
      <p:sp>
        <p:nvSpPr>
          <p:cNvPr id="371" name="CustomShape 2"/>
          <p:cNvSpPr/>
          <p:nvPr/>
        </p:nvSpPr>
        <p:spPr>
          <a:xfrm>
            <a:off x="369000" y="1275480"/>
            <a:ext cx="8522280" cy="3362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601"/>
              </a:spcBef>
              <a:spcAft>
                <a:spcPts val="601"/>
              </a:spcAft>
              <a:tabLst>
                <a:tab pos="0" algn="l"/>
              </a:tabLst>
            </a:pPr>
            <a:r>
              <a:rPr lang="fr-FR" sz="1700" b="1" strike="noStrike" spc="-1">
                <a:solidFill>
                  <a:srgbClr val="F28E65"/>
                </a:solidFill>
                <a:latin typeface="Arial"/>
                <a:ea typeface="DejaVu Sans"/>
              </a:rPr>
              <a:t>Pour les formations sélectives (BTS, BUT, IFSI, écoles…)  </a:t>
            </a:r>
            <a:r>
              <a:rPr lang="fr-FR" sz="1700" b="0" strike="noStrike" spc="-1">
                <a:solidFill>
                  <a:srgbClr val="000000"/>
                </a:solidFill>
                <a:latin typeface="Arial"/>
                <a:ea typeface="DejaVu Sans"/>
              </a:rPr>
              <a:t> </a:t>
            </a:r>
            <a:endParaRPr lang="fr-FR" sz="1700" b="0" strike="noStrike" spc="-1">
              <a:latin typeface="Arial"/>
            </a:endParaRPr>
          </a:p>
          <a:p>
            <a:pPr marL="177840" lvl="1" indent="-176400">
              <a:lnSpc>
                <a:spcPct val="80000"/>
              </a:lnSpc>
              <a:spcBef>
                <a:spcPts val="601"/>
              </a:spcBef>
              <a:spcAft>
                <a:spcPts val="601"/>
              </a:spcAft>
              <a:buClr>
                <a:srgbClr val="EC130E"/>
              </a:buClr>
              <a:buFont typeface="Lucida Grande"/>
              <a:buChar char="&gt;"/>
              <a:tabLst>
                <a:tab pos="0" algn="l"/>
              </a:tabLst>
            </a:pPr>
            <a:r>
              <a:rPr lang="fr-FR" sz="1600" b="0" strike="noStrike" spc="-1">
                <a:solidFill>
                  <a:srgbClr val="0C5076"/>
                </a:solidFill>
                <a:latin typeface="Arial"/>
                <a:ea typeface="DejaVu Sans"/>
              </a:rPr>
              <a:t>Les lycéens peuvent faire des vœux pour les formations qui les intéressent où qu’elles soient, dans leur académie ou en dehors. </a:t>
            </a:r>
            <a:r>
              <a:rPr lang="fr-FR" sz="1600" b="1" u="sng" strike="noStrike" spc="-1">
                <a:solidFill>
                  <a:srgbClr val="0C5076"/>
                </a:solidFill>
                <a:uFillTx/>
                <a:latin typeface="Arial"/>
                <a:ea typeface="DejaVu Sans"/>
              </a:rPr>
              <a:t>Il n’y a pas de secteur géographique. </a:t>
            </a:r>
            <a:endParaRPr lang="fr-FR" sz="1600" b="0" strike="noStrike" spc="-1">
              <a:latin typeface="Arial"/>
            </a:endParaRPr>
          </a:p>
          <a:p>
            <a:pPr>
              <a:lnSpc>
                <a:spcPct val="100000"/>
              </a:lnSpc>
              <a:tabLst>
                <a:tab pos="0" algn="l"/>
              </a:tabLst>
            </a:pPr>
            <a:endParaRPr lang="fr-FR" sz="1600" b="0" strike="noStrike" spc="-1">
              <a:latin typeface="Arial"/>
            </a:endParaRPr>
          </a:p>
          <a:p>
            <a:pPr marL="177840" lvl="1" indent="-176400">
              <a:lnSpc>
                <a:spcPct val="80000"/>
              </a:lnSpc>
              <a:spcBef>
                <a:spcPts val="601"/>
              </a:spcBef>
              <a:spcAft>
                <a:spcPts val="601"/>
              </a:spcAft>
              <a:buClr>
                <a:srgbClr val="EC130E"/>
              </a:buClr>
              <a:buFont typeface="Lucida Grande"/>
              <a:buChar char="&gt;"/>
              <a:tabLst>
                <a:tab pos="0" algn="l"/>
              </a:tabLst>
            </a:pPr>
            <a:r>
              <a:rPr lang="fr-FR" sz="1700" b="1" strike="noStrike" spc="-1">
                <a:solidFill>
                  <a:srgbClr val="F28E65"/>
                </a:solidFill>
                <a:latin typeface="Arial"/>
                <a:ea typeface="DejaVu Sans"/>
              </a:rPr>
              <a:t>Pour les formations non-sélectives (licences, PASS)</a:t>
            </a:r>
            <a:r>
              <a:rPr lang="fr-FR" sz="1700" b="0" strike="noStrike" spc="-1">
                <a:solidFill>
                  <a:srgbClr val="F28E65"/>
                </a:solidFill>
                <a:latin typeface="Arial"/>
                <a:ea typeface="DejaVu Sans"/>
              </a:rPr>
              <a:t> </a:t>
            </a:r>
            <a:endParaRPr lang="fr-FR" sz="1700" b="0" strike="noStrike" spc="-1">
              <a:latin typeface="Arial"/>
            </a:endParaRPr>
          </a:p>
          <a:p>
            <a:pPr marL="177840" lvl="1" indent="-176400">
              <a:lnSpc>
                <a:spcPct val="90000"/>
              </a:lnSpc>
              <a:spcBef>
                <a:spcPts val="601"/>
              </a:spcBef>
              <a:spcAft>
                <a:spcPts val="601"/>
              </a:spcAft>
              <a:buClr>
                <a:srgbClr val="EC130E"/>
              </a:buClr>
              <a:buFont typeface="Lucida Grande"/>
              <a:buChar char="&gt;"/>
              <a:tabLst>
                <a:tab pos="0" algn="l"/>
              </a:tabLst>
            </a:pPr>
            <a:r>
              <a:rPr lang="fr-FR" sz="1600" b="0" strike="noStrike" spc="-1">
                <a:solidFill>
                  <a:srgbClr val="0C5076"/>
                </a:solidFill>
                <a:latin typeface="Arial"/>
                <a:ea typeface="DejaVu Sans"/>
              </a:rPr>
              <a:t>Les lycéens peuvent faire des vœux pour les formations qui les intéressent dans leur académie ou en dehors. Lorsque la licence ou le PASS est très demandé, </a:t>
            </a:r>
            <a:r>
              <a:rPr lang="fr-FR" sz="1600" b="1" strike="noStrike" spc="-1">
                <a:solidFill>
                  <a:srgbClr val="0C5076"/>
                </a:solidFill>
                <a:latin typeface="Arial"/>
                <a:ea typeface="DejaVu Sans"/>
              </a:rPr>
              <a:t>une priorité au secteur géographique (généralement l’académie) s’applique : </a:t>
            </a:r>
            <a:r>
              <a:rPr lang="fr-FR" sz="1500" b="0" strike="noStrike" spc="-1">
                <a:solidFill>
                  <a:srgbClr val="0C5076"/>
                </a:solidFill>
                <a:latin typeface="Arial"/>
                <a:ea typeface="DejaVu Sans"/>
              </a:rPr>
              <a:t>un pourcentage maximum de candidats résidant en dehors du secteur géographique est alors fixé par le recteur. </a:t>
            </a:r>
            <a:endParaRPr lang="fr-FR" sz="1500" b="0" strike="noStrike" spc="-1">
              <a:latin typeface="Arial"/>
            </a:endParaRPr>
          </a:p>
          <a:p>
            <a:pPr marL="177840" lvl="1" indent="-176400">
              <a:lnSpc>
                <a:spcPct val="90000"/>
              </a:lnSpc>
              <a:spcBef>
                <a:spcPts val="601"/>
              </a:spcBef>
              <a:spcAft>
                <a:spcPts val="601"/>
              </a:spcAft>
              <a:buClr>
                <a:srgbClr val="EC130E"/>
              </a:buClr>
              <a:buFont typeface="Lucida Grande"/>
              <a:buChar char="&gt;"/>
              <a:tabLst>
                <a:tab pos="0" algn="l"/>
              </a:tabLst>
            </a:pPr>
            <a:r>
              <a:rPr lang="fr-FR" sz="1500" b="0" strike="noStrike" spc="-1">
                <a:solidFill>
                  <a:srgbClr val="0C5076"/>
                </a:solidFill>
                <a:latin typeface="Arial"/>
                <a:ea typeface="DejaVu Sans"/>
              </a:rPr>
              <a:t>L’indication du secteur est affichée aux candidats. Les pourcentages fixés par les recteurs seront affichés sur Parcoursup avant le début de la phase d’admission. </a:t>
            </a:r>
            <a:endParaRPr lang="fr-FR" sz="1500" b="0" strike="noStrike" spc="-1">
              <a:latin typeface="Arial"/>
            </a:endParaRPr>
          </a:p>
          <a:p>
            <a:pPr>
              <a:lnSpc>
                <a:spcPct val="100000"/>
              </a:lnSpc>
              <a:spcBef>
                <a:spcPts val="601"/>
              </a:spcBef>
              <a:spcAft>
                <a:spcPts val="601"/>
              </a:spcAft>
              <a:tabLst>
                <a:tab pos="0" algn="l"/>
              </a:tabLst>
            </a:pPr>
            <a:r>
              <a:rPr lang="fr-FR" sz="900" b="0" strike="noStrike" spc="-1">
                <a:solidFill>
                  <a:srgbClr val="000000"/>
                </a:solidFill>
                <a:latin typeface="Arial"/>
                <a:ea typeface="DejaVu Sans"/>
              </a:rPr>
              <a:t>          </a:t>
            </a:r>
            <a:endParaRPr lang="fr-FR" sz="900" b="0" strike="noStrike" spc="-1">
              <a:latin typeface="Arial"/>
            </a:endParaRPr>
          </a:p>
          <a:p>
            <a:pPr>
              <a:lnSpc>
                <a:spcPct val="100000"/>
              </a:lnSpc>
              <a:spcAft>
                <a:spcPts val="499"/>
              </a:spcAft>
              <a:tabLst>
                <a:tab pos="0" algn="l"/>
              </a:tabLst>
            </a:pPr>
            <a:endParaRPr lang="fr-FR" sz="900" b="0" strike="noStrike" spc="-1">
              <a:latin typeface="Arial"/>
            </a:endParaRPr>
          </a:p>
        </p:txBody>
      </p:sp>
      <p:sp>
        <p:nvSpPr>
          <p:cNvPr id="372" name="CustomShape 3"/>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02CB664F-BB9E-418E-B964-CE9C48E796EC}"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
        <p:nvSpPr>
          <p:cNvPr id="373" name="CustomShape 4"/>
          <p:cNvSpPr/>
          <p:nvPr/>
        </p:nvSpPr>
        <p:spPr>
          <a:xfrm>
            <a:off x="759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FE0CFEA4-FA5C-4D3F-A72A-3F8EF8AC6618}" type="slidenum">
              <a:rPr lang="fr-FR" sz="1600" b="0" strike="noStrike" spc="-1">
                <a:solidFill>
                  <a:srgbClr val="FF0000"/>
                </a:solidFill>
                <a:latin typeface="Arial"/>
                <a:ea typeface="DejaVu Sans"/>
              </a:rPr>
              <a:pPr algn="r">
                <a:lnSpc>
                  <a:spcPct val="100000"/>
                </a:lnSpc>
                <a:tabLst>
                  <a:tab pos="408240" algn="l"/>
                </a:tabLst>
              </a:pPr>
              <a:t>19</a:t>
            </a:fld>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588224" y="213294"/>
            <a:ext cx="2304256" cy="302341"/>
          </a:xfrm>
        </p:spPr>
        <p:txBody>
          <a:bodyPr/>
          <a:lstStyle/>
          <a:p>
            <a:r>
              <a:rPr lang="fr-FR" sz="2000" dirty="0" smtClean="0"/>
              <a:t>Les principes clés</a:t>
            </a:r>
            <a:endParaRPr lang="fr-FR" sz="2000" dirty="0"/>
          </a:p>
        </p:txBody>
      </p:sp>
      <p:sp>
        <p:nvSpPr>
          <p:cNvPr id="2" name="Espace réservé de la date 1"/>
          <p:cNvSpPr>
            <a:spLocks noGrp="1"/>
          </p:cNvSpPr>
          <p:nvPr>
            <p:ph type="dt" sz="half" idx="10"/>
          </p:nvPr>
        </p:nvSpPr>
        <p:spPr/>
        <p:txBody>
          <a:bodyPr/>
          <a:lstStyle/>
          <a:p>
            <a:pPr algn="r"/>
            <a:fld id="{280324AC-B7FE-4BF1-AC47-582830DEED85}" type="datetime1">
              <a:rPr lang="fr-FR" cap="all" smtClean="0"/>
              <a:pPr algn="r"/>
              <a:t>06/01/2022</a:t>
            </a:fld>
            <a:endParaRPr lang="fr-FR" cap="all" dirty="0"/>
          </a:p>
        </p:txBody>
      </p:sp>
      <p:sp>
        <p:nvSpPr>
          <p:cNvPr id="3" name="ZoneTexte 2"/>
          <p:cNvSpPr txBox="1"/>
          <p:nvPr/>
        </p:nvSpPr>
        <p:spPr>
          <a:xfrm flipH="1">
            <a:off x="251520" y="987574"/>
            <a:ext cx="8352928" cy="3847207"/>
          </a:xfrm>
          <a:prstGeom prst="rect">
            <a:avLst/>
          </a:prstGeom>
          <a:noFill/>
        </p:spPr>
        <p:txBody>
          <a:bodyPr wrap="square" rtlCol="0">
            <a:spAutoFit/>
          </a:bodyPr>
          <a:lstStyle/>
          <a:p>
            <a:pPr lvl="0" defTabSz="457200">
              <a:spcBef>
                <a:spcPts val="600"/>
              </a:spcBef>
              <a:spcAft>
                <a:spcPts val="600"/>
              </a:spcAft>
              <a:buClr>
                <a:srgbClr val="ED7454"/>
              </a:buClr>
              <a:buSzPct val="100000"/>
            </a:pPr>
            <a:r>
              <a:rPr lang="fr-FR" sz="2000" b="1" dirty="0">
                <a:solidFill>
                  <a:srgbClr val="EC130E"/>
                </a:solidFill>
              </a:rPr>
              <a:t>&gt;</a:t>
            </a:r>
            <a:r>
              <a:rPr lang="fr-FR" sz="2000" b="1" dirty="0" smtClean="0">
                <a:solidFill>
                  <a:srgbClr val="F28E65"/>
                </a:solidFill>
              </a:rPr>
              <a:t> Un </a:t>
            </a:r>
            <a:r>
              <a:rPr lang="fr-FR" sz="2000" b="1" dirty="0">
                <a:solidFill>
                  <a:srgbClr val="F28E65"/>
                </a:solidFill>
              </a:rPr>
              <a:t>accompagnement de l’élève à chaque étape de la procédure, </a:t>
            </a:r>
            <a:r>
              <a:rPr lang="fr-FR" sz="2000" dirty="0">
                <a:solidFill>
                  <a:srgbClr val="3D566E"/>
                </a:solidFill>
              </a:rPr>
              <a:t>de l’élaboration de son projet d’orientation </a:t>
            </a:r>
            <a:r>
              <a:rPr lang="fr-FR" sz="2000" dirty="0" smtClean="0">
                <a:solidFill>
                  <a:srgbClr val="3D566E"/>
                </a:solidFill>
              </a:rPr>
              <a:t>jusqu’au moment de l’inscription en passant par le choix de formation</a:t>
            </a:r>
          </a:p>
          <a:p>
            <a:pPr lvl="0" defTabSz="457200">
              <a:spcBef>
                <a:spcPts val="600"/>
              </a:spcBef>
              <a:spcAft>
                <a:spcPts val="600"/>
              </a:spcAft>
              <a:buClr>
                <a:srgbClr val="ED7454"/>
              </a:buClr>
              <a:buSzPct val="100000"/>
            </a:pPr>
            <a:r>
              <a:rPr lang="fr-FR" sz="2000" b="1" dirty="0">
                <a:solidFill>
                  <a:srgbClr val="EC130E"/>
                </a:solidFill>
              </a:rPr>
              <a:t>&gt;</a:t>
            </a:r>
            <a:r>
              <a:rPr lang="fr-FR" sz="2000" b="1" dirty="0" smtClean="0">
                <a:solidFill>
                  <a:srgbClr val="F28E65"/>
                </a:solidFill>
              </a:rPr>
              <a:t> Des </a:t>
            </a:r>
            <a:r>
              <a:rPr lang="fr-FR" sz="2000" b="1" dirty="0">
                <a:solidFill>
                  <a:srgbClr val="F28E65"/>
                </a:solidFill>
              </a:rPr>
              <a:t>informations clés, </a:t>
            </a:r>
            <a:r>
              <a:rPr lang="fr-FR" sz="2000" dirty="0">
                <a:solidFill>
                  <a:srgbClr val="3D566E"/>
                </a:solidFill>
              </a:rPr>
              <a:t>pour mieux connaitre les formations, leurs attendus, les critères </a:t>
            </a:r>
            <a:r>
              <a:rPr lang="fr-FR" sz="2000" dirty="0" smtClean="0">
                <a:solidFill>
                  <a:srgbClr val="3D566E"/>
                </a:solidFill>
              </a:rPr>
              <a:t>d’examen </a:t>
            </a:r>
            <a:r>
              <a:rPr lang="fr-FR" sz="2000" dirty="0">
                <a:solidFill>
                  <a:srgbClr val="3D566E"/>
                </a:solidFill>
              </a:rPr>
              <a:t>des dossiers, les débouchés professionnels et faire les bons choix pour </a:t>
            </a:r>
            <a:r>
              <a:rPr lang="fr-FR" sz="2000" dirty="0" smtClean="0">
                <a:solidFill>
                  <a:srgbClr val="3D566E"/>
                </a:solidFill>
              </a:rPr>
              <a:t>réussir</a:t>
            </a:r>
          </a:p>
          <a:p>
            <a:pPr lvl="0" defTabSz="457200">
              <a:spcBef>
                <a:spcPts val="600"/>
              </a:spcBef>
              <a:spcAft>
                <a:spcPts val="600"/>
              </a:spcAft>
              <a:buClr>
                <a:srgbClr val="ED7454"/>
              </a:buClr>
              <a:buSzPct val="100000"/>
            </a:pPr>
            <a:r>
              <a:rPr lang="fr-FR" sz="2000" b="1" dirty="0">
                <a:solidFill>
                  <a:srgbClr val="EC130E"/>
                </a:solidFill>
              </a:rPr>
              <a:t>&gt;</a:t>
            </a:r>
            <a:r>
              <a:rPr lang="fr-FR" sz="2000" b="1" dirty="0" smtClean="0">
                <a:solidFill>
                  <a:srgbClr val="3D566E"/>
                </a:solidFill>
              </a:rPr>
              <a:t> </a:t>
            </a:r>
            <a:r>
              <a:rPr lang="fr-FR" sz="2000" b="1" dirty="0" smtClean="0">
                <a:solidFill>
                  <a:srgbClr val="F28E65"/>
                </a:solidFill>
              </a:rPr>
              <a:t>La </a:t>
            </a:r>
            <a:r>
              <a:rPr lang="fr-FR" sz="2000" b="1" dirty="0">
                <a:solidFill>
                  <a:srgbClr val="F28E65"/>
                </a:solidFill>
              </a:rPr>
              <a:t>prise en compte du profil </a:t>
            </a:r>
            <a:r>
              <a:rPr lang="fr-FR" sz="2000" dirty="0">
                <a:solidFill>
                  <a:srgbClr val="3D566E"/>
                </a:solidFill>
              </a:rPr>
              <a:t>de chaque lycéen et le </a:t>
            </a:r>
            <a:r>
              <a:rPr lang="fr-FR" sz="2000" b="1" dirty="0">
                <a:solidFill>
                  <a:srgbClr val="F28E65"/>
                </a:solidFill>
              </a:rPr>
              <a:t>dernier mot donné au candidat</a:t>
            </a:r>
            <a:r>
              <a:rPr lang="fr-FR" sz="2000" dirty="0">
                <a:solidFill>
                  <a:srgbClr val="3D566E"/>
                </a:solidFill>
              </a:rPr>
              <a:t> pour choisir sa formation </a:t>
            </a:r>
            <a:endParaRPr lang="fr-FR" sz="2000" dirty="0" smtClean="0">
              <a:solidFill>
                <a:srgbClr val="3D566E"/>
              </a:solidFill>
            </a:endParaRPr>
          </a:p>
          <a:p>
            <a:pPr lvl="0" defTabSz="457200">
              <a:spcBef>
                <a:spcPts val="600"/>
              </a:spcBef>
              <a:spcAft>
                <a:spcPts val="600"/>
              </a:spcAft>
              <a:buClr>
                <a:srgbClr val="ED7454"/>
              </a:buClr>
              <a:buSzPct val="100000"/>
            </a:pPr>
            <a:r>
              <a:rPr lang="fr-FR" sz="2000" b="1" dirty="0">
                <a:solidFill>
                  <a:srgbClr val="EC130E"/>
                </a:solidFill>
              </a:rPr>
              <a:t>&gt;</a:t>
            </a:r>
            <a:r>
              <a:rPr lang="fr-FR" sz="2000" b="1" dirty="0" smtClean="0">
                <a:solidFill>
                  <a:srgbClr val="F28E65"/>
                </a:solidFill>
              </a:rPr>
              <a:t> Des </a:t>
            </a:r>
            <a:r>
              <a:rPr lang="fr-FR" sz="2000" b="1" dirty="0">
                <a:solidFill>
                  <a:srgbClr val="F28E65"/>
                </a:solidFill>
              </a:rPr>
              <a:t>parcours de réussite personnalisés (Oui-Si) à l’université</a:t>
            </a:r>
            <a:r>
              <a:rPr lang="fr-FR" sz="2000" dirty="0">
                <a:solidFill>
                  <a:srgbClr val="3D566E"/>
                </a:solidFill>
              </a:rPr>
              <a:t>, pour accompagner la réussite dans l’enseignement </a:t>
            </a:r>
            <a:r>
              <a:rPr lang="fr-FR" sz="2000" dirty="0" smtClean="0">
                <a:solidFill>
                  <a:srgbClr val="3D566E"/>
                </a:solidFill>
              </a:rPr>
              <a:t>supérieur </a:t>
            </a:r>
            <a:r>
              <a:rPr lang="fr-FR" sz="1400" dirty="0" smtClean="0">
                <a:solidFill>
                  <a:srgbClr val="3D566E"/>
                </a:solidFill>
              </a:rPr>
              <a:t>(29 000 étudiants accompagnés en 2021)</a:t>
            </a: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 xmlns:p14="http://schemas.microsoft.com/office/powerpoint/2010/main" val="30826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360000" y="900000"/>
            <a:ext cx="8422560" cy="44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a:solidFill>
                  <a:srgbClr val="0C5076"/>
                </a:solidFill>
                <a:latin typeface="Arial"/>
                <a:ea typeface="DejaVu Sans"/>
              </a:rPr>
              <a:t>Focus sur le secteur géographique (2/2) </a:t>
            </a:r>
            <a:endParaRPr lang="fr-FR" sz="2400" b="0" strike="noStrike" spc="-1">
              <a:latin typeface="Arial"/>
            </a:endParaRPr>
          </a:p>
        </p:txBody>
      </p:sp>
      <p:sp>
        <p:nvSpPr>
          <p:cNvPr id="375" name="CustomShape 2"/>
          <p:cNvSpPr/>
          <p:nvPr/>
        </p:nvSpPr>
        <p:spPr>
          <a:xfrm>
            <a:off x="360000" y="1512000"/>
            <a:ext cx="8390880" cy="30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499"/>
              </a:spcAft>
              <a:tabLst>
                <a:tab pos="0" algn="l"/>
              </a:tabLst>
            </a:pPr>
            <a:r>
              <a:rPr lang="fr-FR" sz="1800" b="1" strike="noStrike" spc="-1">
                <a:solidFill>
                  <a:srgbClr val="F28E65"/>
                </a:solidFill>
                <a:latin typeface="Arial"/>
                <a:ea typeface="DejaVu Sans"/>
              </a:rPr>
              <a:t>Secteur géographique Ile-de-France </a:t>
            </a:r>
            <a:r>
              <a:rPr lang="fr-FR" sz="1400" b="0" strike="noStrike" spc="-1">
                <a:solidFill>
                  <a:srgbClr val="3D566E"/>
                </a:solidFill>
                <a:latin typeface="Arial"/>
                <a:ea typeface="DejaVu Sans"/>
              </a:rPr>
              <a:t>: </a:t>
            </a:r>
            <a:r>
              <a:rPr lang="fr-FR" sz="1800" b="0" strike="noStrike" spc="-1">
                <a:solidFill>
                  <a:srgbClr val="0C5076"/>
                </a:solidFill>
                <a:latin typeface="Arial"/>
                <a:ea typeface="DejaVu Sans"/>
              </a:rPr>
              <a:t>il n’est fait </a:t>
            </a:r>
            <a:r>
              <a:rPr lang="fr-FR" sz="1800" b="1" strike="noStrike" spc="-1">
                <a:solidFill>
                  <a:srgbClr val="F28E65"/>
                </a:solidFill>
                <a:latin typeface="Arial"/>
                <a:ea typeface="DejaVu Sans"/>
              </a:rPr>
              <a:t>aucune distinction </a:t>
            </a:r>
            <a:r>
              <a:rPr lang="fr-FR" sz="1800" b="0" strike="noStrike" spc="-1">
                <a:solidFill>
                  <a:srgbClr val="0C5076"/>
                </a:solidFill>
                <a:latin typeface="Arial"/>
                <a:ea typeface="DejaVu Sans"/>
              </a:rPr>
              <a:t>entre les 3 académies de Créteil, Paris et Versailles. </a:t>
            </a:r>
            <a:endParaRPr lang="fr-FR" sz="1800" b="0" strike="noStrike" spc="-1">
              <a:latin typeface="Arial"/>
            </a:endParaRPr>
          </a:p>
          <a:p>
            <a:pPr>
              <a:lnSpc>
                <a:spcPct val="100000"/>
              </a:lnSpc>
              <a:spcAft>
                <a:spcPts val="499"/>
              </a:spcAft>
              <a:tabLst>
                <a:tab pos="0" algn="l"/>
              </a:tabLst>
            </a:pPr>
            <a:endParaRPr lang="fr-FR" sz="1800" b="0" strike="noStrike" spc="-1">
              <a:latin typeface="Arial"/>
            </a:endParaRPr>
          </a:p>
          <a:p>
            <a:pPr>
              <a:lnSpc>
                <a:spcPct val="100000"/>
              </a:lnSpc>
              <a:spcAft>
                <a:spcPts val="499"/>
              </a:spcAft>
              <a:tabLst>
                <a:tab pos="0" algn="l"/>
              </a:tabLst>
            </a:pPr>
            <a:r>
              <a:rPr lang="fr-FR" sz="1800" b="1" strike="noStrike" spc="-1">
                <a:solidFill>
                  <a:srgbClr val="F28E65"/>
                </a:solidFill>
                <a:latin typeface="Arial"/>
                <a:ea typeface="DejaVu Sans"/>
              </a:rPr>
              <a:t>Par exception, sont considérés comme « résidant dans l’académie » où se situe la licence demandée </a:t>
            </a:r>
            <a:r>
              <a:rPr lang="fr-FR" sz="1100" b="1" strike="noStrike" spc="-1">
                <a:solidFill>
                  <a:srgbClr val="3D566E"/>
                </a:solidFill>
                <a:latin typeface="Arial"/>
                <a:ea typeface="DejaVu Sans"/>
              </a:rPr>
              <a:t>:</a:t>
            </a:r>
            <a:endParaRPr lang="fr-FR" sz="1100" b="0" strike="noStrike" spc="-1">
              <a:latin typeface="Arial"/>
            </a:endParaRPr>
          </a:p>
          <a:p>
            <a:pPr>
              <a:lnSpc>
                <a:spcPct val="100000"/>
              </a:lnSpc>
              <a:spcAft>
                <a:spcPts val="499"/>
              </a:spcAft>
              <a:tabLst>
                <a:tab pos="0" algn="l"/>
              </a:tabLst>
            </a:pPr>
            <a:r>
              <a:rPr lang="fr-FR" sz="1400" b="0" strike="noStrike" spc="-1">
                <a:solidFill>
                  <a:srgbClr val="EC130E"/>
                </a:solidFill>
                <a:latin typeface="Arial"/>
                <a:ea typeface="DejaVu Sans"/>
              </a:rPr>
              <a:t>&gt;</a:t>
            </a:r>
            <a:r>
              <a:rPr lang="fr-FR" sz="1400" b="0" strike="noStrike" spc="-1">
                <a:solidFill>
                  <a:srgbClr val="0C5076"/>
                </a:solidFill>
                <a:latin typeface="Arial"/>
                <a:ea typeface="DejaVu Sans"/>
              </a:rPr>
              <a:t> Les candidats qui souhaitent accéder à une mention de licence qui n’est pas dispensée dans leur académie de résidence </a:t>
            </a:r>
            <a:endParaRPr lang="fr-FR" sz="1400" b="0" strike="noStrike" spc="-1">
              <a:latin typeface="Arial"/>
            </a:endParaRPr>
          </a:p>
          <a:p>
            <a:pPr>
              <a:lnSpc>
                <a:spcPct val="100000"/>
              </a:lnSpc>
              <a:spcAft>
                <a:spcPts val="499"/>
              </a:spcAft>
              <a:tabLst>
                <a:tab pos="0" algn="l"/>
              </a:tabLst>
            </a:pPr>
            <a:r>
              <a:rPr lang="fr-FR" sz="1400" b="0" strike="noStrike" spc="-1">
                <a:solidFill>
                  <a:srgbClr val="EC130E"/>
                </a:solidFill>
                <a:latin typeface="Arial"/>
                <a:ea typeface="DejaVu Sans"/>
              </a:rPr>
              <a:t>&gt;</a:t>
            </a:r>
            <a:r>
              <a:rPr lang="fr-FR" sz="1400" b="0" strike="noStrike" spc="-1">
                <a:solidFill>
                  <a:srgbClr val="0C5076"/>
                </a:solidFill>
                <a:latin typeface="Arial"/>
                <a:ea typeface="DejaVu Sans"/>
              </a:rPr>
              <a:t> Les candidats ressortissants français ou ressortissants d’un État membre de l’Union européenne qui sont établis hors de France </a:t>
            </a:r>
            <a:endParaRPr lang="fr-FR" sz="1400" b="0" strike="noStrike" spc="-1">
              <a:latin typeface="Arial"/>
            </a:endParaRPr>
          </a:p>
          <a:p>
            <a:pPr>
              <a:lnSpc>
                <a:spcPct val="100000"/>
              </a:lnSpc>
              <a:spcAft>
                <a:spcPts val="499"/>
              </a:spcAft>
              <a:tabLst>
                <a:tab pos="0" algn="l"/>
              </a:tabLst>
            </a:pPr>
            <a:r>
              <a:rPr lang="fr-FR" sz="1400" b="0" strike="noStrike" spc="-1">
                <a:solidFill>
                  <a:srgbClr val="EC130E"/>
                </a:solidFill>
                <a:latin typeface="Arial"/>
                <a:ea typeface="DejaVu Sans"/>
              </a:rPr>
              <a:t>&gt;</a:t>
            </a:r>
            <a:r>
              <a:rPr lang="fr-FR" sz="1400" b="0" strike="noStrike" spc="-1">
                <a:solidFill>
                  <a:srgbClr val="0C5076"/>
                </a:solidFill>
                <a:latin typeface="Arial"/>
                <a:ea typeface="DejaVu Sans"/>
              </a:rPr>
              <a:t> Les candidats préparant ou ayant obtenu le baccalauréat français au cours de l’année scolaire dans un centre d’examen à l’étranger</a:t>
            </a: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p:txBody>
      </p:sp>
      <p:sp>
        <p:nvSpPr>
          <p:cNvPr id="376" name="CustomShape 3"/>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FA1FF0EF-FAA4-47D1-BE02-BF7B0166F82E}"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360000" y="900000"/>
            <a:ext cx="8422560" cy="718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a:solidFill>
                  <a:srgbClr val="0C5076"/>
                </a:solidFill>
                <a:latin typeface="Arial"/>
                <a:ea typeface="DejaVu Sans"/>
              </a:rPr>
              <a:t>La demande de césure : mode d’emploi </a:t>
            </a:r>
            <a:endParaRPr lang="fr-FR" sz="2400" b="0" strike="noStrike" spc="-1">
              <a:latin typeface="Arial"/>
            </a:endParaRPr>
          </a:p>
        </p:txBody>
      </p:sp>
      <p:sp>
        <p:nvSpPr>
          <p:cNvPr id="379" name="CustomShape 2"/>
          <p:cNvSpPr/>
          <p:nvPr/>
        </p:nvSpPr>
        <p:spPr>
          <a:xfrm>
            <a:off x="342360" y="1419480"/>
            <a:ext cx="8440200" cy="3310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320"/>
              </a:spcBef>
              <a:tabLst>
                <a:tab pos="0" algn="l"/>
              </a:tabLst>
            </a:pPr>
            <a:r>
              <a:rPr lang="fr-FR" sz="1600" b="1" strike="noStrike" spc="-1">
                <a:solidFill>
                  <a:srgbClr val="ED7454"/>
                </a:solidFill>
                <a:latin typeface="Arial"/>
                <a:ea typeface="DejaVu Sans"/>
              </a:rPr>
              <a:t>Un lycéen peut demander une césure directement après le bac </a:t>
            </a:r>
            <a:r>
              <a:rPr lang="fr-FR" sz="1600" b="0" strike="noStrike" spc="-1">
                <a:solidFill>
                  <a:srgbClr val="0C5076"/>
                </a:solidFill>
                <a:latin typeface="Arial"/>
                <a:ea typeface="DejaVu Sans"/>
              </a:rPr>
              <a:t>: possibilité de suspendre temporairement une formation afin d’acquérir une expérience utile pour son projet de formation (partir à l’étranger, réaliser un projet associatif, entrepreneurial etc…)</a:t>
            </a:r>
            <a:endParaRPr lang="fr-FR" sz="1600" b="0" strike="noStrike" spc="-1">
              <a:latin typeface="Arial"/>
            </a:endParaRPr>
          </a:p>
          <a:p>
            <a:pPr>
              <a:lnSpc>
                <a:spcPct val="100000"/>
              </a:lnSpc>
              <a:spcBef>
                <a:spcPts val="181"/>
              </a:spcBef>
              <a:tabLst>
                <a:tab pos="0" algn="l"/>
              </a:tabLst>
            </a:pPr>
            <a:endParaRPr lang="fr-FR" sz="1600" b="0" strike="noStrike" spc="-1">
              <a:latin typeface="Arial"/>
            </a:endParaRPr>
          </a:p>
          <a:p>
            <a:pPr marL="626760" lvl="1" indent="-168120">
              <a:lnSpc>
                <a:spcPct val="100000"/>
              </a:lnSpc>
              <a:spcBef>
                <a:spcPts val="281"/>
              </a:spcBef>
              <a:buClr>
                <a:srgbClr val="FF0000"/>
              </a:buClr>
              <a:buFont typeface="Arial-ItalicMT"/>
              <a:buChar char="&gt;"/>
              <a:tabLst>
                <a:tab pos="0" algn="l"/>
              </a:tabLst>
            </a:pPr>
            <a:r>
              <a:rPr lang="fr-FR" sz="1400" b="0" strike="noStrike" spc="-1">
                <a:solidFill>
                  <a:srgbClr val="0C5076"/>
                </a:solidFill>
                <a:latin typeface="Arial"/>
                <a:ea typeface="DejaVu Sans"/>
              </a:rPr>
              <a:t>Durée la césure : d’un semestre à une année universitaire </a:t>
            </a:r>
            <a:endParaRPr lang="fr-FR" sz="1400" b="0" strike="noStrike" spc="-1">
              <a:latin typeface="Arial"/>
            </a:endParaRPr>
          </a:p>
          <a:p>
            <a:pPr marL="626760" lvl="1" indent="-168120">
              <a:lnSpc>
                <a:spcPct val="100000"/>
              </a:lnSpc>
              <a:spcBef>
                <a:spcPts val="281"/>
              </a:spcBef>
              <a:buClr>
                <a:srgbClr val="FF0000"/>
              </a:buClr>
              <a:buFont typeface="Arial-ItalicMT"/>
              <a:buChar char="&gt;"/>
              <a:tabLst>
                <a:tab pos="0" algn="l"/>
              </a:tabLst>
            </a:pPr>
            <a:r>
              <a:rPr lang="fr-FR" sz="1400" b="1" strike="noStrike" spc="-1">
                <a:solidFill>
                  <a:srgbClr val="0C5076"/>
                </a:solidFill>
                <a:latin typeface="Arial"/>
                <a:ea typeface="DejaVu Sans"/>
              </a:rPr>
              <a:t>Demande de césure à signaler lors de la saisie des vœux sur Parcoursup </a:t>
            </a:r>
            <a:r>
              <a:rPr lang="fr-FR" sz="1400" b="0" strike="noStrike" spc="-1">
                <a:solidFill>
                  <a:srgbClr val="0C5076"/>
                </a:solidFill>
                <a:latin typeface="Arial"/>
                <a:ea typeface="DejaVu Sans"/>
              </a:rPr>
              <a:t>(en cochant la case « césure »)</a:t>
            </a:r>
            <a:endParaRPr lang="fr-FR" sz="1400" b="0" strike="noStrike" spc="-1">
              <a:latin typeface="Arial"/>
            </a:endParaRPr>
          </a:p>
          <a:p>
            <a:pPr marL="626760" lvl="1" indent="-168120">
              <a:lnSpc>
                <a:spcPct val="100000"/>
              </a:lnSpc>
              <a:spcBef>
                <a:spcPts val="320"/>
              </a:spcBef>
              <a:buClr>
                <a:srgbClr val="FF0000"/>
              </a:buClr>
              <a:buFont typeface="Arial-ItalicMT"/>
              <a:buChar char="&gt;"/>
              <a:tabLst>
                <a:tab pos="0" algn="l"/>
              </a:tabLst>
            </a:pPr>
            <a:r>
              <a:rPr lang="fr-FR" sz="1400" b="1" strike="noStrike" spc="-1">
                <a:solidFill>
                  <a:srgbClr val="0C5076"/>
                </a:solidFill>
                <a:latin typeface="Arial"/>
                <a:ea typeface="DejaVu Sans"/>
              </a:rPr>
              <a:t>L’établissement prend connaissance de la demande de césure après que le lycéen a accepté définitivement la proposition d’admission </a:t>
            </a:r>
            <a:r>
              <a:rPr lang="fr-FR" sz="1600" b="1" strike="noStrike" spc="-1">
                <a:solidFill>
                  <a:srgbClr val="ED7454"/>
                </a:solidFill>
                <a:latin typeface="Arial"/>
                <a:ea typeface="DejaVu Sans"/>
              </a:rPr>
              <a:t>&gt;</a:t>
            </a:r>
            <a:r>
              <a:rPr lang="fr-FR" sz="1400" b="1" strike="noStrike" spc="-1">
                <a:solidFill>
                  <a:srgbClr val="0C5076"/>
                </a:solidFill>
                <a:latin typeface="Arial"/>
                <a:ea typeface="DejaVu Sans"/>
              </a:rPr>
              <a:t> </a:t>
            </a:r>
            <a:r>
              <a:rPr lang="fr-FR" sz="1400" b="0" strike="noStrike" spc="-1">
                <a:solidFill>
                  <a:srgbClr val="0C5076"/>
                </a:solidFill>
                <a:latin typeface="Arial"/>
                <a:ea typeface="DejaVu Sans"/>
              </a:rPr>
              <a:t>Le lycéen contacte la formation pour s’y inscrire et savoir comment déposer sa demande de césure</a:t>
            </a:r>
            <a:endParaRPr lang="fr-FR" sz="1400" b="0" strike="noStrike" spc="-1">
              <a:latin typeface="Arial"/>
            </a:endParaRPr>
          </a:p>
          <a:p>
            <a:pPr marL="626760" lvl="1" indent="-168120">
              <a:lnSpc>
                <a:spcPct val="100000"/>
              </a:lnSpc>
              <a:spcBef>
                <a:spcPts val="281"/>
              </a:spcBef>
              <a:buClr>
                <a:srgbClr val="FF0000"/>
              </a:buClr>
              <a:buFont typeface="Arial-ItalicMT"/>
              <a:buChar char="&gt;"/>
              <a:tabLst>
                <a:tab pos="0" algn="l"/>
              </a:tabLst>
            </a:pPr>
            <a:r>
              <a:rPr lang="fr-FR" sz="1400" b="1" strike="noStrike" spc="-1">
                <a:solidFill>
                  <a:srgbClr val="0C5076"/>
                </a:solidFill>
                <a:latin typeface="Arial"/>
                <a:ea typeface="DejaVu Sans"/>
              </a:rPr>
              <a:t>La césure n’est pas accordée de droit</a:t>
            </a:r>
            <a:r>
              <a:rPr lang="fr-FR" sz="1400" b="0" strike="noStrike" spc="-1">
                <a:solidFill>
                  <a:srgbClr val="0C5076"/>
                </a:solidFill>
                <a:latin typeface="Arial"/>
                <a:ea typeface="DejaVu Sans"/>
              </a:rPr>
              <a:t> : une lettre de motivation précisant les objectifs et le projet envisagés pour cette césure doit être adressée au président ou directeur de l’établissement</a:t>
            </a:r>
            <a:endParaRPr lang="fr-FR" sz="1400" b="0" strike="noStrike" spc="-1">
              <a:latin typeface="Arial"/>
            </a:endParaRPr>
          </a:p>
          <a:p>
            <a:pPr marL="626760" lvl="1" indent="-168120">
              <a:lnSpc>
                <a:spcPct val="100000"/>
              </a:lnSpc>
              <a:spcBef>
                <a:spcPts val="281"/>
              </a:spcBef>
              <a:buClr>
                <a:srgbClr val="FF0000"/>
              </a:buClr>
              <a:buFont typeface="Arial-ItalicMT"/>
              <a:buChar char="&gt;"/>
              <a:tabLst>
                <a:tab pos="0" algn="l"/>
              </a:tabLst>
            </a:pPr>
            <a:r>
              <a:rPr lang="fr-FR" sz="1400" b="1" strike="noStrike" spc="-1">
                <a:solidFill>
                  <a:srgbClr val="0C5076"/>
                </a:solidFill>
                <a:latin typeface="Arial"/>
                <a:ea typeface="DejaVu Sans"/>
              </a:rPr>
              <a:t>A l’issue de la césure, l’étudiant pourra réintégrer la formation s’il le souhaite sans repasser par Parcoursup</a:t>
            </a:r>
            <a:endParaRPr lang="fr-FR" sz="1400" b="0" strike="noStrike" spc="-1">
              <a:latin typeface="Arial"/>
            </a:endParaRPr>
          </a:p>
          <a:p>
            <a:pPr>
              <a:lnSpc>
                <a:spcPct val="100000"/>
              </a:lnSpc>
              <a:spcAft>
                <a:spcPts val="499"/>
              </a:spcAft>
              <a:tabLst>
                <a:tab pos="0" algn="l"/>
              </a:tabLst>
            </a:pPr>
            <a:endParaRPr lang="fr-FR" sz="1400" b="0" strike="noStrike" spc="-1">
              <a:latin typeface="Arial"/>
            </a:endParaRPr>
          </a:p>
        </p:txBody>
      </p:sp>
      <p:sp>
        <p:nvSpPr>
          <p:cNvPr id="380" name="CustomShape 3"/>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FF955610-6A19-47DB-BA15-53DC638569A3}"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4868" y="195486"/>
            <a:ext cx="3852936" cy="432048"/>
          </a:xfrm>
        </p:spPr>
        <p:txBody>
          <a:bodyPr/>
          <a:lstStyle/>
          <a:p>
            <a:r>
              <a:rPr lang="fr-FR" sz="2000" dirty="0" smtClean="0"/>
              <a:t>Les principales règles à retenir </a:t>
            </a:r>
            <a:endParaRPr lang="fr-FR" sz="2000" dirty="0"/>
          </a:p>
        </p:txBody>
      </p:sp>
      <p:sp>
        <p:nvSpPr>
          <p:cNvPr id="3" name="Espace réservé du contenu 2"/>
          <p:cNvSpPr>
            <a:spLocks noGrp="1"/>
          </p:cNvSpPr>
          <p:nvPr>
            <p:ph sz="quarter" idx="14"/>
          </p:nvPr>
        </p:nvSpPr>
        <p:spPr>
          <a:xfrm>
            <a:off x="343519" y="876815"/>
            <a:ext cx="8422817" cy="4248472"/>
          </a:xfrm>
        </p:spPr>
        <p:txBody>
          <a:bodyPr/>
          <a:lstStyle/>
          <a:p>
            <a:r>
              <a:rPr lang="fr-FR" sz="1600" b="1" dirty="0">
                <a:solidFill>
                  <a:srgbClr val="EC130E"/>
                </a:solidFill>
              </a:rPr>
              <a:t>&gt; </a:t>
            </a:r>
            <a:r>
              <a:rPr lang="fr-FR" sz="1600" dirty="0" smtClean="0"/>
              <a:t>Jusqu’à </a:t>
            </a:r>
            <a:r>
              <a:rPr lang="fr-FR" sz="1800" b="1" dirty="0">
                <a:solidFill>
                  <a:srgbClr val="F28E65"/>
                </a:solidFill>
              </a:rPr>
              <a:t>10 vœux et 10 vœux supplémentaires </a:t>
            </a:r>
            <a:r>
              <a:rPr lang="fr-FR" sz="1600" dirty="0" smtClean="0"/>
              <a:t>pour des formations en apprentissage</a:t>
            </a:r>
          </a:p>
          <a:p>
            <a:r>
              <a:rPr lang="fr-FR" sz="1600" b="1" dirty="0">
                <a:solidFill>
                  <a:srgbClr val="EC130E"/>
                </a:solidFill>
              </a:rPr>
              <a:t>&gt; </a:t>
            </a:r>
            <a:r>
              <a:rPr lang="fr-FR" sz="1600" dirty="0" smtClean="0"/>
              <a:t>Possibilité de faire </a:t>
            </a:r>
            <a:r>
              <a:rPr lang="fr-FR" sz="1800" b="1" dirty="0">
                <a:solidFill>
                  <a:srgbClr val="F28E65"/>
                </a:solidFill>
              </a:rPr>
              <a:t>des sous-vœux pour certaines filières </a:t>
            </a:r>
            <a:r>
              <a:rPr lang="fr-FR" sz="1600" dirty="0" smtClean="0"/>
              <a:t>(classes prépa, BTS, BUT, école de commerce, d'ingénieurs, IFSI…) </a:t>
            </a:r>
          </a:p>
          <a:p>
            <a:r>
              <a:rPr lang="fr-FR" sz="1800" b="1" dirty="0">
                <a:solidFill>
                  <a:srgbClr val="EC130E"/>
                </a:solidFill>
              </a:rPr>
              <a:t>&gt; </a:t>
            </a:r>
            <a:r>
              <a:rPr lang="fr-FR" sz="1800" b="1" dirty="0" smtClean="0">
                <a:solidFill>
                  <a:srgbClr val="F28E65"/>
                </a:solidFill>
              </a:rPr>
              <a:t>Les </a:t>
            </a:r>
            <a:r>
              <a:rPr lang="fr-FR" sz="1800" b="1" dirty="0">
                <a:solidFill>
                  <a:srgbClr val="F28E65"/>
                </a:solidFill>
              </a:rPr>
              <a:t>vœux </a:t>
            </a:r>
            <a:r>
              <a:rPr lang="fr-FR" sz="1800" b="1" dirty="0" smtClean="0">
                <a:solidFill>
                  <a:srgbClr val="F28E65"/>
                </a:solidFill>
              </a:rPr>
              <a:t>sont formulés librement par les candidats (pas de classement par </a:t>
            </a:r>
            <a:r>
              <a:rPr lang="fr-FR" sz="1800" b="1" dirty="0">
                <a:solidFill>
                  <a:srgbClr val="F28E65"/>
                </a:solidFill>
              </a:rPr>
              <a:t>ordre de </a:t>
            </a:r>
            <a:r>
              <a:rPr lang="fr-FR" sz="1800" b="1" dirty="0" smtClean="0">
                <a:solidFill>
                  <a:srgbClr val="F28E65"/>
                </a:solidFill>
              </a:rPr>
              <a:t>priorité) </a:t>
            </a:r>
            <a:r>
              <a:rPr lang="fr-FR" sz="1600" dirty="0" smtClean="0"/>
              <a:t>: une réponse est apportée pour chaque vœu formulé</a:t>
            </a:r>
          </a:p>
          <a:p>
            <a:r>
              <a:rPr lang="fr-FR" sz="1800" b="1" dirty="0">
                <a:solidFill>
                  <a:srgbClr val="EC130E"/>
                </a:solidFill>
              </a:rPr>
              <a:t>&gt; </a:t>
            </a:r>
            <a:r>
              <a:rPr lang="fr-FR" sz="1800" b="1" dirty="0" smtClean="0">
                <a:solidFill>
                  <a:srgbClr val="F28E65"/>
                </a:solidFill>
              </a:rPr>
              <a:t>La </a:t>
            </a:r>
            <a:r>
              <a:rPr lang="fr-FR" sz="1800" b="1" dirty="0">
                <a:solidFill>
                  <a:srgbClr val="F28E65"/>
                </a:solidFill>
              </a:rPr>
              <a:t>date de formulation du vœu n’est pas </a:t>
            </a:r>
            <a:r>
              <a:rPr lang="fr-FR" sz="1800" b="1" dirty="0" smtClean="0">
                <a:solidFill>
                  <a:srgbClr val="F28E65"/>
                </a:solidFill>
              </a:rPr>
              <a:t>prise </a:t>
            </a:r>
            <a:r>
              <a:rPr lang="fr-FR" sz="1800" b="1" dirty="0">
                <a:solidFill>
                  <a:srgbClr val="F28E65"/>
                </a:solidFill>
              </a:rPr>
              <a:t>en compte </a:t>
            </a:r>
            <a:r>
              <a:rPr lang="fr-FR" sz="1600" dirty="0" smtClean="0"/>
              <a:t>pour l’examen du dossier </a:t>
            </a:r>
          </a:p>
          <a:p>
            <a:r>
              <a:rPr lang="fr-FR" sz="1800" b="1" dirty="0">
                <a:solidFill>
                  <a:srgbClr val="EC130E"/>
                </a:solidFill>
              </a:rPr>
              <a:t>&gt; </a:t>
            </a:r>
            <a:r>
              <a:rPr lang="fr-FR" sz="1800" b="1" dirty="0" smtClean="0">
                <a:solidFill>
                  <a:srgbClr val="F28E65"/>
                </a:solidFill>
              </a:rPr>
              <a:t>Chaque formation n’a connaissance que des </a:t>
            </a:r>
            <a:r>
              <a:rPr lang="fr-FR" sz="1800" b="1" dirty="0">
                <a:solidFill>
                  <a:srgbClr val="F28E65"/>
                </a:solidFill>
              </a:rPr>
              <a:t>vœux </a:t>
            </a:r>
            <a:r>
              <a:rPr lang="fr-FR" sz="1800" b="1" dirty="0" smtClean="0">
                <a:solidFill>
                  <a:srgbClr val="F28E65"/>
                </a:solidFill>
              </a:rPr>
              <a:t>formulés pour elle </a:t>
            </a:r>
            <a:r>
              <a:rPr lang="fr-FR" sz="1600" dirty="0"/>
              <a:t>(</a:t>
            </a:r>
            <a:r>
              <a:rPr lang="fr-FR" sz="1600" dirty="0" smtClean="0"/>
              <a:t>elle </a:t>
            </a:r>
            <a:r>
              <a:rPr lang="fr-FR" sz="1600" dirty="0"/>
              <a:t>ne connait pas les autres vœux formulés  par les </a:t>
            </a:r>
            <a:r>
              <a:rPr lang="fr-FR" sz="1600" dirty="0" smtClean="0"/>
              <a:t>candidats)</a:t>
            </a:r>
            <a:endParaRPr lang="fr-FR" sz="1600" dirty="0"/>
          </a:p>
          <a:p>
            <a:r>
              <a:rPr lang="fr-FR" sz="1800" b="1" dirty="0">
                <a:solidFill>
                  <a:srgbClr val="EC130E"/>
                </a:solidFill>
              </a:rPr>
              <a:t>&gt; </a:t>
            </a:r>
            <a:r>
              <a:rPr lang="fr-FR" sz="1800" b="1" dirty="0" smtClean="0">
                <a:solidFill>
                  <a:srgbClr val="F28E65"/>
                </a:solidFill>
              </a:rPr>
              <a:t>Quand </a:t>
            </a:r>
            <a:r>
              <a:rPr lang="fr-FR" sz="1800" b="1" dirty="0">
                <a:solidFill>
                  <a:srgbClr val="F28E65"/>
                </a:solidFill>
              </a:rPr>
              <a:t>un candidat accepte une formation, il a toujours la possibilité de conserver des vœux pour lesquels il est en liste d’attente </a:t>
            </a:r>
            <a:r>
              <a:rPr lang="fr-FR" sz="1600" dirty="0" smtClean="0"/>
              <a:t>et qui l’intéressent davantage</a:t>
            </a:r>
          </a:p>
          <a:p>
            <a:pPr marL="285750" indent="-285750">
              <a:buFont typeface="Wingdings" panose="05000000000000000000" pitchFamily="2" charset="2"/>
              <a:buChar char="Ø"/>
            </a:pPr>
            <a:endParaRPr lang="fr-FR" sz="1400" dirty="0"/>
          </a:p>
          <a:p>
            <a:endParaRPr lang="fr-FR" sz="1400" dirty="0"/>
          </a:p>
        </p:txBody>
      </p:sp>
      <p:sp>
        <p:nvSpPr>
          <p:cNvPr id="5" name="Espace réservé de la date 4"/>
          <p:cNvSpPr>
            <a:spLocks noGrp="1"/>
          </p:cNvSpPr>
          <p:nvPr>
            <p:ph type="dt" sz="half" idx="10"/>
          </p:nvPr>
        </p:nvSpPr>
        <p:spPr/>
        <p:txBody>
          <a:bodyPr/>
          <a:lstStyle/>
          <a:p>
            <a:pPr algn="r"/>
            <a:fld id="{70A78806-2A9F-4510-BF4E-3857DAAD8E8A}" type="datetime1">
              <a:rPr lang="fr-FR" cap="all" smtClean="0"/>
              <a:pPr algn="r"/>
              <a:t>06/01/2022</a:t>
            </a:fld>
            <a:endParaRPr lang="fr-FR" cap="all" dirty="0"/>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22</a:t>
            </a:fld>
            <a:endParaRPr lang="fr-FR" dirty="0"/>
          </a:p>
        </p:txBody>
      </p:sp>
    </p:spTree>
    <p:extLst>
      <p:ext uri="{BB962C8B-B14F-4D97-AF65-F5344CB8AC3E}">
        <p14:creationId xmlns="" xmlns:p14="http://schemas.microsoft.com/office/powerpoint/2010/main" val="67952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360000" y="900000"/>
            <a:ext cx="8422920" cy="44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400" b="1" strike="noStrike" spc="-1">
                <a:solidFill>
                  <a:srgbClr val="0C5076"/>
                </a:solidFill>
                <a:latin typeface="Arial"/>
                <a:ea typeface="DejaVu Sans"/>
              </a:rPr>
              <a:t>FINALISER SON DOSSIER ET CONFIRMER SES VOEUX</a:t>
            </a:r>
            <a:endParaRPr lang="fr-FR" sz="2400" b="0" strike="noStrike" spc="-1">
              <a:latin typeface="Arial"/>
            </a:endParaRPr>
          </a:p>
        </p:txBody>
      </p:sp>
      <p:sp>
        <p:nvSpPr>
          <p:cNvPr id="386" name="CustomShape 2"/>
          <p:cNvSpPr/>
          <p:nvPr/>
        </p:nvSpPr>
        <p:spPr>
          <a:xfrm>
            <a:off x="369000" y="1454040"/>
            <a:ext cx="8422920" cy="329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400"/>
              </a:spcBef>
              <a:tabLst>
                <a:tab pos="0" algn="l"/>
              </a:tabLst>
            </a:pPr>
            <a:r>
              <a:rPr lang="fr-FR" sz="2000" b="1" strike="noStrike" spc="-1">
                <a:solidFill>
                  <a:srgbClr val="3D566E"/>
                </a:solidFill>
                <a:latin typeface="Arial"/>
                <a:ea typeface="DejaVu Sans"/>
              </a:rPr>
              <a:t>Pour que les vœux saisis deviennent définitifs sur Parcoursup, les lycéens doivent obligatoirement :</a:t>
            </a:r>
            <a:endParaRPr lang="fr-FR" sz="2000" b="0" strike="noStrike" spc="-1">
              <a:latin typeface="Arial"/>
            </a:endParaRPr>
          </a:p>
          <a:p>
            <a:pPr marL="177840" indent="-176760">
              <a:lnSpc>
                <a:spcPct val="100000"/>
              </a:lnSpc>
              <a:spcBef>
                <a:spcPts val="400"/>
              </a:spcBef>
              <a:buClr>
                <a:srgbClr val="FF0000"/>
              </a:buClr>
              <a:buFont typeface="Lucida Grande"/>
              <a:buChar char="&gt;"/>
              <a:tabLst>
                <a:tab pos="0" algn="l"/>
              </a:tabLst>
            </a:pPr>
            <a:r>
              <a:rPr lang="fr-FR" sz="2000" b="1" strike="noStrike" spc="-1">
                <a:solidFill>
                  <a:srgbClr val="F28E65"/>
                </a:solidFill>
                <a:latin typeface="Arial"/>
                <a:ea typeface="DejaVu Sans"/>
              </a:rPr>
              <a:t> Compléter leur dossier : </a:t>
            </a:r>
            <a:r>
              <a:rPr lang="fr-FR" sz="2000" b="0" strike="noStrike" spc="-1">
                <a:solidFill>
                  <a:srgbClr val="3D566E"/>
                </a:solidFill>
                <a:latin typeface="Arial"/>
                <a:ea typeface="DejaVu Sans"/>
              </a:rPr>
              <a:t>saisie du projet de formation motivé pour chaque vœu formulé, de la rubrique « préférence et autres projets » et dépôt des éventuelles pièces complémentaires demandées par certaines formations </a:t>
            </a:r>
            <a:endParaRPr lang="fr-FR" sz="2000" b="0" strike="noStrike" spc="-1">
              <a:latin typeface="Arial"/>
            </a:endParaRPr>
          </a:p>
          <a:p>
            <a:pPr marL="177840" indent="-176760">
              <a:lnSpc>
                <a:spcPct val="100000"/>
              </a:lnSpc>
              <a:spcBef>
                <a:spcPts val="400"/>
              </a:spcBef>
              <a:buClr>
                <a:srgbClr val="FF0000"/>
              </a:buClr>
              <a:buFont typeface="Lucida Grande"/>
              <a:buChar char="&gt;"/>
              <a:tabLst>
                <a:tab pos="0" algn="l"/>
              </a:tabLst>
            </a:pPr>
            <a:r>
              <a:rPr lang="fr-FR" sz="2000" b="1" strike="noStrike" spc="-1">
                <a:solidFill>
                  <a:srgbClr val="F28E65"/>
                </a:solidFill>
                <a:latin typeface="Arial"/>
                <a:ea typeface="DejaVu Sans"/>
              </a:rPr>
              <a:t> Confirmer chacun de leurs vœux</a:t>
            </a:r>
            <a:endParaRPr lang="fr-FR" sz="2000" b="0" strike="noStrike" spc="-1">
              <a:latin typeface="Arial"/>
            </a:endParaRPr>
          </a:p>
          <a:p>
            <a:pPr>
              <a:lnSpc>
                <a:spcPct val="100000"/>
              </a:lnSpc>
              <a:spcAft>
                <a:spcPts val="499"/>
              </a:spcAft>
              <a:tabLst>
                <a:tab pos="0" algn="l"/>
              </a:tabLst>
            </a:pPr>
            <a:endParaRPr lang="fr-FR" sz="2000" b="0" strike="noStrike" spc="-1">
              <a:latin typeface="Arial"/>
            </a:endParaRPr>
          </a:p>
        </p:txBody>
      </p:sp>
      <p:sp>
        <p:nvSpPr>
          <p:cNvPr id="387"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0069B479-739B-4DEA-B557-A03ABC1149A0}"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389" name="CustomShape 5"/>
          <p:cNvSpPr/>
          <p:nvPr/>
        </p:nvSpPr>
        <p:spPr>
          <a:xfrm>
            <a:off x="279000" y="3931560"/>
            <a:ext cx="8602920" cy="919440"/>
          </a:xfrm>
          <a:prstGeom prst="roundRect">
            <a:avLst>
              <a:gd name="adj" fmla="val 16667"/>
            </a:avLst>
          </a:prstGeom>
          <a:solidFill>
            <a:srgbClr val="3D566E"/>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tabLst>
                <a:tab pos="408240" algn="l"/>
              </a:tabLst>
            </a:pPr>
            <a:r>
              <a:rPr lang="fr-FR" sz="2000" b="1" strike="noStrike" spc="-1" dirty="0">
                <a:solidFill>
                  <a:srgbClr val="FFFFFF"/>
                </a:solidFill>
                <a:latin typeface="Arial"/>
                <a:ea typeface="DejaVu Sans"/>
              </a:rPr>
              <a:t>Un vœu non confirmé avant le </a:t>
            </a:r>
            <a:r>
              <a:rPr lang="fr-FR" sz="2000" b="1" strike="noStrike" spc="-1" dirty="0" smtClean="0">
                <a:solidFill>
                  <a:srgbClr val="FFFFFF"/>
                </a:solidFill>
                <a:latin typeface="Arial"/>
                <a:ea typeface="DejaVu Sans"/>
              </a:rPr>
              <a:t>7 </a:t>
            </a:r>
            <a:r>
              <a:rPr lang="fr-FR" sz="2000" b="1" strike="noStrike" spc="-1" dirty="0">
                <a:solidFill>
                  <a:srgbClr val="FFFFFF"/>
                </a:solidFill>
                <a:latin typeface="Arial"/>
                <a:ea typeface="DejaVu Sans"/>
              </a:rPr>
              <a:t>avril </a:t>
            </a:r>
            <a:r>
              <a:rPr lang="fr-FR" sz="2000" b="1" strike="noStrike" spc="-1" dirty="0" smtClean="0">
                <a:solidFill>
                  <a:srgbClr val="FFFFFF"/>
                </a:solidFill>
                <a:latin typeface="Arial"/>
                <a:ea typeface="DejaVu Sans"/>
              </a:rPr>
              <a:t>2022 </a:t>
            </a:r>
            <a:r>
              <a:rPr lang="fr-FR" sz="2000" b="1" strike="noStrike" spc="-1" dirty="0">
                <a:solidFill>
                  <a:srgbClr val="FFFFFF"/>
                </a:solidFill>
                <a:latin typeface="Arial"/>
                <a:ea typeface="DejaVu Sans"/>
              </a:rPr>
              <a:t>(23h59- heure de Paris) </a:t>
            </a:r>
            <a:endParaRPr lang="fr-FR" sz="2000" b="0" strike="noStrike" spc="-1" dirty="0">
              <a:latin typeface="Arial"/>
            </a:endParaRPr>
          </a:p>
          <a:p>
            <a:pPr algn="ctr">
              <a:lnSpc>
                <a:spcPct val="100000"/>
              </a:lnSpc>
              <a:tabLst>
                <a:tab pos="408240" algn="l"/>
              </a:tabLst>
            </a:pPr>
            <a:r>
              <a:rPr lang="fr-FR" sz="2000" b="1" strike="noStrike" spc="-1" dirty="0">
                <a:solidFill>
                  <a:srgbClr val="FFFFFF"/>
                </a:solidFill>
                <a:latin typeface="Arial"/>
                <a:ea typeface="DejaVu Sans"/>
              </a:rPr>
              <a:t>ne sera pas examiné par la formation</a:t>
            </a:r>
            <a:endParaRPr lang="fr-FR" sz="20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195486"/>
            <a:ext cx="6480720" cy="360040"/>
          </a:xfrm>
        </p:spPr>
        <p:txBody>
          <a:bodyPr/>
          <a:lstStyle/>
          <a:p>
            <a:r>
              <a:rPr lang="fr-FR" sz="2000" dirty="0" smtClean="0"/>
              <a:t>Les éléments transmis à chaque formation demandée</a:t>
            </a:r>
            <a:endParaRPr lang="fr-FR" sz="2000" dirty="0"/>
          </a:p>
        </p:txBody>
      </p:sp>
      <p:sp>
        <p:nvSpPr>
          <p:cNvPr id="4" name="Espace réservé du texte 3"/>
          <p:cNvSpPr>
            <a:spLocks noGrp="1"/>
          </p:cNvSpPr>
          <p:nvPr>
            <p:ph type="body" sz="quarter" idx="14"/>
          </p:nvPr>
        </p:nvSpPr>
        <p:spPr>
          <a:xfrm>
            <a:off x="395536" y="771550"/>
            <a:ext cx="3834816"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 projet de formation </a:t>
            </a:r>
            <a:r>
              <a:rPr lang="fr-FR" sz="2000" b="1" dirty="0" smtClean="0">
                <a:solidFill>
                  <a:srgbClr val="F28E65"/>
                </a:solidFill>
              </a:rPr>
              <a:t>motivé</a:t>
            </a:r>
            <a:endParaRPr lang="fr-FR" sz="2000" b="1" dirty="0">
              <a:solidFill>
                <a:srgbClr val="F28E65"/>
              </a:solidFill>
            </a:endParaRPr>
          </a:p>
          <a:p>
            <a:pPr marL="177796" indent="-177796" defTabSz="457189">
              <a:spcBef>
                <a:spcPct val="20000"/>
              </a:spcBef>
              <a:spcAft>
                <a:spcPts val="0"/>
              </a:spcAft>
              <a:buClr>
                <a:srgbClr val="FF0000"/>
              </a:buClr>
              <a:buSzPct val="100000"/>
              <a:buFont typeface="Lucida Grande"/>
              <a:buChar char="&gt;"/>
              <a:defRPr/>
            </a:pPr>
            <a:endParaRPr lang="fr-FR" sz="2000" b="1" dirty="0" smtClean="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smtClean="0">
                <a:solidFill>
                  <a:srgbClr val="F28E65"/>
                </a:solidFill>
              </a:rPr>
              <a:t>les </a:t>
            </a:r>
            <a:r>
              <a:rPr lang="fr-FR" sz="2000" b="1" dirty="0">
                <a:solidFill>
                  <a:srgbClr val="F28E65"/>
                </a:solidFill>
              </a:rPr>
              <a:t>pièces complémentaires </a:t>
            </a:r>
            <a:r>
              <a:rPr lang="fr-FR" sz="2000" dirty="0">
                <a:solidFill>
                  <a:srgbClr val="3D566E"/>
                </a:solidFill>
              </a:rPr>
              <a:t>demandées par certaines </a:t>
            </a:r>
            <a:r>
              <a:rPr lang="fr-FR" sz="2000" dirty="0" smtClean="0">
                <a:solidFill>
                  <a:srgbClr val="3D566E"/>
                </a:solidFill>
              </a:rPr>
              <a:t>formations</a:t>
            </a:r>
            <a:endParaRPr lang="fr-FR" sz="2000" dirty="0">
              <a:solidFill>
                <a:srgbClr val="3D566E"/>
              </a:solidFill>
            </a:endParaRPr>
          </a:p>
          <a:p>
            <a:pPr marL="177796" indent="-177796" defTabSz="457189">
              <a:spcBef>
                <a:spcPct val="20000"/>
              </a:spcBef>
              <a:spcAft>
                <a:spcPts val="0"/>
              </a:spcAft>
              <a:buClr>
                <a:srgbClr val="FF0000"/>
              </a:buClr>
              <a:buSzPct val="100000"/>
              <a:buFont typeface="Lucida Grande"/>
              <a:buChar char="&gt;"/>
              <a:defRPr/>
            </a:pPr>
            <a:endParaRPr lang="fr-FR" sz="2000" b="1" dirty="0" smtClean="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smtClean="0">
                <a:solidFill>
                  <a:srgbClr val="F28E65"/>
                </a:solidFill>
              </a:rPr>
              <a:t>la </a:t>
            </a:r>
            <a:r>
              <a:rPr lang="fr-FR" sz="2000" b="1" dirty="0">
                <a:solidFill>
                  <a:srgbClr val="F28E65"/>
                </a:solidFill>
              </a:rPr>
              <a:t>rubrique « Activités </a:t>
            </a:r>
            <a:r>
              <a:rPr lang="fr-FR" sz="2000" b="1" dirty="0" smtClean="0">
                <a:solidFill>
                  <a:srgbClr val="F28E65"/>
                </a:solidFill>
              </a:rPr>
              <a:t>et centres </a:t>
            </a:r>
            <a:r>
              <a:rPr lang="fr-FR" sz="2000" b="1" dirty="0">
                <a:solidFill>
                  <a:srgbClr val="F28E65"/>
                </a:solidFill>
              </a:rPr>
              <a:t>d’intérêt </a:t>
            </a:r>
            <a:r>
              <a:rPr lang="fr-FR" sz="2000" b="1" dirty="0" smtClean="0">
                <a:solidFill>
                  <a:srgbClr val="F28E65"/>
                </a:solidFill>
              </a:rPr>
              <a:t>» </a:t>
            </a:r>
            <a:r>
              <a:rPr lang="fr-FR" sz="2000" dirty="0">
                <a:solidFill>
                  <a:srgbClr val="3D566E"/>
                </a:solidFill>
              </a:rPr>
              <a:t>si elle a été renseignée</a:t>
            </a:r>
          </a:p>
          <a:p>
            <a:pPr defTabSz="457189">
              <a:spcBef>
                <a:spcPct val="20000"/>
              </a:spcBef>
              <a:spcAft>
                <a:spcPts val="0"/>
              </a:spcAft>
              <a:buClr>
                <a:srgbClr val="FF0000"/>
              </a:buClr>
              <a:buSzPct val="100000"/>
              <a:defRPr/>
            </a:pPr>
            <a:endParaRPr lang="fr-FR" sz="2000" b="1" dirty="0" smtClean="0">
              <a:solidFill>
                <a:srgbClr val="F28E65"/>
              </a:solidFill>
            </a:endParaRPr>
          </a:p>
          <a:p>
            <a:pPr marL="177796" indent="-177796" defTabSz="457189">
              <a:spcBef>
                <a:spcPct val="20000"/>
              </a:spcBef>
              <a:spcAft>
                <a:spcPts val="0"/>
              </a:spcAft>
              <a:buClr>
                <a:srgbClr val="FF0000"/>
              </a:buClr>
              <a:buSzPct val="100000"/>
              <a:buFont typeface="Lucida Grande"/>
              <a:buChar char="&gt;"/>
              <a:defRPr/>
            </a:pPr>
            <a:r>
              <a:rPr lang="fr-FR" sz="2000" b="1" dirty="0" smtClean="0">
                <a:solidFill>
                  <a:srgbClr val="F28E65"/>
                </a:solidFill>
              </a:rPr>
              <a:t>la </a:t>
            </a:r>
            <a:r>
              <a:rPr lang="fr-FR" sz="2000" b="1" dirty="0">
                <a:solidFill>
                  <a:srgbClr val="F28E65"/>
                </a:solidFill>
              </a:rPr>
              <a:t>fiche Avenir </a:t>
            </a:r>
            <a:r>
              <a:rPr lang="fr-FR" sz="2000" dirty="0">
                <a:solidFill>
                  <a:srgbClr val="3D566E"/>
                </a:solidFill>
              </a:rPr>
              <a:t>renseignée par le lycée </a:t>
            </a:r>
          </a:p>
          <a:p>
            <a:pPr defTabSz="457189">
              <a:spcBef>
                <a:spcPct val="20000"/>
              </a:spcBef>
              <a:spcAft>
                <a:spcPts val="0"/>
              </a:spcAft>
              <a:buClr>
                <a:srgbClr val="FF0000"/>
              </a:buClr>
              <a:buSzPct val="100000"/>
              <a:defRPr/>
            </a:pPr>
            <a:endParaRPr lang="fr-FR" sz="2000" dirty="0">
              <a:solidFill>
                <a:srgbClr val="3D566E"/>
              </a:solidFill>
              <a:latin typeface="Calibri"/>
            </a:endParaRP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446480" y="771550"/>
            <a:ext cx="4446000" cy="3867934"/>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smtClean="0">
                <a:solidFill>
                  <a:srgbClr val="F28E65"/>
                </a:solidFill>
              </a:rPr>
              <a:t>Les </a:t>
            </a:r>
            <a:r>
              <a:rPr lang="fr-FR" sz="2000" b="1" dirty="0">
                <a:solidFill>
                  <a:srgbClr val="F28E65"/>
                </a:solidFill>
              </a:rPr>
              <a:t>b</a:t>
            </a:r>
            <a:r>
              <a:rPr lang="fr-FR" sz="2000" b="1" dirty="0" smtClean="0">
                <a:solidFill>
                  <a:srgbClr val="F28E65"/>
                </a:solidFill>
              </a:rPr>
              <a:t>ulletins </a:t>
            </a:r>
            <a:r>
              <a:rPr lang="fr-FR" sz="2000" b="1" dirty="0">
                <a:solidFill>
                  <a:srgbClr val="F28E65"/>
                </a:solidFill>
              </a:rPr>
              <a:t>scolaires et notes du baccalauréat </a:t>
            </a:r>
            <a:r>
              <a:rPr lang="fr-FR" sz="2000" b="1" dirty="0">
                <a:solidFill>
                  <a:srgbClr val="3D566E"/>
                </a:solidFill>
              </a:rPr>
              <a:t>: </a:t>
            </a:r>
          </a:p>
          <a:p>
            <a:pPr lvl="1"/>
            <a:r>
              <a:rPr lang="fr-FR" sz="1800" b="1" dirty="0">
                <a:solidFill>
                  <a:srgbClr val="3D566E"/>
                </a:solidFill>
              </a:rPr>
              <a:t>Année de première </a:t>
            </a:r>
            <a:r>
              <a:rPr lang="fr-FR" sz="1800" dirty="0">
                <a:solidFill>
                  <a:srgbClr val="3D566E"/>
                </a:solidFill>
              </a:rPr>
              <a:t>: bulletins scolaires et les notes des épreuves anticipées de français (pour les lycéens généraux et technologiques)</a:t>
            </a:r>
          </a:p>
          <a:p>
            <a:pPr lvl="1"/>
            <a:r>
              <a:rPr lang="fr-FR" sz="1800" b="1" dirty="0">
                <a:solidFill>
                  <a:srgbClr val="3D566E"/>
                </a:solidFill>
              </a:rPr>
              <a:t>Année de terminale </a:t>
            </a:r>
            <a:r>
              <a:rPr lang="fr-FR" sz="1800" dirty="0">
                <a:solidFill>
                  <a:srgbClr val="3D566E"/>
                </a:solidFill>
              </a:rPr>
              <a:t>: bulletins scolaires des 1er et 2e trimestres (ou 1</a:t>
            </a:r>
            <a:r>
              <a:rPr lang="fr-FR" sz="1800" baseline="30000" dirty="0">
                <a:solidFill>
                  <a:srgbClr val="3D566E"/>
                </a:solidFill>
              </a:rPr>
              <a:t>er</a:t>
            </a:r>
            <a:r>
              <a:rPr lang="fr-FR" sz="1800" dirty="0">
                <a:solidFill>
                  <a:srgbClr val="3D566E"/>
                </a:solidFill>
              </a:rPr>
              <a:t> semestre), notes des épreuves finales des deux enseignements de spécialité </a:t>
            </a:r>
            <a:r>
              <a:rPr lang="fr-FR" sz="1800" dirty="0" smtClean="0">
                <a:solidFill>
                  <a:srgbClr val="3D566E"/>
                </a:solidFill>
              </a:rPr>
              <a:t>(</a:t>
            </a:r>
            <a:r>
              <a:rPr lang="fr-FR" sz="1800" dirty="0">
                <a:solidFill>
                  <a:srgbClr val="3D566E"/>
                </a:solidFill>
              </a:rPr>
              <a:t>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defTabSz="914378"/>
            <a:fld id="{BFA5F1C5-5A8D-476B-9283-88EA85156036}" type="datetime1">
              <a:rPr lang="fr-FR" cap="all" smtClean="0">
                <a:solidFill>
                  <a:srgbClr val="000000"/>
                </a:solidFill>
                <a:latin typeface="Arial"/>
              </a:rPr>
              <a:pPr algn="r" defTabSz="914378"/>
              <a:t>06/01/2022</a:t>
            </a:fld>
            <a:endParaRPr lang="fr-FR" cap="all" dirty="0">
              <a:solidFill>
                <a:srgbClr val="000000"/>
              </a:solidFill>
              <a:latin typeface="Arial"/>
            </a:endParaRPr>
          </a:p>
        </p:txBody>
      </p:sp>
      <p:sp>
        <p:nvSpPr>
          <p:cNvPr id="9" name="ZoneTexte 8"/>
          <p:cNvSpPr txBox="1"/>
          <p:nvPr/>
        </p:nvSpPr>
        <p:spPr>
          <a:xfrm>
            <a:off x="4735502" y="4372938"/>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
        <p:nvSpPr>
          <p:cNvPr id="10" name="Espace réservé du numéro de diapositive 9"/>
          <p:cNvSpPr>
            <a:spLocks noGrp="1"/>
          </p:cNvSpPr>
          <p:nvPr>
            <p:ph type="sldNum" sz="quarter" idx="12"/>
          </p:nvPr>
        </p:nvSpPr>
        <p:spPr/>
        <p:txBody>
          <a:bodyPr/>
          <a:lstStyle/>
          <a:p>
            <a:fld id="{733122C9-A0B9-462F-8757-0847AD287B63}" type="slidenum">
              <a:rPr lang="fr-FR" smtClean="0"/>
              <a:pPr/>
              <a:t>24</a:t>
            </a:fld>
            <a:endParaRPr lang="fr-FR" dirty="0"/>
          </a:p>
        </p:txBody>
      </p:sp>
    </p:spTree>
    <p:extLst>
      <p:ext uri="{BB962C8B-B14F-4D97-AF65-F5344CB8AC3E}">
        <p14:creationId xmlns="" xmlns:p14="http://schemas.microsoft.com/office/powerpoint/2010/main" val="2454577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Image 394"/>
          <p:cNvPicPr/>
          <p:nvPr/>
        </p:nvPicPr>
        <p:blipFill>
          <a:blip r:embed="rId2"/>
          <a:stretch/>
        </p:blipFill>
        <p:spPr>
          <a:xfrm>
            <a:off x="5400000" y="112680"/>
            <a:ext cx="3420000" cy="4567320"/>
          </a:xfrm>
          <a:prstGeom prst="rect">
            <a:avLst/>
          </a:prstGeom>
          <a:ln w="0">
            <a:noFill/>
          </a:ln>
        </p:spPr>
      </p:pic>
      <p:sp>
        <p:nvSpPr>
          <p:cNvPr id="396" name="TextShape 1"/>
          <p:cNvSpPr txBox="1"/>
          <p:nvPr/>
        </p:nvSpPr>
        <p:spPr>
          <a:xfrm>
            <a:off x="360000" y="900000"/>
            <a:ext cx="4860000" cy="3457080"/>
          </a:xfrm>
          <a:prstGeom prst="rect">
            <a:avLst/>
          </a:prstGeom>
          <a:noFill/>
          <a:ln w="0">
            <a:noFill/>
          </a:ln>
        </p:spPr>
        <p:txBody>
          <a:bodyPr lIns="90000" tIns="45000" rIns="90000" bIns="45000">
            <a:noAutofit/>
          </a:bodyPr>
          <a:lstStyle/>
          <a:p>
            <a:r>
              <a:rPr lang="fr-FR" sz="1100" b="0" strike="noStrike" spc="-1" dirty="0">
                <a:solidFill>
                  <a:srgbClr val="3D566E"/>
                </a:solidFill>
                <a:latin typeface="Arial"/>
              </a:rPr>
              <a:t>La saisie de la fiche Avenir est un travail collectif qui concerne l’ensemble de l’équipe pédagogique</a:t>
            </a:r>
            <a:endParaRPr lang="fr-FR" sz="1100" b="0" strike="noStrike" spc="-1" dirty="0">
              <a:solidFill>
                <a:srgbClr val="3D566E"/>
              </a:solidFill>
              <a:latin typeface="Arial"/>
              <a:ea typeface="Arial"/>
            </a:endParaRPr>
          </a:p>
          <a:p>
            <a:endParaRPr lang="fr-FR" sz="1100" b="0" strike="noStrike" spc="-1" dirty="0">
              <a:solidFill>
                <a:srgbClr val="3D566E"/>
              </a:solidFill>
              <a:latin typeface="Arial"/>
              <a:ea typeface="Arial"/>
            </a:endParaRPr>
          </a:p>
          <a:p>
            <a:r>
              <a:rPr lang="fr-FR" sz="1100" b="1" strike="noStrike" spc="-1" dirty="0">
                <a:solidFill>
                  <a:srgbClr val="3D566E"/>
                </a:solidFill>
                <a:latin typeface="Arial"/>
                <a:ea typeface="Arial"/>
              </a:rPr>
              <a:t>Les professeurs principaux </a:t>
            </a:r>
            <a:r>
              <a:rPr lang="fr-FR" sz="1100" b="0" strike="noStrike" spc="-1" dirty="0">
                <a:solidFill>
                  <a:srgbClr val="3D566E"/>
                </a:solidFill>
                <a:latin typeface="Arial"/>
                <a:ea typeface="Arial"/>
              </a:rPr>
              <a:t>de la classe, après concertation avec</a:t>
            </a:r>
            <a:endParaRPr lang="fr-FR" sz="1100" b="0" strike="noStrike" spc="-1" dirty="0">
              <a:solidFill>
                <a:srgbClr val="000000"/>
              </a:solidFill>
              <a:latin typeface="Arial"/>
              <a:ea typeface="Arial"/>
            </a:endParaRPr>
          </a:p>
          <a:p>
            <a:r>
              <a:rPr lang="fr-FR" sz="1100" b="0" strike="noStrike" spc="-1" dirty="0">
                <a:solidFill>
                  <a:srgbClr val="3D566E"/>
                </a:solidFill>
                <a:latin typeface="Arial"/>
                <a:ea typeface="Arial"/>
              </a:rPr>
              <a:t>l’ensemble de l’équipe pédagogique, portent une appréciation sur 4 éléments caractérisant le profil de l’élève (méthode de travail, autonomie, capacité à s’investir dans le travail et engagement/esprit d’initiative).</a:t>
            </a:r>
          </a:p>
          <a:p>
            <a:endParaRPr lang="fr-FR" sz="1100" b="0" strike="noStrike" spc="-1" dirty="0">
              <a:solidFill>
                <a:srgbClr val="3D566E"/>
              </a:solidFill>
              <a:latin typeface="Arial"/>
              <a:ea typeface="Arial"/>
            </a:endParaRPr>
          </a:p>
          <a:p>
            <a:r>
              <a:rPr lang="fr-FR" sz="1100" b="1" strike="noStrike" spc="-1" dirty="0">
                <a:solidFill>
                  <a:srgbClr val="3D566E"/>
                </a:solidFill>
                <a:latin typeface="Arial"/>
                <a:ea typeface="Arial"/>
              </a:rPr>
              <a:t>Le conseil de classe </a:t>
            </a:r>
            <a:r>
              <a:rPr lang="fr-FR" sz="1100" b="0" strike="noStrike" spc="-1" dirty="0">
                <a:solidFill>
                  <a:srgbClr val="3D566E"/>
                </a:solidFill>
                <a:latin typeface="Arial"/>
                <a:ea typeface="Arial"/>
              </a:rPr>
              <a:t>se prononce sur les </a:t>
            </a:r>
            <a:r>
              <a:rPr lang="fr-FR" sz="1100" b="0" strike="noStrike" spc="-1" dirty="0" err="1">
                <a:solidFill>
                  <a:srgbClr val="3D566E"/>
                </a:solidFill>
                <a:latin typeface="Arial"/>
                <a:ea typeface="Arial"/>
              </a:rPr>
              <a:t>voeux</a:t>
            </a:r>
            <a:r>
              <a:rPr lang="fr-FR" sz="1100" b="0" strike="noStrike" spc="-1" dirty="0">
                <a:solidFill>
                  <a:srgbClr val="3D566E"/>
                </a:solidFill>
                <a:latin typeface="Arial"/>
                <a:ea typeface="Arial"/>
              </a:rPr>
              <a:t> de poursuite d’études</a:t>
            </a:r>
            <a:endParaRPr lang="fr-FR" sz="1100" b="0" strike="noStrike" spc="-1" dirty="0">
              <a:solidFill>
                <a:srgbClr val="000000"/>
              </a:solidFill>
              <a:latin typeface="Arial"/>
              <a:ea typeface="Arial"/>
            </a:endParaRPr>
          </a:p>
          <a:p>
            <a:r>
              <a:rPr lang="fr-FR" sz="1100" b="0" strike="noStrike" spc="-1" dirty="0">
                <a:solidFill>
                  <a:srgbClr val="3D566E"/>
                </a:solidFill>
                <a:latin typeface="Arial"/>
                <a:ea typeface="Arial"/>
              </a:rPr>
              <a:t>de l’élève dans l’enseignement supérieur afin d’éclairer le chef d’établissement appelé à donner un avis sur chacun des </a:t>
            </a:r>
            <a:r>
              <a:rPr lang="fr-FR" sz="1100" b="0" strike="noStrike" spc="-1" dirty="0" err="1">
                <a:solidFill>
                  <a:srgbClr val="3D566E"/>
                </a:solidFill>
                <a:latin typeface="Arial"/>
                <a:ea typeface="Arial"/>
              </a:rPr>
              <a:t>voeux</a:t>
            </a:r>
            <a:r>
              <a:rPr lang="fr-FR" sz="1100" b="0" strike="noStrike" spc="-1" dirty="0">
                <a:solidFill>
                  <a:srgbClr val="3D566E"/>
                </a:solidFill>
                <a:latin typeface="Arial"/>
                <a:ea typeface="Arial"/>
              </a:rPr>
              <a:t>.</a:t>
            </a:r>
          </a:p>
          <a:p>
            <a:endParaRPr lang="fr-FR" sz="1100" b="0" strike="noStrike" spc="-1" dirty="0">
              <a:solidFill>
                <a:srgbClr val="3D566E"/>
              </a:solidFill>
              <a:latin typeface="Arial"/>
              <a:ea typeface="Arial"/>
            </a:endParaRPr>
          </a:p>
          <a:p>
            <a:r>
              <a:rPr lang="fr-FR" sz="1100" b="1" strike="noStrike" spc="-1" dirty="0">
                <a:solidFill>
                  <a:srgbClr val="3D566E"/>
                </a:solidFill>
                <a:latin typeface="Arial"/>
                <a:ea typeface="Arial"/>
              </a:rPr>
              <a:t>Le chef d’établissement </a:t>
            </a:r>
            <a:r>
              <a:rPr lang="fr-FR" sz="1100" b="0" strike="noStrike" spc="-1" dirty="0">
                <a:solidFill>
                  <a:srgbClr val="3D566E"/>
                </a:solidFill>
                <a:latin typeface="Arial"/>
                <a:ea typeface="Arial"/>
              </a:rPr>
              <a:t>saisit sur la plateforme </a:t>
            </a:r>
            <a:r>
              <a:rPr lang="fr-FR" sz="1100" b="0" strike="noStrike" spc="-1" dirty="0" err="1">
                <a:solidFill>
                  <a:srgbClr val="3D566E"/>
                </a:solidFill>
                <a:latin typeface="Arial"/>
                <a:ea typeface="Arial"/>
              </a:rPr>
              <a:t>Parcoursup</a:t>
            </a:r>
            <a:r>
              <a:rPr lang="fr-FR" sz="1100" b="0" strike="noStrike" spc="-1" dirty="0">
                <a:solidFill>
                  <a:srgbClr val="3D566E"/>
                </a:solidFill>
                <a:latin typeface="Arial"/>
                <a:ea typeface="Arial"/>
              </a:rPr>
              <a:t>, une appréciation sur la capacité de l’élève à réussir dans la formation visée et coche les cases correspondantes à son avis.</a:t>
            </a:r>
            <a:endParaRPr lang="fr-FR" sz="1100" b="0" strike="noStrike" spc="-1" dirty="0">
              <a:solidFill>
                <a:srgbClr val="000000"/>
              </a:solidFill>
              <a:latin typeface="Arial"/>
              <a:ea typeface="Arial"/>
            </a:endParaRPr>
          </a:p>
          <a:p>
            <a:endParaRPr lang="fr-FR" sz="1100" b="0" strike="noStrike" spc="-1" dirty="0">
              <a:solidFill>
                <a:srgbClr val="000000"/>
              </a:solidFill>
              <a:latin typeface="Arial"/>
              <a:ea typeface="Arial"/>
            </a:endParaRPr>
          </a:p>
          <a:p>
            <a:r>
              <a:rPr lang="fr-FR" sz="1000" b="0" strike="noStrike" spc="-1" dirty="0">
                <a:solidFill>
                  <a:srgbClr val="000000"/>
                </a:solidFill>
                <a:latin typeface="Arial"/>
                <a:ea typeface="Arial"/>
              </a:rPr>
              <a:t>Les élèves pourront consulter les notes et les éléments de classement renseignés sur la fiche Avenir associée à chacun de leurs vœux à partir du </a:t>
            </a:r>
            <a:r>
              <a:rPr lang="fr-FR" sz="1000" b="0" strike="noStrike" spc="-1" dirty="0" smtClean="0">
                <a:solidFill>
                  <a:srgbClr val="000000"/>
                </a:solidFill>
                <a:latin typeface="Arial"/>
                <a:ea typeface="Arial"/>
              </a:rPr>
              <a:t>8 avril 2022 lorsque </a:t>
            </a:r>
            <a:r>
              <a:rPr lang="fr-FR" sz="1000" b="0" strike="noStrike" spc="-1" dirty="0">
                <a:solidFill>
                  <a:srgbClr val="000000"/>
                </a:solidFill>
                <a:latin typeface="Arial"/>
                <a:ea typeface="Arial"/>
              </a:rPr>
              <a:t>les établissements auront débuté la remontée des </a:t>
            </a:r>
            <a:r>
              <a:rPr lang="fr-FR" sz="1000" b="0" strike="noStrike" spc="-1" dirty="0" smtClean="0">
                <a:solidFill>
                  <a:srgbClr val="000000"/>
                </a:solidFill>
                <a:latin typeface="Arial"/>
                <a:ea typeface="Arial"/>
              </a:rPr>
              <a:t>notes et que les notes obtenues aux Epreuves de spécialités auront été basculées dans </a:t>
            </a:r>
            <a:r>
              <a:rPr lang="fr-FR" sz="1000" b="0" strike="noStrike" spc="-1" dirty="0" err="1" smtClean="0">
                <a:solidFill>
                  <a:srgbClr val="000000"/>
                </a:solidFill>
                <a:latin typeface="Arial"/>
                <a:ea typeface="Arial"/>
              </a:rPr>
              <a:t>Parcoursup</a:t>
            </a:r>
            <a:r>
              <a:rPr lang="fr-FR" sz="1000" b="0" strike="noStrike" spc="-1" dirty="0" smtClean="0">
                <a:solidFill>
                  <a:srgbClr val="000000"/>
                </a:solidFill>
                <a:latin typeface="Arial"/>
                <a:ea typeface="Arial"/>
              </a:rPr>
              <a:t>.  </a:t>
            </a:r>
            <a:endParaRPr lang="fr-FR" sz="1000" b="0" strike="noStrike" spc="-1" dirty="0">
              <a:solidFill>
                <a:srgbClr val="000000"/>
              </a:solidFill>
              <a:latin typeface="Arial"/>
              <a:ea typeface="Arial"/>
            </a:endParaRPr>
          </a:p>
          <a:p>
            <a:endParaRPr lang="fr-FR" sz="1000" b="1" spc="-1" dirty="0" smtClean="0">
              <a:solidFill>
                <a:srgbClr val="000000"/>
              </a:solidFill>
              <a:latin typeface="Arial"/>
              <a:ea typeface="Arial"/>
            </a:endParaRPr>
          </a:p>
          <a:p>
            <a:r>
              <a:rPr lang="fr-FR" sz="1000" b="1" strike="noStrike" spc="-1" dirty="0" smtClean="0">
                <a:solidFill>
                  <a:srgbClr val="000000"/>
                </a:solidFill>
                <a:latin typeface="Arial"/>
                <a:ea typeface="Arial"/>
              </a:rPr>
              <a:t>Consultation de l’intégralité de la Fiche Avenir par les élèves à partir du 2 juin 2022. </a:t>
            </a:r>
            <a:endParaRPr lang="fr-FR" sz="1000" b="1" strike="noStrike" spc="-1" dirty="0">
              <a:solidFill>
                <a:srgbClr val="000000"/>
              </a:solidFill>
              <a:latin typeface="Arial"/>
              <a:ea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357120" y="785880"/>
            <a:ext cx="8422920" cy="399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228600" indent="-227520">
              <a:lnSpc>
                <a:spcPct val="100000"/>
              </a:lnSpc>
              <a:spcAft>
                <a:spcPts val="499"/>
              </a:spcAft>
              <a:tabLst>
                <a:tab pos="0" algn="l"/>
              </a:tabLst>
            </a:pPr>
            <a:r>
              <a:rPr lang="fr-FR" sz="1050" b="1" strike="noStrike" spc="-1">
                <a:solidFill>
                  <a:srgbClr val="0C5076"/>
                </a:solidFill>
                <a:latin typeface="Arial"/>
                <a:ea typeface="DejaVu Sans"/>
              </a:rPr>
              <a:t>1.  ACTIVITES ET CENTRES D’INTERETS</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Cet onglet est le moyen de compléter votre profil valorisant vos expériences </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4 rubriques qui peuvent jouer le rôle de CV (4 fois + d’espace que pour le projet de formation motivé)</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 -expérience d’encadrement ou d’animation</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-engagement citoyen</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-expérience professionnelle et stages</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-pratique sportive et culturelle</a:t>
            </a:r>
            <a:endParaRPr lang="fr-FR" sz="1050" b="0" strike="noStrike" spc="-1">
              <a:latin typeface="Arial"/>
            </a:endParaRPr>
          </a:p>
          <a:p>
            <a:pPr marL="228600" indent="-227520">
              <a:lnSpc>
                <a:spcPct val="100000"/>
              </a:lnSpc>
              <a:spcAft>
                <a:spcPts val="499"/>
              </a:spcAft>
              <a:tabLst>
                <a:tab pos="0" algn="l"/>
              </a:tabLst>
            </a:pP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2.  LE PROJET MOTIVE  </a:t>
            </a:r>
            <a:endParaRPr lang="fr-FR" sz="1050" b="0" strike="noStrike" spc="-1">
              <a:latin typeface="Arial"/>
            </a:endParaRPr>
          </a:p>
          <a:p>
            <a:pPr marL="228600" indent="-227520">
              <a:lnSpc>
                <a:spcPct val="100000"/>
              </a:lnSpc>
              <a:spcAft>
                <a:spcPts val="499"/>
              </a:spcAft>
              <a:tabLst>
                <a:tab pos="0" algn="l"/>
              </a:tabLst>
            </a:pPr>
            <a:r>
              <a:rPr lang="fr-FR" sz="1050" b="0" strike="noStrike" spc="-1">
                <a:solidFill>
                  <a:srgbClr val="0C5076"/>
                </a:solidFill>
                <a:latin typeface="Arial"/>
                <a:ea typeface="DejaVu Sans"/>
              </a:rPr>
              <a:t>• </a:t>
            </a:r>
            <a:r>
              <a:rPr lang="fr-FR" sz="1050" b="1" strike="noStrike" spc="-1">
                <a:solidFill>
                  <a:srgbClr val="0C5076"/>
                </a:solidFill>
                <a:latin typeface="Arial"/>
                <a:ea typeface="DejaVu Sans"/>
              </a:rPr>
              <a:t>C’est l’un des éléments de votre candidature examinés par les établissements </a:t>
            </a:r>
            <a:endParaRPr lang="fr-FR" sz="1050" b="0" strike="noStrike" spc="-1">
              <a:latin typeface="Arial"/>
            </a:endParaRPr>
          </a:p>
          <a:p>
            <a:pPr marL="228600" indent="-227520">
              <a:lnSpc>
                <a:spcPct val="100000"/>
              </a:lnSpc>
              <a:spcAft>
                <a:spcPts val="499"/>
              </a:spcAft>
              <a:tabLst>
                <a:tab pos="0" algn="l"/>
              </a:tabLst>
            </a:pPr>
            <a:r>
              <a:rPr lang="fr-FR" sz="1050" b="0" strike="noStrike" spc="-1">
                <a:solidFill>
                  <a:srgbClr val="0C5076"/>
                </a:solidFill>
                <a:latin typeface="Arial"/>
                <a:ea typeface="DejaVu Sans"/>
              </a:rPr>
              <a:t>•</a:t>
            </a:r>
            <a:r>
              <a:rPr lang="fr-FR" sz="1050" b="1" strike="noStrike" spc="-1">
                <a:solidFill>
                  <a:srgbClr val="0C5076"/>
                </a:solidFill>
                <a:latin typeface="Arial"/>
                <a:ea typeface="DejaVu Sans"/>
              </a:rPr>
              <a:t>Vous devez montrer en quoi la formation demandée peut vous permettre de réaliser votre projet. </a:t>
            </a:r>
            <a:endParaRPr lang="fr-FR" sz="1050" b="0" strike="noStrike" spc="-1">
              <a:latin typeface="Arial"/>
            </a:endParaRPr>
          </a:p>
          <a:p>
            <a:pPr marL="228600" indent="-227520">
              <a:lnSpc>
                <a:spcPct val="100000"/>
              </a:lnSpc>
              <a:spcAft>
                <a:spcPts val="499"/>
              </a:spcAft>
              <a:tabLst>
                <a:tab pos="0" algn="l"/>
              </a:tabLst>
            </a:pPr>
            <a:r>
              <a:rPr lang="fr-FR" sz="1050" b="0" strike="noStrike" spc="-1">
                <a:solidFill>
                  <a:srgbClr val="0C5076"/>
                </a:solidFill>
                <a:latin typeface="Arial"/>
                <a:ea typeface="DejaVu Sans"/>
              </a:rPr>
              <a:t>• </a:t>
            </a:r>
            <a:r>
              <a:rPr lang="fr-FR" sz="1050" b="1" strike="noStrike" spc="-1">
                <a:solidFill>
                  <a:srgbClr val="0C5076"/>
                </a:solidFill>
                <a:latin typeface="Arial"/>
                <a:ea typeface="DejaVu Sans"/>
              </a:rPr>
              <a:t>Vous pouvez expliquer en particulier comment vos acquis peuvent constituer des atouts pour réussir dans la formation </a:t>
            </a:r>
            <a:endParaRPr lang="fr-FR" sz="1050" b="0" strike="noStrike" spc="-1">
              <a:latin typeface="Arial"/>
            </a:endParaRPr>
          </a:p>
          <a:p>
            <a:pPr marL="228600" indent="-227520">
              <a:lnSpc>
                <a:spcPct val="100000"/>
              </a:lnSpc>
              <a:spcAft>
                <a:spcPts val="499"/>
              </a:spcAft>
              <a:tabLst>
                <a:tab pos="0" algn="l"/>
              </a:tabLst>
            </a:pPr>
            <a:r>
              <a:rPr lang="fr-FR" sz="1050" b="0" strike="noStrike" spc="-1">
                <a:solidFill>
                  <a:srgbClr val="0C5076"/>
                </a:solidFill>
                <a:latin typeface="Arial"/>
                <a:ea typeface="DejaVu Sans"/>
              </a:rPr>
              <a:t>•</a:t>
            </a:r>
            <a:r>
              <a:rPr lang="fr-FR" sz="1050" b="1" strike="noStrike" spc="-1">
                <a:solidFill>
                  <a:srgbClr val="0C5076"/>
                </a:solidFill>
                <a:latin typeface="Arial"/>
                <a:ea typeface="DejaVu Sans"/>
              </a:rPr>
              <a:t>C’est aussi l’occasion d’évoquer les démarches que vous avez entrepris pour élaborer votre projet d’étude (portes ouvertes, rencontre avec des professionnels etc.) </a:t>
            </a:r>
            <a:endParaRPr lang="fr-FR" sz="1050" b="0" strike="noStrike" spc="-1">
              <a:latin typeface="Arial"/>
            </a:endParaRPr>
          </a:p>
          <a:p>
            <a:pPr marL="228600" indent="-227520">
              <a:lnSpc>
                <a:spcPct val="100000"/>
              </a:lnSpc>
              <a:spcAft>
                <a:spcPts val="499"/>
              </a:spcAft>
              <a:tabLst>
                <a:tab pos="0" algn="l"/>
              </a:tabLst>
            </a:pP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3.  MA PREFERENCE</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Zone dans le dossier destinée à la Commission d’Accès à l’Enseignement Supérieur (CAES), pour mieux connaître votre profil </a:t>
            </a:r>
            <a:endParaRPr lang="fr-FR" sz="1050" b="0" strike="noStrike" spc="-1">
              <a:latin typeface="Arial"/>
            </a:endParaRPr>
          </a:p>
          <a:p>
            <a:pPr marL="228600" indent="-227520">
              <a:lnSpc>
                <a:spcPct val="100000"/>
              </a:lnSpc>
              <a:spcAft>
                <a:spcPts val="499"/>
              </a:spcAft>
              <a:tabLst>
                <a:tab pos="0" algn="l"/>
              </a:tabLst>
            </a:pPr>
            <a:r>
              <a:rPr lang="fr-FR" sz="1050" b="1" strike="noStrike" spc="-1">
                <a:solidFill>
                  <a:srgbClr val="0C5076"/>
                </a:solidFill>
                <a:latin typeface="Arial"/>
                <a:ea typeface="DejaVu Sans"/>
              </a:rPr>
              <a:t>au delà des vœux exprimés. La CEAS vous fera des propositions alternatives si vous n’êtes retenu dans aucun de vos vœux.</a:t>
            </a:r>
            <a:endParaRPr lang="fr-FR" sz="1050" b="0" strike="noStrike" spc="-1">
              <a:latin typeface="Arial"/>
            </a:endParaRPr>
          </a:p>
        </p:txBody>
      </p:sp>
      <p:sp>
        <p:nvSpPr>
          <p:cNvPr id="398" name="CustomShape 2"/>
          <p:cNvSpPr/>
          <p:nvPr/>
        </p:nvSpPr>
        <p:spPr>
          <a:xfrm>
            <a:off x="3312000" y="180000"/>
            <a:ext cx="5470920" cy="35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08000" indent="-106920" algn="r">
              <a:lnSpc>
                <a:spcPct val="100000"/>
              </a:lnSpc>
              <a:tabLst>
                <a:tab pos="0" algn="l"/>
              </a:tabLst>
            </a:pPr>
            <a:r>
              <a:rPr lang="fr-FR" sz="2800" b="1" strike="noStrike" spc="-1">
                <a:solidFill>
                  <a:srgbClr val="0C5076"/>
                </a:solidFill>
                <a:latin typeface="Arial"/>
                <a:ea typeface="DejaVu Sans"/>
              </a:rPr>
              <a:t>J’EXPLIQUE MON PROJET</a:t>
            </a:r>
            <a:endParaRPr lang="fr-FR" sz="2800" b="0" strike="noStrike" spc="-1">
              <a:latin typeface="Arial"/>
            </a:endParaRPr>
          </a:p>
        </p:txBody>
      </p:sp>
      <p:sp>
        <p:nvSpPr>
          <p:cNvPr id="399"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F813840-F7D4-4284-997B-0DFBC698436A}"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360000" y="900000"/>
            <a:ext cx="8422920" cy="71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400" b="1" strike="noStrike" spc="-1">
                <a:solidFill>
                  <a:srgbClr val="0C5076"/>
                </a:solidFill>
                <a:latin typeface="Arial"/>
                <a:ea typeface="DejaVu Sans"/>
              </a:rPr>
              <a:t>AVRIL - MAI : EXAMEN DES CANDIDATURES PAR LES ETABLISSEMENTS DE FORMATION</a:t>
            </a:r>
            <a:endParaRPr lang="fr-FR" sz="2400" b="0" strike="noStrike" spc="-1">
              <a:latin typeface="Arial"/>
            </a:endParaRPr>
          </a:p>
        </p:txBody>
      </p:sp>
      <p:sp>
        <p:nvSpPr>
          <p:cNvPr id="402" name="CustomShape 2"/>
          <p:cNvSpPr/>
          <p:nvPr/>
        </p:nvSpPr>
        <p:spPr>
          <a:xfrm>
            <a:off x="360000" y="1797840"/>
            <a:ext cx="8422920" cy="278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499"/>
              </a:spcAft>
              <a:tabLst>
                <a:tab pos="0" algn="l"/>
              </a:tabLst>
            </a:pPr>
            <a:r>
              <a:rPr lang="fr-FR" sz="2000" b="1" strike="noStrike" spc="-1">
                <a:solidFill>
                  <a:srgbClr val="EC130E"/>
                </a:solidFill>
                <a:latin typeface="Arial"/>
                <a:ea typeface="DejaVu Sans"/>
              </a:rPr>
              <a:t>&gt;</a:t>
            </a:r>
            <a:r>
              <a:rPr lang="fr-FR" sz="2000" b="0" strike="noStrike" spc="-1">
                <a:solidFill>
                  <a:srgbClr val="0C5076"/>
                </a:solidFill>
                <a:latin typeface="Arial"/>
                <a:ea typeface="DejaVu Sans"/>
              </a:rPr>
              <a:t> Au sein de chaque formation, </a:t>
            </a:r>
            <a:r>
              <a:rPr lang="fr-FR" sz="2000" b="1" strike="noStrike" spc="-1">
                <a:solidFill>
                  <a:srgbClr val="F28E65"/>
                </a:solidFill>
                <a:latin typeface="Arial"/>
                <a:ea typeface="DejaVu Sans"/>
              </a:rPr>
              <a:t>une commission d’examen des vœux, </a:t>
            </a:r>
            <a:r>
              <a:rPr lang="fr-FR" sz="2000" b="0" strike="noStrike" spc="-1">
                <a:solidFill>
                  <a:srgbClr val="0C5076"/>
                </a:solidFill>
                <a:latin typeface="Arial"/>
                <a:ea typeface="DejaVu Sans"/>
              </a:rPr>
              <a:t>(référent pédagogique et professeurs) chargée de </a:t>
            </a:r>
            <a:r>
              <a:rPr lang="fr-FR" sz="2000" b="1" strike="noStrike" spc="-1">
                <a:solidFill>
                  <a:srgbClr val="F28E65"/>
                </a:solidFill>
                <a:latin typeface="Arial"/>
                <a:ea typeface="DejaVu Sans"/>
              </a:rPr>
              <a:t>définir les modalités et les critères d’examen des candidatures et d’examiner les candidatures </a:t>
            </a:r>
            <a:endParaRPr lang="fr-FR" sz="2000" b="0" strike="noStrike" spc="-1">
              <a:latin typeface="Arial"/>
            </a:endParaRPr>
          </a:p>
          <a:p>
            <a:pPr>
              <a:lnSpc>
                <a:spcPct val="100000"/>
              </a:lnSpc>
              <a:spcAft>
                <a:spcPts val="499"/>
              </a:spcAft>
              <a:tabLst>
                <a:tab pos="0" algn="l"/>
              </a:tabLst>
            </a:pPr>
            <a:endParaRPr lang="fr-FR" sz="2000" b="0" strike="noStrike" spc="-1">
              <a:latin typeface="Arial"/>
            </a:endParaRPr>
          </a:p>
          <a:p>
            <a:pPr>
              <a:lnSpc>
                <a:spcPct val="100000"/>
              </a:lnSpc>
              <a:spcAft>
                <a:spcPts val="499"/>
              </a:spcAft>
              <a:tabLst>
                <a:tab pos="0" algn="l"/>
              </a:tabLst>
            </a:pPr>
            <a:r>
              <a:rPr lang="fr-FR" sz="2000" b="1" strike="noStrike" spc="-1">
                <a:solidFill>
                  <a:srgbClr val="EC130E"/>
                </a:solidFill>
                <a:latin typeface="Arial"/>
                <a:ea typeface="DejaVu Sans"/>
              </a:rPr>
              <a:t>&gt;</a:t>
            </a:r>
            <a:r>
              <a:rPr lang="fr-FR" sz="2000" b="1" strike="noStrike" spc="-1">
                <a:solidFill>
                  <a:srgbClr val="F28E65"/>
                </a:solidFill>
                <a:latin typeface="Arial"/>
                <a:ea typeface="DejaVu Sans"/>
              </a:rPr>
              <a:t> Les critères généraux d’examen des vœux </a:t>
            </a:r>
            <a:r>
              <a:rPr lang="fr-FR" sz="2000" b="0" strike="noStrike" spc="-1">
                <a:solidFill>
                  <a:srgbClr val="0C5076"/>
                </a:solidFill>
                <a:latin typeface="Arial"/>
                <a:ea typeface="DejaVu Sans"/>
              </a:rPr>
              <a:t>précisés sur chaque </a:t>
            </a:r>
            <a:r>
              <a:rPr lang="fr-FR" sz="2000" b="1" strike="noStrike" spc="-1">
                <a:solidFill>
                  <a:srgbClr val="F28E65"/>
                </a:solidFill>
                <a:latin typeface="Arial"/>
                <a:ea typeface="DejaVu Sans"/>
              </a:rPr>
              <a:t>fiche de formation Parcoursup </a:t>
            </a:r>
            <a:endParaRPr lang="fr-FR" sz="2000" b="0" strike="noStrike" spc="-1">
              <a:latin typeface="Arial"/>
            </a:endParaRPr>
          </a:p>
        </p:txBody>
      </p:sp>
      <p:sp>
        <p:nvSpPr>
          <p:cNvPr id="403"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B536298-6C86-4E7C-B4A1-B438DDD70392}"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74016CC5-5760-4636-8CD7-175C6225F5E1}" type="datetime1">
              <a:rPr lang="fr-FR" cap="all" smtClean="0"/>
              <a:pPr algn="r"/>
              <a:t>06/01/2022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 xmlns:p14="http://schemas.microsoft.com/office/powerpoint/2010/main" val="1164611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2571840" y="142920"/>
            <a:ext cx="6356880" cy="35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08000" indent="-106920" algn="r">
              <a:lnSpc>
                <a:spcPct val="100000"/>
              </a:lnSpc>
              <a:tabLst>
                <a:tab pos="0" algn="l"/>
              </a:tabLst>
            </a:pPr>
            <a:r>
              <a:rPr lang="fr-FR" sz="2800" b="1" strike="noStrike" spc="-1">
                <a:solidFill>
                  <a:srgbClr val="0C5076"/>
                </a:solidFill>
                <a:latin typeface="Arial"/>
                <a:ea typeface="DejaVu Sans"/>
              </a:rPr>
              <a:t>LES PROPOSITIONS LES REPONSES</a:t>
            </a:r>
            <a:endParaRPr lang="fr-FR" sz="2800" b="0" strike="noStrike" spc="-1">
              <a:latin typeface="Arial"/>
            </a:endParaRPr>
          </a:p>
        </p:txBody>
      </p:sp>
      <p:sp>
        <p:nvSpPr>
          <p:cNvPr id="415" name="CustomShape 2"/>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1C481C4-CB0F-493D-9032-A3830D50AA29}"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417" name="CustomShape 4"/>
          <p:cNvSpPr/>
          <p:nvPr/>
        </p:nvSpPr>
        <p:spPr>
          <a:xfrm>
            <a:off x="357120" y="1071720"/>
            <a:ext cx="3070800" cy="356040"/>
          </a:xfrm>
          <a:prstGeom prst="rect">
            <a:avLst/>
          </a:prstGeom>
          <a:solidFill>
            <a:srgbClr val="A6A6A6"/>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74160" tIns="37080" rIns="74160" bIns="37080" anchor="ctr">
            <a:noAutofit/>
          </a:bodyPr>
          <a:lstStyle/>
          <a:p>
            <a:pPr algn="ctr">
              <a:lnSpc>
                <a:spcPct val="100000"/>
              </a:lnSpc>
              <a:spcAft>
                <a:spcPts val="499"/>
              </a:spcAft>
              <a:tabLst>
                <a:tab pos="0" algn="l"/>
              </a:tabLst>
            </a:pPr>
            <a:r>
              <a:rPr lang="fr-FR" sz="1600" b="1" strike="noStrike" spc="-1">
                <a:solidFill>
                  <a:srgbClr val="FFFFFF"/>
                </a:solidFill>
                <a:latin typeface="Calibri"/>
                <a:ea typeface="DejaVu Sans"/>
              </a:rPr>
              <a:t>Je reçois</a:t>
            </a:r>
            <a:endParaRPr lang="fr-FR" sz="1600" b="0" strike="noStrike" spc="-1">
              <a:latin typeface="Arial"/>
            </a:endParaRPr>
          </a:p>
        </p:txBody>
      </p:sp>
      <p:sp>
        <p:nvSpPr>
          <p:cNvPr id="418" name="CustomShape 5"/>
          <p:cNvSpPr/>
          <p:nvPr/>
        </p:nvSpPr>
        <p:spPr>
          <a:xfrm>
            <a:off x="3786120" y="1071720"/>
            <a:ext cx="5142600" cy="356040"/>
          </a:xfrm>
          <a:prstGeom prst="roundRect">
            <a:avLst>
              <a:gd name="adj" fmla="val 16667"/>
            </a:avLst>
          </a:prstGeom>
          <a:solidFill>
            <a:schemeClr val="bg1">
              <a:lumMod val="6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74160" tIns="37080" rIns="74160" bIns="37080" anchor="ctr">
            <a:noAutofit/>
          </a:bodyPr>
          <a:lstStyle/>
          <a:p>
            <a:pPr algn="ctr">
              <a:lnSpc>
                <a:spcPct val="100000"/>
              </a:lnSpc>
              <a:tabLst>
                <a:tab pos="408240" algn="l"/>
              </a:tabLst>
            </a:pPr>
            <a:r>
              <a:rPr lang="fr-FR" sz="1600" b="1" strike="noStrike" spc="-1">
                <a:solidFill>
                  <a:srgbClr val="FFFFFF"/>
                </a:solidFill>
                <a:latin typeface="Calibri"/>
                <a:ea typeface="DejaVu Sans"/>
              </a:rPr>
              <a:t>Je réponds</a:t>
            </a:r>
            <a:endParaRPr lang="fr-FR" sz="1600" b="0" strike="noStrike" spc="-1">
              <a:latin typeface="Arial"/>
            </a:endParaRPr>
          </a:p>
        </p:txBody>
      </p:sp>
      <p:sp>
        <p:nvSpPr>
          <p:cNvPr id="419" name="CustomShape 6"/>
          <p:cNvSpPr/>
          <p:nvPr/>
        </p:nvSpPr>
        <p:spPr>
          <a:xfrm>
            <a:off x="357120" y="1630440"/>
            <a:ext cx="3041640" cy="48780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74160" tIns="37080" rIns="74160" bIns="37080" anchor="ctr">
            <a:noAutofit/>
          </a:bodyPr>
          <a:lstStyle/>
          <a:p>
            <a:pPr algn="ctr">
              <a:lnSpc>
                <a:spcPct val="100000"/>
              </a:lnSpc>
              <a:tabLst>
                <a:tab pos="408240" algn="l"/>
              </a:tabLst>
            </a:pPr>
            <a:r>
              <a:rPr lang="fr-FR" sz="1600" b="1" strike="noStrike" spc="-1">
                <a:solidFill>
                  <a:srgbClr val="FFFFFF"/>
                </a:solidFill>
                <a:latin typeface="Calibri"/>
                <a:ea typeface="DejaVu Sans"/>
              </a:rPr>
              <a:t>Une seule proposition d’admission</a:t>
            </a:r>
            <a:endParaRPr lang="fr-FR" sz="1600" b="0" strike="noStrike" spc="-1">
              <a:latin typeface="Arial"/>
            </a:endParaRPr>
          </a:p>
        </p:txBody>
      </p:sp>
      <p:sp>
        <p:nvSpPr>
          <p:cNvPr id="420" name="CustomShape 7"/>
          <p:cNvSpPr/>
          <p:nvPr/>
        </p:nvSpPr>
        <p:spPr>
          <a:xfrm>
            <a:off x="357120" y="2475000"/>
            <a:ext cx="2968560" cy="47736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74160" tIns="37080" rIns="74160" bIns="37080" anchor="ctr">
            <a:noAutofit/>
          </a:bodyPr>
          <a:lstStyle/>
          <a:p>
            <a:pPr algn="ctr">
              <a:lnSpc>
                <a:spcPct val="100000"/>
              </a:lnSpc>
              <a:tabLst>
                <a:tab pos="408240" algn="l"/>
              </a:tabLst>
            </a:pPr>
            <a:r>
              <a:rPr lang="fr-FR" sz="1600" b="1" strike="noStrike" spc="-1">
                <a:solidFill>
                  <a:srgbClr val="FFFFFF"/>
                </a:solidFill>
                <a:latin typeface="Calibri"/>
                <a:ea typeface="DejaVu Sans"/>
              </a:rPr>
              <a:t>Plusieurs propositions d’admission</a:t>
            </a:r>
            <a:endParaRPr lang="fr-FR" sz="1600" b="0" strike="noStrike" spc="-1">
              <a:latin typeface="Arial"/>
            </a:endParaRPr>
          </a:p>
        </p:txBody>
      </p:sp>
      <p:sp>
        <p:nvSpPr>
          <p:cNvPr id="421" name="CustomShape 8"/>
          <p:cNvSpPr/>
          <p:nvPr/>
        </p:nvSpPr>
        <p:spPr>
          <a:xfrm>
            <a:off x="357120" y="3214800"/>
            <a:ext cx="2921040" cy="44460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74160" tIns="37080" rIns="74160" bIns="37080" anchor="ctr">
            <a:noAutofit/>
          </a:bodyPr>
          <a:lstStyle/>
          <a:p>
            <a:pPr algn="ctr">
              <a:lnSpc>
                <a:spcPct val="100000"/>
              </a:lnSpc>
              <a:tabLst>
                <a:tab pos="408240" algn="l"/>
              </a:tabLst>
            </a:pPr>
            <a:r>
              <a:rPr lang="fr-FR" sz="1600" b="1" strike="noStrike" spc="-1">
                <a:solidFill>
                  <a:srgbClr val="FFFFFF"/>
                </a:solidFill>
                <a:latin typeface="Calibri"/>
                <a:ea typeface="DejaVu Sans"/>
              </a:rPr>
              <a:t>Uniquement des réponses en attente</a:t>
            </a:r>
            <a:endParaRPr lang="fr-FR" sz="1600" b="0" strike="noStrike" spc="-1">
              <a:latin typeface="Arial"/>
            </a:endParaRPr>
          </a:p>
        </p:txBody>
      </p:sp>
      <p:sp>
        <p:nvSpPr>
          <p:cNvPr id="422" name="CustomShape 9"/>
          <p:cNvSpPr/>
          <p:nvPr/>
        </p:nvSpPr>
        <p:spPr>
          <a:xfrm>
            <a:off x="357120" y="3910680"/>
            <a:ext cx="2995920" cy="408960"/>
          </a:xfrm>
          <a:prstGeom prst="roundRect">
            <a:avLst>
              <a:gd name="adj" fmla="val 16667"/>
            </a:avLst>
          </a:prstGeom>
          <a:solidFill>
            <a:srgbClr val="51BAAA"/>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74160" tIns="37080" rIns="74160" bIns="37080" anchor="ctr">
            <a:noAutofit/>
          </a:bodyPr>
          <a:lstStyle/>
          <a:p>
            <a:pPr algn="ctr">
              <a:lnSpc>
                <a:spcPct val="100000"/>
              </a:lnSpc>
              <a:tabLst>
                <a:tab pos="408240" algn="l"/>
              </a:tabLst>
            </a:pPr>
            <a:r>
              <a:rPr lang="fr-FR" sz="1600" b="1" strike="noStrike" spc="-1">
                <a:solidFill>
                  <a:srgbClr val="FFFFFF"/>
                </a:solidFill>
                <a:latin typeface="Calibri"/>
                <a:ea typeface="DejaVu Sans"/>
              </a:rPr>
              <a:t>Uniquement des réponses négatives</a:t>
            </a:r>
            <a:endParaRPr lang="fr-FR" sz="1600" b="0" strike="noStrike" spc="-1">
              <a:latin typeface="Arial"/>
            </a:endParaRPr>
          </a:p>
        </p:txBody>
      </p:sp>
      <p:sp>
        <p:nvSpPr>
          <p:cNvPr id="423" name="CustomShape 10"/>
          <p:cNvSpPr/>
          <p:nvPr/>
        </p:nvSpPr>
        <p:spPr>
          <a:xfrm>
            <a:off x="3600000" y="1606320"/>
            <a:ext cx="4272120" cy="802440"/>
          </a:xfrm>
          <a:prstGeom prst="rect">
            <a:avLst/>
          </a:prstGeom>
          <a:noFill/>
          <a:ln w="0">
            <a:noFill/>
          </a:ln>
        </p:spPr>
        <p:style>
          <a:lnRef idx="0">
            <a:scrgbClr r="0" g="0" b="0"/>
          </a:lnRef>
          <a:fillRef idx="0">
            <a:scrgbClr r="0" g="0" b="0"/>
          </a:fillRef>
          <a:effectRef idx="0">
            <a:scrgbClr r="0" g="0" b="0"/>
          </a:effectRef>
          <a:fontRef idx="minor"/>
        </p:style>
        <p:txBody>
          <a:bodyPr lIns="72720" tIns="36360" rIns="72720" bIns="36360">
            <a:spAutoFit/>
          </a:bodyPr>
          <a:lstStyle/>
          <a:p>
            <a:pPr marL="216000" indent="-215280">
              <a:lnSpc>
                <a:spcPct val="100000"/>
              </a:lnSpc>
              <a:buClr>
                <a:srgbClr val="EE6D3A"/>
              </a:buClr>
              <a:buFont typeface="Wingdings 2" charset="2"/>
              <a:buChar char=""/>
              <a:tabLst>
                <a:tab pos="408240" algn="l"/>
              </a:tabLst>
            </a:pPr>
            <a:r>
              <a:rPr lang="fr-FR" sz="1600" b="1" strike="noStrike" spc="-1" dirty="0">
                <a:solidFill>
                  <a:srgbClr val="EE6D3A"/>
                </a:solidFill>
                <a:latin typeface="Arial"/>
                <a:ea typeface="Arial Unicode MS"/>
              </a:rPr>
              <a:t>J'accepte ou je renonce</a:t>
            </a:r>
            <a:endParaRPr lang="fr-FR" sz="1600" b="0" strike="noStrike" spc="-1" dirty="0">
              <a:latin typeface="Arial"/>
            </a:endParaRPr>
          </a:p>
          <a:p>
            <a:pPr marL="216000" indent="-215280">
              <a:lnSpc>
                <a:spcPct val="100000"/>
              </a:lnSpc>
              <a:buClr>
                <a:srgbClr val="EE6D3A"/>
              </a:buClr>
              <a:buFont typeface="Wingdings 2" charset="2"/>
              <a:buChar char=""/>
              <a:tabLst>
                <a:tab pos="408240" algn="l"/>
              </a:tabLst>
            </a:pPr>
            <a:r>
              <a:rPr lang="fr-FR" sz="1600" b="1" strike="noStrike" spc="-1" dirty="0">
                <a:solidFill>
                  <a:srgbClr val="EE6D3A"/>
                </a:solidFill>
                <a:latin typeface="Arial"/>
                <a:ea typeface="Arial Unicode MS"/>
              </a:rPr>
              <a:t>je peux demander à conserver tout</a:t>
            </a:r>
            <a:endParaRPr lang="fr-FR" sz="1600" b="0" strike="noStrike" spc="-1" dirty="0">
              <a:latin typeface="Arial"/>
            </a:endParaRPr>
          </a:p>
          <a:p>
            <a:pPr>
              <a:lnSpc>
                <a:spcPct val="100000"/>
              </a:lnSpc>
              <a:tabLst>
                <a:tab pos="408240" algn="l"/>
              </a:tabLst>
            </a:pPr>
            <a:r>
              <a:rPr lang="fr-FR" sz="1600" b="1" strike="noStrike" spc="-1" dirty="0">
                <a:solidFill>
                  <a:srgbClr val="EE6D3A"/>
                </a:solidFill>
                <a:latin typeface="Arial"/>
                <a:ea typeface="Arial Unicode MS"/>
              </a:rPr>
              <a:t>ou une partie de mes vœux en attente</a:t>
            </a:r>
            <a:endParaRPr lang="fr-FR" sz="1600" b="0" strike="noStrike" spc="-1" dirty="0">
              <a:latin typeface="Arial"/>
            </a:endParaRPr>
          </a:p>
        </p:txBody>
      </p:sp>
      <p:sp>
        <p:nvSpPr>
          <p:cNvPr id="424" name="CustomShape 11"/>
          <p:cNvSpPr/>
          <p:nvPr/>
        </p:nvSpPr>
        <p:spPr>
          <a:xfrm>
            <a:off x="3643200" y="2408760"/>
            <a:ext cx="5259960" cy="812094"/>
          </a:xfrm>
          <a:prstGeom prst="rect">
            <a:avLst/>
          </a:prstGeom>
          <a:noFill/>
          <a:ln w="0">
            <a:noFill/>
          </a:ln>
        </p:spPr>
        <p:style>
          <a:lnRef idx="0">
            <a:scrgbClr r="0" g="0" b="0"/>
          </a:lnRef>
          <a:fillRef idx="0">
            <a:scrgbClr r="0" g="0" b="0"/>
          </a:fillRef>
          <a:effectRef idx="0">
            <a:scrgbClr r="0" g="0" b="0"/>
          </a:effectRef>
          <a:fontRef idx="minor"/>
        </p:style>
        <p:txBody>
          <a:bodyPr lIns="72720" tIns="36360" rIns="72720" bIns="36360">
            <a:spAutoFit/>
          </a:bodyPr>
          <a:lstStyle/>
          <a:p>
            <a:pPr marL="216000" indent="-215280">
              <a:lnSpc>
                <a:spcPct val="100000"/>
              </a:lnSpc>
              <a:buClr>
                <a:srgbClr val="EE6D3A"/>
              </a:buClr>
              <a:buFont typeface="Wingdings 2" charset="2"/>
              <a:buChar char=""/>
              <a:tabLst>
                <a:tab pos="408240" algn="l"/>
              </a:tabLst>
            </a:pPr>
            <a:r>
              <a:rPr lang="fr-FR" sz="1600" b="1" strike="noStrike" spc="-1" dirty="0">
                <a:solidFill>
                  <a:srgbClr val="EE6D3A"/>
                </a:solidFill>
                <a:latin typeface="Arial"/>
                <a:ea typeface="Arial Unicode MS"/>
              </a:rPr>
              <a:t>J'accepte une proposition et je dois renoncer aux </a:t>
            </a:r>
            <a:r>
              <a:rPr lang="fr-FR" sz="1600" b="1" strike="noStrike" spc="-1" dirty="0" smtClean="0">
                <a:solidFill>
                  <a:srgbClr val="EE6D3A"/>
                </a:solidFill>
                <a:latin typeface="Arial"/>
                <a:ea typeface="Arial Unicode MS"/>
              </a:rPr>
              <a:t>autres tout en pouvant maintenir 1 </a:t>
            </a:r>
            <a:r>
              <a:rPr lang="fr-FR" sz="1600" b="1" strike="noStrike" spc="-1" dirty="0">
                <a:solidFill>
                  <a:srgbClr val="EE6D3A"/>
                </a:solidFill>
                <a:latin typeface="Arial"/>
                <a:ea typeface="Arial Unicode MS"/>
              </a:rPr>
              <a:t>ou plusieurs vœux en attente. </a:t>
            </a:r>
            <a:endParaRPr lang="fr-FR" sz="1600" b="0" strike="noStrike" spc="-1" dirty="0">
              <a:latin typeface="Arial"/>
            </a:endParaRPr>
          </a:p>
        </p:txBody>
      </p:sp>
      <p:sp>
        <p:nvSpPr>
          <p:cNvPr id="425" name="CustomShape 12"/>
          <p:cNvSpPr/>
          <p:nvPr/>
        </p:nvSpPr>
        <p:spPr>
          <a:xfrm>
            <a:off x="3643200" y="3780000"/>
            <a:ext cx="5158440" cy="1058315"/>
          </a:xfrm>
          <a:prstGeom prst="rect">
            <a:avLst/>
          </a:prstGeom>
          <a:noFill/>
          <a:ln w="0">
            <a:noFill/>
          </a:ln>
        </p:spPr>
        <p:style>
          <a:lnRef idx="0">
            <a:scrgbClr r="0" g="0" b="0"/>
          </a:lnRef>
          <a:fillRef idx="0">
            <a:scrgbClr r="0" g="0" b="0"/>
          </a:fillRef>
          <a:effectRef idx="0">
            <a:scrgbClr r="0" g="0" b="0"/>
          </a:effectRef>
          <a:fontRef idx="minor"/>
        </p:style>
        <p:txBody>
          <a:bodyPr lIns="72720" tIns="36360" rIns="72720" bIns="36360">
            <a:spAutoFit/>
          </a:bodyPr>
          <a:lstStyle/>
          <a:p>
            <a:pPr algn="just">
              <a:lnSpc>
                <a:spcPct val="100000"/>
              </a:lnSpc>
              <a:tabLst>
                <a:tab pos="408240" algn="l"/>
              </a:tabLst>
            </a:pPr>
            <a:r>
              <a:rPr lang="fr-FR" sz="1500" b="1" strike="noStrike" spc="-1" dirty="0">
                <a:solidFill>
                  <a:srgbClr val="EE6D3A"/>
                </a:solidFill>
                <a:latin typeface="Wingdings 2"/>
                <a:ea typeface="Wingdings 2"/>
              </a:rPr>
              <a:t></a:t>
            </a:r>
            <a:r>
              <a:rPr lang="fr-FR" sz="1500" b="1" strike="noStrike" spc="-1" dirty="0">
                <a:solidFill>
                  <a:srgbClr val="EE6D3A"/>
                </a:solidFill>
                <a:latin typeface="Arial"/>
                <a:ea typeface="Wingdings 2"/>
              </a:rPr>
              <a:t> </a:t>
            </a:r>
            <a:r>
              <a:rPr lang="fr-FR" sz="1600" b="1" strike="noStrike" spc="-1" dirty="0" smtClean="0">
                <a:solidFill>
                  <a:srgbClr val="EE6D3A"/>
                </a:solidFill>
                <a:latin typeface="Arial"/>
                <a:ea typeface="Wingdings 2"/>
              </a:rPr>
              <a:t>Dès le 3 juin, </a:t>
            </a:r>
            <a:r>
              <a:rPr lang="fr-FR" sz="1600" b="1" strike="noStrike" spc="-1" dirty="0">
                <a:solidFill>
                  <a:srgbClr val="EE6D3A"/>
                </a:solidFill>
                <a:latin typeface="Arial"/>
                <a:ea typeface="Wingdings 2"/>
              </a:rPr>
              <a:t>je peux demander un entretien conseil au lycée ou CIO pour envisager </a:t>
            </a:r>
            <a:r>
              <a:rPr lang="fr-FR" sz="1600" b="1" strike="noStrike" spc="-1" dirty="0" smtClean="0">
                <a:solidFill>
                  <a:srgbClr val="EE6D3A"/>
                </a:solidFill>
                <a:latin typeface="Arial"/>
                <a:ea typeface="Wingdings 2"/>
              </a:rPr>
              <a:t>de </a:t>
            </a:r>
            <a:r>
              <a:rPr lang="fr-FR" sz="1600" b="1" strike="noStrike" spc="-1" dirty="0">
                <a:solidFill>
                  <a:srgbClr val="EE6D3A"/>
                </a:solidFill>
                <a:latin typeface="Arial"/>
                <a:ea typeface="Wingdings 2"/>
              </a:rPr>
              <a:t>nouveaux vœux en phase complémentaire à partir du </a:t>
            </a:r>
            <a:r>
              <a:rPr lang="fr-FR" sz="1600" b="1" spc="-1" dirty="0" smtClean="0">
                <a:solidFill>
                  <a:srgbClr val="EE6D3A"/>
                </a:solidFill>
                <a:latin typeface="Arial"/>
                <a:ea typeface="Wingdings 2"/>
              </a:rPr>
              <a:t>23</a:t>
            </a:r>
            <a:r>
              <a:rPr lang="fr-FR" sz="1600" b="1" strike="noStrike" spc="-1" dirty="0" smtClean="0">
                <a:solidFill>
                  <a:srgbClr val="EE6D3A"/>
                </a:solidFill>
                <a:latin typeface="Arial"/>
                <a:ea typeface="Wingdings 2"/>
              </a:rPr>
              <a:t> </a:t>
            </a:r>
            <a:r>
              <a:rPr lang="fr-FR" sz="1600" b="1" strike="noStrike" spc="-1" dirty="0">
                <a:solidFill>
                  <a:srgbClr val="EE6D3A"/>
                </a:solidFill>
                <a:latin typeface="Arial"/>
                <a:ea typeface="Wingdings 2"/>
              </a:rPr>
              <a:t>juin.</a:t>
            </a:r>
            <a:endParaRPr lang="fr-FR" sz="1600" b="0" strike="noStrike" spc="-1" dirty="0">
              <a:latin typeface="Arial"/>
            </a:endParaRPr>
          </a:p>
        </p:txBody>
      </p:sp>
      <p:sp>
        <p:nvSpPr>
          <p:cNvPr id="13" name="ZoneTexte 12"/>
          <p:cNvSpPr txBox="1"/>
          <p:nvPr/>
        </p:nvSpPr>
        <p:spPr>
          <a:xfrm>
            <a:off x="3571868" y="3214692"/>
            <a:ext cx="5072098" cy="861774"/>
          </a:xfrm>
          <a:prstGeom prst="rect">
            <a:avLst/>
          </a:prstGeom>
          <a:noFill/>
        </p:spPr>
        <p:txBody>
          <a:bodyPr wrap="square" rtlCol="0">
            <a:spAutoFit/>
          </a:bodyPr>
          <a:lstStyle/>
          <a:p>
            <a:r>
              <a:rPr lang="fr-FR" sz="1600" b="1" spc="-1" dirty="0" smtClean="0">
                <a:solidFill>
                  <a:srgbClr val="EE6D3A"/>
                </a:solidFill>
                <a:ea typeface="Arial Unicode MS"/>
                <a:sym typeface="Wingdings"/>
              </a:rPr>
              <a:t></a:t>
            </a:r>
            <a:r>
              <a:rPr lang="fr-FR" sz="1600" b="1" spc="-1" dirty="0" smtClean="0">
                <a:solidFill>
                  <a:srgbClr val="EE6D3A"/>
                </a:solidFill>
                <a:ea typeface="Arial Unicode MS"/>
              </a:rPr>
              <a:t>Je </a:t>
            </a:r>
            <a:r>
              <a:rPr lang="fr-FR" sz="1600" b="1" spc="-1" dirty="0" smtClean="0">
                <a:solidFill>
                  <a:srgbClr val="EE6D3A"/>
                </a:solidFill>
                <a:ea typeface="Arial Unicode MS"/>
              </a:rPr>
              <a:t>demande à conserver tout ou une partie de mes vœux en attente</a:t>
            </a:r>
            <a:endParaRPr lang="fr-FR" sz="1600" spc="-1" dirty="0" smtClean="0"/>
          </a:p>
          <a:p>
            <a:endParaRPr lang="fr-FR"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additive="base">
                                        <p:cTn id="7" dur="500" fill="hold"/>
                                        <p:tgtEl>
                                          <p:spTgt spid="423"/>
                                        </p:tgtEl>
                                        <p:attrNameLst>
                                          <p:attrName>ppt_x</p:attrName>
                                        </p:attrNameLst>
                                      </p:cBhvr>
                                      <p:tavLst>
                                        <p:tav tm="0">
                                          <p:val>
                                            <p:strVal val="#ppt_x"/>
                                          </p:val>
                                        </p:tav>
                                        <p:tav tm="100000">
                                          <p:val>
                                            <p:strVal val="#ppt_x"/>
                                          </p:val>
                                        </p:tav>
                                      </p:tavLst>
                                    </p:anim>
                                    <p:anim calcmode="lin" valueType="num">
                                      <p:cBhvr additive="base">
                                        <p:cTn id="8"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4"/>
                                        </p:tgtEl>
                                        <p:attrNameLst>
                                          <p:attrName>style.visibility</p:attrName>
                                        </p:attrNameLst>
                                      </p:cBhvr>
                                      <p:to>
                                        <p:strVal val="visible"/>
                                      </p:to>
                                    </p:set>
                                    <p:anim calcmode="lin" valueType="num">
                                      <p:cBhvr additive="base">
                                        <p:cTn id="13" dur="500" fill="hold"/>
                                        <p:tgtEl>
                                          <p:spTgt spid="424"/>
                                        </p:tgtEl>
                                        <p:attrNameLst>
                                          <p:attrName>ppt_x</p:attrName>
                                        </p:attrNameLst>
                                      </p:cBhvr>
                                      <p:tavLst>
                                        <p:tav tm="0">
                                          <p:val>
                                            <p:strVal val="#ppt_x"/>
                                          </p:val>
                                        </p:tav>
                                        <p:tav tm="100000">
                                          <p:val>
                                            <p:strVal val="#ppt_x"/>
                                          </p:val>
                                        </p:tav>
                                      </p:tavLst>
                                    </p:anim>
                                    <p:anim calcmode="lin" valueType="num">
                                      <p:cBhvr additive="base">
                                        <p:cTn id="14" dur="500" fill="hold"/>
                                        <p:tgtEl>
                                          <p:spTgt spid="4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5"/>
                                        </p:tgtEl>
                                        <p:attrNameLst>
                                          <p:attrName>style.visibility</p:attrName>
                                        </p:attrNameLst>
                                      </p:cBhvr>
                                      <p:to>
                                        <p:strVal val="visible"/>
                                      </p:to>
                                    </p:set>
                                    <p:anim calcmode="lin" valueType="num">
                                      <p:cBhvr additive="base">
                                        <p:cTn id="25" dur="500" fill="hold"/>
                                        <p:tgtEl>
                                          <p:spTgt spid="425"/>
                                        </p:tgtEl>
                                        <p:attrNameLst>
                                          <p:attrName>ppt_x</p:attrName>
                                        </p:attrNameLst>
                                      </p:cBhvr>
                                      <p:tavLst>
                                        <p:tav tm="0">
                                          <p:val>
                                            <p:strVal val="#ppt_x"/>
                                          </p:val>
                                        </p:tav>
                                        <p:tav tm="100000">
                                          <p:val>
                                            <p:strVal val="#ppt_x"/>
                                          </p:val>
                                        </p:tav>
                                      </p:tavLst>
                                    </p:anim>
                                    <p:anim calcmode="lin" valueType="num">
                                      <p:cBhvr additive="base">
                                        <p:cTn id="26" dur="500" fill="hold"/>
                                        <p:tgtEl>
                                          <p:spTgt spid="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28997" y="915566"/>
            <a:ext cx="8563484" cy="3361201"/>
          </a:xfrm>
        </p:spPr>
        <p:txBody>
          <a:bodyPr/>
          <a:lstStyle/>
          <a:p>
            <a:pPr>
              <a:buFont typeface="Wingdings"/>
              <a:buChar char="Ø"/>
            </a:pPr>
            <a:r>
              <a:rPr lang="fr-FR" sz="2000" smtClean="0"/>
              <a:t>Des </a:t>
            </a:r>
            <a:r>
              <a:rPr lang="fr-FR" sz="2000" b="1" dirty="0">
                <a:solidFill>
                  <a:srgbClr val="F28E65"/>
                </a:solidFill>
              </a:rPr>
              <a:t>places sont priorisées </a:t>
            </a:r>
            <a:r>
              <a:rPr lang="fr-FR" sz="2000" b="1" dirty="0" smtClean="0">
                <a:solidFill>
                  <a:srgbClr val="F28E65"/>
                </a:solidFill>
              </a:rPr>
              <a:t> et une aide financière est apportée pour </a:t>
            </a:r>
            <a:r>
              <a:rPr lang="fr-FR" sz="2000" b="1" dirty="0">
                <a:solidFill>
                  <a:srgbClr val="F28E65"/>
                </a:solidFill>
              </a:rPr>
              <a:t>les </a:t>
            </a:r>
            <a:r>
              <a:rPr lang="fr-FR" sz="2000" b="1" dirty="0" smtClean="0">
                <a:solidFill>
                  <a:srgbClr val="F28E65"/>
                </a:solidFill>
              </a:rPr>
              <a:t>lycéens boursiers </a:t>
            </a:r>
            <a:r>
              <a:rPr lang="fr-FR" sz="2000" dirty="0" smtClean="0"/>
              <a:t>dans </a:t>
            </a:r>
            <a:r>
              <a:rPr lang="fr-FR" sz="2000" dirty="0"/>
              <a:t>chaque formation, </a:t>
            </a:r>
            <a:r>
              <a:rPr lang="fr-FR" sz="2000" dirty="0" smtClean="0"/>
              <a:t>y compris les plus sélectives </a:t>
            </a:r>
          </a:p>
          <a:p>
            <a:r>
              <a:rPr lang="fr-FR" sz="2000" b="1" smtClean="0">
                <a:solidFill>
                  <a:srgbClr val="EC130E"/>
                </a:solidFill>
              </a:rPr>
              <a:t>&gt;</a:t>
            </a:r>
            <a:r>
              <a:rPr lang="fr-FR" sz="2000" smtClean="0">
                <a:solidFill>
                  <a:srgbClr val="EC130E"/>
                </a:solidFill>
              </a:rPr>
              <a:t> </a:t>
            </a:r>
            <a:r>
              <a:rPr lang="fr-FR" sz="2000" dirty="0" smtClean="0"/>
              <a:t>Un </a:t>
            </a:r>
            <a:r>
              <a:rPr lang="fr-FR" sz="2000" dirty="0"/>
              <a:t>nombre de </a:t>
            </a:r>
            <a:r>
              <a:rPr lang="fr-FR" sz="2000" b="1" dirty="0">
                <a:solidFill>
                  <a:srgbClr val="F28E65"/>
                </a:solidFill>
              </a:rPr>
              <a:t>places en BTS est priorisé pour les bacheliers professionnels</a:t>
            </a:r>
            <a:endParaRPr lang="fr-FR" sz="2000" dirty="0"/>
          </a:p>
          <a:p>
            <a:pPr marL="0" lvl="2" indent="0">
              <a:buClr>
                <a:srgbClr val="FF0000"/>
              </a:buClr>
              <a:buNone/>
            </a:pPr>
            <a:r>
              <a:rPr lang="fr-FR" sz="2000" b="1" dirty="0" smtClean="0">
                <a:solidFill>
                  <a:srgbClr val="EC130E"/>
                </a:solidFill>
              </a:rPr>
              <a:t>&gt;</a:t>
            </a:r>
            <a:r>
              <a:rPr lang="fr-FR" sz="2000" dirty="0" smtClean="0">
                <a:solidFill>
                  <a:srgbClr val="EC130E"/>
                </a:solidFill>
              </a:rPr>
              <a:t> </a:t>
            </a:r>
            <a:r>
              <a:rPr lang="fr-FR" sz="2000" dirty="0" smtClean="0">
                <a:solidFill>
                  <a:srgbClr val="0C5076"/>
                </a:solidFill>
              </a:rPr>
              <a:t>Un </a:t>
            </a:r>
            <a:r>
              <a:rPr lang="fr-FR" sz="2000" dirty="0">
                <a:solidFill>
                  <a:srgbClr val="0C5076"/>
                </a:solidFill>
              </a:rPr>
              <a:t>nombre de </a:t>
            </a:r>
            <a:r>
              <a:rPr lang="fr-FR" sz="2000" b="1" dirty="0">
                <a:solidFill>
                  <a:srgbClr val="F28E65"/>
                </a:solidFill>
              </a:rPr>
              <a:t>places en B</a:t>
            </a:r>
            <a:r>
              <a:rPr lang="fr-FR" sz="2000" b="1" dirty="0" smtClean="0">
                <a:solidFill>
                  <a:srgbClr val="F28E65"/>
                </a:solidFill>
              </a:rPr>
              <a:t>UT </a:t>
            </a:r>
            <a:r>
              <a:rPr lang="fr-FR" sz="2000" b="1" dirty="0">
                <a:solidFill>
                  <a:srgbClr val="F28E65"/>
                </a:solidFill>
              </a:rPr>
              <a:t>est priorisé pour les bacheliers technologiques</a:t>
            </a: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654B0F12-1359-4F0F-9DA0-42B7311B80E5}" type="datetime1">
              <a:rPr lang="fr-FR" cap="all" smtClean="0"/>
              <a:pPr algn="r"/>
              <a:t>06/01/2022</a:t>
            </a:fld>
            <a:endParaRPr lang="fr-FR" cap="all" dirty="0"/>
          </a:p>
        </p:txBody>
      </p:sp>
      <p:sp>
        <p:nvSpPr>
          <p:cNvPr id="7" name="Titre 1"/>
          <p:cNvSpPr>
            <a:spLocks noGrp="1"/>
          </p:cNvSpPr>
          <p:nvPr>
            <p:ph type="title"/>
          </p:nvPr>
        </p:nvSpPr>
        <p:spPr>
          <a:xfrm>
            <a:off x="3275856" y="228813"/>
            <a:ext cx="5760640" cy="360040"/>
          </a:xfrm>
        </p:spPr>
        <p:txBody>
          <a:bodyPr/>
          <a:lstStyle/>
          <a:p>
            <a:r>
              <a:rPr lang="fr-FR" sz="2000" dirty="0" smtClean="0"/>
              <a:t>Parcoursup au service de l’égalité des chances</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 xmlns:p14="http://schemas.microsoft.com/office/powerpoint/2010/main" val="347597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6426360" y="487620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5462D2E4-E962-4EBE-B4EB-D6217EAFEA40}" type="datetime1">
              <a:rPr lang="fr-FR" sz="800" b="0" strike="noStrike" cap="all" spc="-1">
                <a:solidFill>
                  <a:srgbClr val="000000"/>
                </a:solidFill>
                <a:latin typeface="Arial"/>
                <a:ea typeface="DejaVu Sans"/>
              </a:rPr>
              <a:pPr algn="r">
                <a:lnSpc>
                  <a:spcPct val="100000"/>
                </a:lnSpc>
                <a:tabLst>
                  <a:tab pos="408240" algn="l"/>
                </a:tabLst>
              </a:pPr>
              <a:t>06/01/2022</a:t>
            </a:fld>
            <a:endParaRPr lang="fr-FR" sz="800" b="0" strike="noStrike" spc="-1">
              <a:latin typeface="Arial"/>
            </a:endParaRPr>
          </a:p>
        </p:txBody>
      </p:sp>
      <p:sp>
        <p:nvSpPr>
          <p:cNvPr id="428" name="CustomShape 3"/>
          <p:cNvSpPr/>
          <p:nvPr/>
        </p:nvSpPr>
        <p:spPr>
          <a:xfrm>
            <a:off x="386280" y="615240"/>
            <a:ext cx="8566560" cy="46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81"/>
              </a:spcBef>
              <a:tabLst>
                <a:tab pos="0" algn="l"/>
              </a:tabLst>
            </a:pPr>
            <a:endParaRPr lang="fr-FR" sz="1800" b="0" strike="noStrike" spc="-1" dirty="0">
              <a:latin typeface="Arial"/>
            </a:endParaRPr>
          </a:p>
          <a:p>
            <a:pPr marL="177840" indent="-176400">
              <a:lnSpc>
                <a:spcPct val="100000"/>
              </a:lnSpc>
              <a:spcBef>
                <a:spcPts val="281"/>
              </a:spcBef>
              <a:buClr>
                <a:srgbClr val="FF0000"/>
              </a:buClr>
              <a:buFont typeface="Lucida Grande"/>
              <a:buChar char="&gt;"/>
              <a:tabLst>
                <a:tab pos="0" algn="l"/>
              </a:tabLst>
            </a:pPr>
            <a:r>
              <a:rPr lang="fr-FR" sz="1400" b="1" strike="noStrike" spc="-1" dirty="0">
                <a:solidFill>
                  <a:srgbClr val="0C5076"/>
                </a:solidFill>
                <a:latin typeface="Calibri"/>
                <a:ea typeface="DejaVu Sans"/>
              </a:rPr>
              <a:t>Formation sélective (BTS, BUT, classe prépa, IFSI, écoles, …) </a:t>
            </a:r>
            <a:endParaRPr lang="fr-FR" sz="1400" b="0" strike="noStrike" spc="-1" dirty="0">
              <a:latin typeface="Arial"/>
            </a:endParaRPr>
          </a:p>
          <a:p>
            <a:pPr>
              <a:lnSpc>
                <a:spcPct val="100000"/>
              </a:lnSpc>
              <a:spcBef>
                <a:spcPts val="281"/>
              </a:spcBef>
              <a:tabLst>
                <a:tab pos="0" algn="l"/>
              </a:tabLst>
            </a:pPr>
            <a:endParaRPr lang="fr-FR" sz="1400" b="0" strike="noStrike" spc="-1" dirty="0">
              <a:latin typeface="Arial"/>
            </a:endParaRPr>
          </a:p>
          <a:p>
            <a:pPr>
              <a:lnSpc>
                <a:spcPct val="100000"/>
              </a:lnSpc>
              <a:spcBef>
                <a:spcPts val="210"/>
              </a:spcBef>
              <a:tabLst>
                <a:tab pos="0" algn="l"/>
              </a:tabLst>
            </a:pPr>
            <a:endParaRPr lang="fr-FR" sz="1400" b="0" strike="noStrike" spc="-1" dirty="0">
              <a:latin typeface="Arial"/>
            </a:endParaRPr>
          </a:p>
          <a:p>
            <a:pPr>
              <a:lnSpc>
                <a:spcPct val="100000"/>
              </a:lnSpc>
              <a:spcBef>
                <a:spcPts val="210"/>
              </a:spcBef>
              <a:tabLst>
                <a:tab pos="0" algn="l"/>
              </a:tabLst>
            </a:pPr>
            <a:endParaRPr lang="fr-FR" sz="1400" b="0" strike="noStrike" spc="-1" dirty="0">
              <a:latin typeface="Arial"/>
            </a:endParaRPr>
          </a:p>
          <a:p>
            <a:pPr>
              <a:lnSpc>
                <a:spcPct val="100000"/>
              </a:lnSpc>
              <a:spcBef>
                <a:spcPts val="210"/>
              </a:spcBef>
              <a:tabLst>
                <a:tab pos="0" algn="l"/>
              </a:tabLst>
            </a:pPr>
            <a:endParaRPr lang="fr-FR" sz="1400" b="0" strike="noStrike" spc="-1" dirty="0">
              <a:latin typeface="Arial"/>
            </a:endParaRPr>
          </a:p>
          <a:p>
            <a:pPr>
              <a:lnSpc>
                <a:spcPct val="100000"/>
              </a:lnSpc>
              <a:spcBef>
                <a:spcPts val="210"/>
              </a:spcBef>
              <a:tabLst>
                <a:tab pos="0" algn="l"/>
              </a:tabLst>
            </a:pPr>
            <a:endParaRPr lang="fr-FR" sz="1400" b="0" strike="noStrike" spc="-1" dirty="0">
              <a:latin typeface="Arial"/>
            </a:endParaRPr>
          </a:p>
        </p:txBody>
      </p:sp>
      <p:sp>
        <p:nvSpPr>
          <p:cNvPr id="430" name="CustomShape 5"/>
          <p:cNvSpPr/>
          <p:nvPr/>
        </p:nvSpPr>
        <p:spPr>
          <a:xfrm>
            <a:off x="1351080" y="1491480"/>
            <a:ext cx="2656080" cy="324000"/>
          </a:xfrm>
          <a:prstGeom prst="roundRect">
            <a:avLst>
              <a:gd name="adj" fmla="val 16667"/>
            </a:avLst>
          </a:prstGeom>
          <a:solidFill>
            <a:srgbClr val="51BAAA"/>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dirty="0">
                <a:solidFill>
                  <a:srgbClr val="FFFFFF"/>
                </a:solidFill>
                <a:latin typeface="Calibri"/>
                <a:ea typeface="DejaVu Sans"/>
              </a:rPr>
              <a:t>OUI (proposition d’admission)</a:t>
            </a:r>
            <a:endParaRPr lang="fr-FR" sz="1200" b="0" strike="noStrike" spc="-1" dirty="0">
              <a:latin typeface="Arial"/>
            </a:endParaRPr>
          </a:p>
        </p:txBody>
      </p:sp>
      <p:sp>
        <p:nvSpPr>
          <p:cNvPr id="431" name="CustomShape 6"/>
          <p:cNvSpPr/>
          <p:nvPr/>
        </p:nvSpPr>
        <p:spPr>
          <a:xfrm>
            <a:off x="1357200" y="2007720"/>
            <a:ext cx="2656080" cy="322560"/>
          </a:xfrm>
          <a:prstGeom prst="roundRect">
            <a:avLst>
              <a:gd name="adj" fmla="val 16667"/>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a:solidFill>
                  <a:srgbClr val="FFFFFF"/>
                </a:solidFill>
                <a:latin typeface="Calibri"/>
                <a:ea typeface="DejaVu Sans"/>
              </a:rPr>
              <a:t>En attente d’une place</a:t>
            </a:r>
            <a:endParaRPr lang="fr-FR" sz="1200" b="0" strike="noStrike" spc="-1">
              <a:latin typeface="Arial"/>
            </a:endParaRPr>
          </a:p>
        </p:txBody>
      </p:sp>
      <p:sp>
        <p:nvSpPr>
          <p:cNvPr id="432" name="CustomShape 7"/>
          <p:cNvSpPr/>
          <p:nvPr/>
        </p:nvSpPr>
        <p:spPr>
          <a:xfrm>
            <a:off x="2490840" y="1756800"/>
            <a:ext cx="7048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200" b="1" strike="noStrike" spc="-1">
                <a:solidFill>
                  <a:srgbClr val="3D566E"/>
                </a:solidFill>
                <a:latin typeface="Calibri"/>
                <a:ea typeface="DejaVu Sans"/>
              </a:rPr>
              <a:t>ou</a:t>
            </a:r>
            <a:endParaRPr lang="fr-FR" sz="1200" b="0" strike="noStrike" spc="-1">
              <a:latin typeface="Arial"/>
            </a:endParaRPr>
          </a:p>
        </p:txBody>
      </p:sp>
      <p:sp>
        <p:nvSpPr>
          <p:cNvPr id="433" name="CustomShape 8"/>
          <p:cNvSpPr/>
          <p:nvPr/>
        </p:nvSpPr>
        <p:spPr>
          <a:xfrm>
            <a:off x="4135320" y="1563120"/>
            <a:ext cx="669960" cy="204840"/>
          </a:xfrm>
          <a:prstGeom prst="rightArrow">
            <a:avLst>
              <a:gd name="adj1" fmla="val 50000"/>
              <a:gd name="adj2" fmla="val 50000"/>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34" name="CustomShape 9"/>
          <p:cNvSpPr/>
          <p:nvPr/>
        </p:nvSpPr>
        <p:spPr>
          <a:xfrm>
            <a:off x="4919760" y="1532880"/>
            <a:ext cx="3706560" cy="322560"/>
          </a:xfrm>
          <a:prstGeom prst="roundRect">
            <a:avLst>
              <a:gd name="adj" fmla="val 16667"/>
            </a:avLst>
          </a:prstGeom>
          <a:solidFill>
            <a:srgbClr val="F28E65"/>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fr-FR" sz="1200" b="1" strike="noStrike" spc="-1">
                <a:solidFill>
                  <a:srgbClr val="3D566E"/>
                </a:solidFill>
                <a:latin typeface="Calibri"/>
                <a:ea typeface="DejaVu Sans"/>
              </a:rPr>
              <a:t>Le candidat accepte la proposition ou y renonce</a:t>
            </a:r>
            <a:endParaRPr lang="fr-FR" sz="1200" b="0" strike="noStrike" spc="-1">
              <a:latin typeface="Arial"/>
            </a:endParaRPr>
          </a:p>
        </p:txBody>
      </p:sp>
      <p:sp>
        <p:nvSpPr>
          <p:cNvPr id="435" name="CustomShape 10"/>
          <p:cNvSpPr/>
          <p:nvPr/>
        </p:nvSpPr>
        <p:spPr>
          <a:xfrm>
            <a:off x="1357200" y="2512440"/>
            <a:ext cx="2656080" cy="322560"/>
          </a:xfrm>
          <a:prstGeom prst="roundRect">
            <a:avLst>
              <a:gd name="adj" fmla="val 16667"/>
            </a:avLst>
          </a:prstGeom>
          <a:solidFill>
            <a:srgbClr val="D9D9D9"/>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a:solidFill>
                  <a:srgbClr val="3D566E"/>
                </a:solidFill>
                <a:latin typeface="Calibri"/>
                <a:ea typeface="DejaVu Sans"/>
              </a:rPr>
              <a:t>Non</a:t>
            </a:r>
            <a:endParaRPr lang="fr-FR" sz="1200" b="0" strike="noStrike" spc="-1">
              <a:latin typeface="Arial"/>
            </a:endParaRPr>
          </a:p>
        </p:txBody>
      </p:sp>
      <p:sp>
        <p:nvSpPr>
          <p:cNvPr id="436" name="CustomShape 11"/>
          <p:cNvSpPr/>
          <p:nvPr/>
        </p:nvSpPr>
        <p:spPr>
          <a:xfrm>
            <a:off x="2490840" y="2261520"/>
            <a:ext cx="7048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200" b="1" strike="noStrike" spc="-1">
                <a:solidFill>
                  <a:srgbClr val="3D566E"/>
                </a:solidFill>
                <a:latin typeface="Calibri"/>
                <a:ea typeface="DejaVu Sans"/>
              </a:rPr>
              <a:t>ou</a:t>
            </a:r>
            <a:endParaRPr lang="fr-FR" sz="1200" b="0" strike="noStrike" spc="-1">
              <a:latin typeface="Arial"/>
            </a:endParaRPr>
          </a:p>
        </p:txBody>
      </p:sp>
      <p:sp>
        <p:nvSpPr>
          <p:cNvPr id="437" name="CustomShape 12"/>
          <p:cNvSpPr/>
          <p:nvPr/>
        </p:nvSpPr>
        <p:spPr>
          <a:xfrm>
            <a:off x="4135320" y="2058480"/>
            <a:ext cx="669960" cy="204840"/>
          </a:xfrm>
          <a:prstGeom prst="rightArrow">
            <a:avLst>
              <a:gd name="adj1" fmla="val 50000"/>
              <a:gd name="adj2" fmla="val 50000"/>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38" name="CustomShape 13"/>
          <p:cNvSpPr/>
          <p:nvPr/>
        </p:nvSpPr>
        <p:spPr>
          <a:xfrm>
            <a:off x="4919760" y="2018520"/>
            <a:ext cx="3706560" cy="322560"/>
          </a:xfrm>
          <a:prstGeom prst="roundRect">
            <a:avLst>
              <a:gd name="adj" fmla="val 16667"/>
            </a:avLst>
          </a:prstGeom>
          <a:solidFill>
            <a:srgbClr val="F28E65"/>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408240" algn="l"/>
              </a:tabLst>
            </a:pPr>
            <a:r>
              <a:rPr lang="fr-FR" sz="1200" b="1" strike="noStrike" spc="-1">
                <a:solidFill>
                  <a:srgbClr val="3D566E"/>
                </a:solidFill>
                <a:latin typeface="Calibri"/>
                <a:ea typeface="DejaVu Sans"/>
              </a:rPr>
              <a:t>Le candidat maintient le vœu en attente ou y renonce</a:t>
            </a:r>
            <a:endParaRPr lang="fr-FR" sz="1200" b="0" strike="noStrike" spc="-1">
              <a:latin typeface="Arial"/>
            </a:endParaRPr>
          </a:p>
        </p:txBody>
      </p:sp>
      <p:sp>
        <p:nvSpPr>
          <p:cNvPr id="439" name="CustomShape 14"/>
          <p:cNvSpPr/>
          <p:nvPr/>
        </p:nvSpPr>
        <p:spPr>
          <a:xfrm>
            <a:off x="1360440" y="3333600"/>
            <a:ext cx="2656080" cy="324000"/>
          </a:xfrm>
          <a:prstGeom prst="roundRect">
            <a:avLst>
              <a:gd name="adj" fmla="val 16667"/>
            </a:avLst>
          </a:prstGeom>
          <a:solidFill>
            <a:srgbClr val="51BAAA"/>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a:solidFill>
                  <a:srgbClr val="FFFFFF"/>
                </a:solidFill>
                <a:latin typeface="Calibri"/>
                <a:ea typeface="DejaVu Sans"/>
              </a:rPr>
              <a:t>OUI (proposition d’admission)</a:t>
            </a:r>
            <a:endParaRPr lang="fr-FR" sz="1200" b="0" strike="noStrike" spc="-1">
              <a:latin typeface="Arial"/>
            </a:endParaRPr>
          </a:p>
        </p:txBody>
      </p:sp>
      <p:sp>
        <p:nvSpPr>
          <p:cNvPr id="440" name="CustomShape 15"/>
          <p:cNvSpPr/>
          <p:nvPr/>
        </p:nvSpPr>
        <p:spPr>
          <a:xfrm>
            <a:off x="1366920" y="3849480"/>
            <a:ext cx="2656080" cy="322560"/>
          </a:xfrm>
          <a:prstGeom prst="roundRect">
            <a:avLst>
              <a:gd name="adj" fmla="val 16667"/>
            </a:avLst>
          </a:prstGeom>
          <a:solidFill>
            <a:srgbClr val="51BAAA"/>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a:solidFill>
                  <a:srgbClr val="FFFFFF"/>
                </a:solidFill>
                <a:latin typeface="Calibri"/>
                <a:ea typeface="DejaVu Sans"/>
              </a:rPr>
              <a:t>OUI-SI</a:t>
            </a:r>
            <a:r>
              <a:rPr lang="fr-FR" sz="1200" b="1" strike="noStrike" spc="-1">
                <a:solidFill>
                  <a:srgbClr val="EC130E"/>
                </a:solidFill>
                <a:latin typeface="Calibri"/>
                <a:ea typeface="DejaVu Sans"/>
              </a:rPr>
              <a:t>*</a:t>
            </a:r>
            <a:r>
              <a:rPr lang="fr-FR" sz="1200" b="1" strike="noStrike" spc="-1">
                <a:solidFill>
                  <a:srgbClr val="FFFFFF"/>
                </a:solidFill>
                <a:latin typeface="Calibri"/>
                <a:ea typeface="DejaVu Sans"/>
              </a:rPr>
              <a:t> (proposition d’admission)</a:t>
            </a:r>
            <a:endParaRPr lang="fr-FR" sz="1200" b="0" strike="noStrike" spc="-1">
              <a:latin typeface="Arial"/>
            </a:endParaRPr>
          </a:p>
        </p:txBody>
      </p:sp>
      <p:sp>
        <p:nvSpPr>
          <p:cNvPr id="441" name="CustomShape 16"/>
          <p:cNvSpPr/>
          <p:nvPr/>
        </p:nvSpPr>
        <p:spPr>
          <a:xfrm>
            <a:off x="2500200" y="3598560"/>
            <a:ext cx="7048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200" b="1" strike="noStrike" spc="-1">
                <a:solidFill>
                  <a:srgbClr val="3D566E"/>
                </a:solidFill>
                <a:latin typeface="Calibri"/>
                <a:ea typeface="DejaVu Sans"/>
              </a:rPr>
              <a:t>ou</a:t>
            </a:r>
            <a:endParaRPr lang="fr-FR" sz="1200" b="0" strike="noStrike" spc="-1">
              <a:latin typeface="Arial"/>
            </a:endParaRPr>
          </a:p>
        </p:txBody>
      </p:sp>
      <p:sp>
        <p:nvSpPr>
          <p:cNvPr id="442" name="CustomShape 17"/>
          <p:cNvSpPr/>
          <p:nvPr/>
        </p:nvSpPr>
        <p:spPr>
          <a:xfrm>
            <a:off x="4145040" y="3404880"/>
            <a:ext cx="669960" cy="204840"/>
          </a:xfrm>
          <a:prstGeom prst="rightArrow">
            <a:avLst>
              <a:gd name="adj1" fmla="val 50000"/>
              <a:gd name="adj2" fmla="val 50000"/>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43" name="CustomShape 18"/>
          <p:cNvSpPr/>
          <p:nvPr/>
        </p:nvSpPr>
        <p:spPr>
          <a:xfrm>
            <a:off x="1331640" y="4336200"/>
            <a:ext cx="2656080" cy="322560"/>
          </a:xfrm>
          <a:prstGeom prst="roundRect">
            <a:avLst>
              <a:gd name="adj" fmla="val 16667"/>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fr-FR" sz="1200" b="1" strike="noStrike" spc="-1">
                <a:solidFill>
                  <a:srgbClr val="FFFFFF"/>
                </a:solidFill>
                <a:latin typeface="Calibri"/>
                <a:ea typeface="DejaVu Sans"/>
              </a:rPr>
              <a:t>En attente d’une place</a:t>
            </a:r>
            <a:endParaRPr lang="fr-FR" sz="1200" b="0" strike="noStrike" spc="-1">
              <a:latin typeface="Arial"/>
            </a:endParaRPr>
          </a:p>
        </p:txBody>
      </p:sp>
      <p:sp>
        <p:nvSpPr>
          <p:cNvPr id="444" name="CustomShape 19"/>
          <p:cNvSpPr/>
          <p:nvPr/>
        </p:nvSpPr>
        <p:spPr>
          <a:xfrm>
            <a:off x="2500200" y="4103640"/>
            <a:ext cx="7048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fr-FR" sz="1200" b="1" strike="noStrike" spc="-1">
                <a:solidFill>
                  <a:srgbClr val="3D566E"/>
                </a:solidFill>
                <a:latin typeface="Calibri"/>
                <a:ea typeface="DejaVu Sans"/>
              </a:rPr>
              <a:t>ou</a:t>
            </a:r>
            <a:endParaRPr lang="fr-FR" sz="1200" b="0" strike="noStrike" spc="-1">
              <a:latin typeface="Arial"/>
            </a:endParaRPr>
          </a:p>
        </p:txBody>
      </p:sp>
      <p:sp>
        <p:nvSpPr>
          <p:cNvPr id="445" name="CustomShape 20"/>
          <p:cNvSpPr/>
          <p:nvPr/>
        </p:nvSpPr>
        <p:spPr>
          <a:xfrm>
            <a:off x="4145040" y="3900240"/>
            <a:ext cx="669960" cy="204840"/>
          </a:xfrm>
          <a:prstGeom prst="rightArrow">
            <a:avLst>
              <a:gd name="adj1" fmla="val 50000"/>
              <a:gd name="adj2" fmla="val 50000"/>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46" name="CustomShape 21"/>
          <p:cNvSpPr/>
          <p:nvPr/>
        </p:nvSpPr>
        <p:spPr>
          <a:xfrm>
            <a:off x="4135320" y="4405320"/>
            <a:ext cx="669960" cy="204840"/>
          </a:xfrm>
          <a:prstGeom prst="rightArrow">
            <a:avLst>
              <a:gd name="adj1" fmla="val 50000"/>
              <a:gd name="adj2" fmla="val 50000"/>
            </a:avLst>
          </a:prstGeom>
          <a:solidFill>
            <a:srgbClr val="0C5076"/>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47" name="CustomShape 22"/>
          <p:cNvSpPr/>
          <p:nvPr/>
        </p:nvSpPr>
        <p:spPr>
          <a:xfrm>
            <a:off x="417240" y="2990160"/>
            <a:ext cx="8158320" cy="4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77840" indent="-176400">
              <a:lnSpc>
                <a:spcPct val="100000"/>
              </a:lnSpc>
              <a:spcBef>
                <a:spcPts val="281"/>
              </a:spcBef>
              <a:buClr>
                <a:srgbClr val="FF0000"/>
              </a:buClr>
              <a:buFont typeface="Lucida Grande"/>
              <a:buChar char="&gt;"/>
              <a:tabLst>
                <a:tab pos="408240" algn="l"/>
              </a:tabLst>
            </a:pPr>
            <a:r>
              <a:rPr lang="fr-FR" sz="1400" b="1" strike="noStrike" spc="-1">
                <a:solidFill>
                  <a:srgbClr val="0C5076"/>
                </a:solidFill>
                <a:latin typeface="Calibri"/>
                <a:ea typeface="DejaVu Sans"/>
              </a:rPr>
              <a:t>Formation non sélective (licences, PASS) </a:t>
            </a:r>
            <a:endParaRPr lang="fr-FR" sz="1400" b="0" strike="noStrike" spc="-1">
              <a:latin typeface="Arial"/>
            </a:endParaRPr>
          </a:p>
          <a:p>
            <a:pPr>
              <a:lnSpc>
                <a:spcPct val="100000"/>
              </a:lnSpc>
              <a:spcBef>
                <a:spcPts val="360"/>
              </a:spcBef>
              <a:tabLst>
                <a:tab pos="408240" algn="l"/>
              </a:tabLst>
            </a:pPr>
            <a:endParaRPr lang="fr-FR" sz="1400" b="0" strike="noStrike" spc="-1">
              <a:latin typeface="Arial"/>
            </a:endParaRPr>
          </a:p>
          <a:p>
            <a:pPr>
              <a:lnSpc>
                <a:spcPct val="100000"/>
              </a:lnSpc>
              <a:spcBef>
                <a:spcPts val="360"/>
              </a:spcBef>
              <a:tabLst>
                <a:tab pos="408240" algn="l"/>
              </a:tabLst>
            </a:pPr>
            <a:endParaRPr lang="fr-FR" sz="1400" b="0" strike="noStrike" spc="-1">
              <a:latin typeface="Arial"/>
            </a:endParaRPr>
          </a:p>
        </p:txBody>
      </p:sp>
      <p:sp>
        <p:nvSpPr>
          <p:cNvPr id="448" name="CustomShape 23"/>
          <p:cNvSpPr/>
          <p:nvPr/>
        </p:nvSpPr>
        <p:spPr>
          <a:xfrm>
            <a:off x="4933800" y="3338280"/>
            <a:ext cx="3706560" cy="322560"/>
          </a:xfrm>
          <a:prstGeom prst="roundRect">
            <a:avLst>
              <a:gd name="adj" fmla="val 16667"/>
            </a:avLst>
          </a:prstGeom>
          <a:solidFill>
            <a:srgbClr val="F28E65"/>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408240" algn="l"/>
              </a:tabLst>
            </a:pPr>
            <a:r>
              <a:rPr lang="fr-FR" sz="1200" b="1" strike="noStrike" spc="-1">
                <a:solidFill>
                  <a:srgbClr val="3D566E"/>
                </a:solidFill>
                <a:latin typeface="Calibri"/>
                <a:ea typeface="DejaVu Sans"/>
              </a:rPr>
              <a:t>Le candidat accepte la proposition ou y renonce</a:t>
            </a:r>
            <a:endParaRPr lang="fr-FR" sz="1200" b="0" strike="noStrike" spc="-1">
              <a:latin typeface="Arial"/>
            </a:endParaRPr>
          </a:p>
        </p:txBody>
      </p:sp>
      <p:sp>
        <p:nvSpPr>
          <p:cNvPr id="449" name="CustomShape 24"/>
          <p:cNvSpPr/>
          <p:nvPr/>
        </p:nvSpPr>
        <p:spPr>
          <a:xfrm>
            <a:off x="4958640" y="3831120"/>
            <a:ext cx="3706560" cy="322560"/>
          </a:xfrm>
          <a:prstGeom prst="roundRect">
            <a:avLst>
              <a:gd name="adj" fmla="val 16667"/>
            </a:avLst>
          </a:prstGeom>
          <a:solidFill>
            <a:srgbClr val="F28E65"/>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408240" algn="l"/>
              </a:tabLst>
            </a:pPr>
            <a:r>
              <a:rPr lang="fr-FR" sz="1200" b="1" strike="noStrike" spc="-1">
                <a:solidFill>
                  <a:srgbClr val="3D566E"/>
                </a:solidFill>
                <a:latin typeface="Calibri"/>
                <a:ea typeface="DejaVu Sans"/>
              </a:rPr>
              <a:t>Le candidat accepte la proposition ou y renonce</a:t>
            </a:r>
            <a:endParaRPr lang="fr-FR" sz="1200" b="0" strike="noStrike" spc="-1">
              <a:latin typeface="Arial"/>
            </a:endParaRPr>
          </a:p>
        </p:txBody>
      </p:sp>
      <p:sp>
        <p:nvSpPr>
          <p:cNvPr id="450" name="CustomShape 25"/>
          <p:cNvSpPr/>
          <p:nvPr/>
        </p:nvSpPr>
        <p:spPr>
          <a:xfrm>
            <a:off x="4944600" y="4269600"/>
            <a:ext cx="3706560" cy="322560"/>
          </a:xfrm>
          <a:prstGeom prst="roundRect">
            <a:avLst>
              <a:gd name="adj" fmla="val 16667"/>
            </a:avLst>
          </a:prstGeom>
          <a:solidFill>
            <a:srgbClr val="F28E65"/>
          </a:solidFill>
          <a:ln w="9525">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408240" algn="l"/>
              </a:tabLst>
            </a:pPr>
            <a:r>
              <a:rPr lang="fr-FR" sz="1200" b="1" strike="noStrike" spc="-1">
                <a:solidFill>
                  <a:srgbClr val="3D566E"/>
                </a:solidFill>
                <a:latin typeface="Calibri"/>
                <a:ea typeface="DejaVu Sans"/>
              </a:rPr>
              <a:t>Le candidat maintient le vœu en attente ou y renonce</a:t>
            </a:r>
            <a:endParaRPr lang="fr-FR" sz="1200" b="0" strike="noStrike" spc="-1">
              <a:latin typeface="Arial"/>
            </a:endParaRPr>
          </a:p>
        </p:txBody>
      </p:sp>
      <p:sp>
        <p:nvSpPr>
          <p:cNvPr id="451" name="CustomShape 26"/>
          <p:cNvSpPr/>
          <p:nvPr/>
        </p:nvSpPr>
        <p:spPr>
          <a:xfrm flipH="1">
            <a:off x="285720" y="4714890"/>
            <a:ext cx="7830420" cy="59871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tabLst>
                <a:tab pos="408240" algn="l"/>
              </a:tabLst>
            </a:pPr>
            <a:r>
              <a:rPr lang="fr-FR" sz="1100" b="1" strike="noStrike" spc="-1" dirty="0">
                <a:solidFill>
                  <a:srgbClr val="EC130E"/>
                </a:solidFill>
                <a:latin typeface="Arial"/>
                <a:ea typeface="DejaVu Sans"/>
              </a:rPr>
              <a:t>*</a:t>
            </a:r>
            <a:r>
              <a:rPr lang="fr-FR" sz="1100" b="0" strike="noStrike" spc="-1" dirty="0">
                <a:solidFill>
                  <a:srgbClr val="0C5076"/>
                </a:solidFill>
                <a:latin typeface="Arial"/>
                <a:ea typeface="DejaVu Sans"/>
              </a:rPr>
              <a:t> Oui-si : le candidat est accepté à condition de suivre un parcours de réussite </a:t>
            </a:r>
            <a:endParaRPr lang="fr-FR" sz="1100" b="0" strike="noStrike" spc="-1" dirty="0">
              <a:latin typeface="Arial"/>
            </a:endParaRPr>
          </a:p>
          <a:p>
            <a:pPr>
              <a:lnSpc>
                <a:spcPct val="100000"/>
              </a:lnSpc>
              <a:tabLst>
                <a:tab pos="408240" algn="l"/>
              </a:tabLst>
            </a:pPr>
            <a:r>
              <a:rPr lang="fr-FR" sz="1100" b="0" strike="noStrike" spc="-1" dirty="0">
                <a:solidFill>
                  <a:srgbClr val="0C5076"/>
                </a:solidFill>
                <a:latin typeface="Arial"/>
                <a:ea typeface="DejaVu Sans"/>
              </a:rPr>
              <a:t>(remise à niveau, tutorat..) </a:t>
            </a:r>
            <a:endParaRPr lang="fr-FR" sz="1100" b="0" strike="noStrike" spc="-1" dirty="0">
              <a:latin typeface="Arial"/>
            </a:endParaRPr>
          </a:p>
          <a:p>
            <a:pPr>
              <a:lnSpc>
                <a:spcPct val="100000"/>
              </a:lnSpc>
              <a:tabLst>
                <a:tab pos="408240" algn="l"/>
              </a:tabLst>
            </a:pPr>
            <a:endParaRPr lang="fr-FR" sz="1100" b="0" strike="noStrike" spc="-1" dirty="0">
              <a:latin typeface="Arial"/>
            </a:endParaRPr>
          </a:p>
        </p:txBody>
      </p:sp>
      <p:sp>
        <p:nvSpPr>
          <p:cNvPr id="452" name="CustomShape 27"/>
          <p:cNvSpPr/>
          <p:nvPr/>
        </p:nvSpPr>
        <p:spPr>
          <a:xfrm>
            <a:off x="360000" y="771480"/>
            <a:ext cx="8782560" cy="44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dirty="0">
                <a:solidFill>
                  <a:srgbClr val="0C5076"/>
                </a:solidFill>
                <a:latin typeface="Arial"/>
                <a:ea typeface="DejaVu Sans"/>
              </a:rPr>
              <a:t>Les réponses des formations et les choix des candidats</a:t>
            </a:r>
            <a:r>
              <a:t/>
            </a:r>
            <a:br/>
            <a:r>
              <a:t/>
            </a:r>
            <a:br/>
            <a:endParaRPr lang="fr-FR" sz="2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398880" y="771480"/>
            <a:ext cx="8367840" cy="7390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a:solidFill>
                  <a:srgbClr val="0C5076"/>
                </a:solidFill>
                <a:latin typeface="Arial"/>
                <a:ea typeface="DejaVu Sans"/>
              </a:rPr>
              <a:t>Des alertes dès qu’un candidat reçoit une proposition d’admission </a:t>
            </a:r>
            <a:endParaRPr lang="fr-FR" sz="2400" b="0" strike="noStrike" spc="-1">
              <a:latin typeface="Arial"/>
            </a:endParaRPr>
          </a:p>
        </p:txBody>
      </p:sp>
      <p:sp>
        <p:nvSpPr>
          <p:cNvPr id="458" name="CustomShape 2"/>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3A38B7AE-E246-4DC6-AFE3-CC1957664AD0}"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
        <p:nvSpPr>
          <p:cNvPr id="460" name="CustomShape 4"/>
          <p:cNvSpPr/>
          <p:nvPr/>
        </p:nvSpPr>
        <p:spPr>
          <a:xfrm>
            <a:off x="251640" y="1606680"/>
            <a:ext cx="6263280" cy="226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93760" indent="-284400">
              <a:lnSpc>
                <a:spcPct val="100000"/>
              </a:lnSpc>
              <a:spcBef>
                <a:spcPts val="320"/>
              </a:spcBef>
              <a:buClr>
                <a:srgbClr val="FF0000"/>
              </a:buClr>
              <a:buFont typeface="Lucida Grande"/>
              <a:buChar char="&gt;"/>
              <a:tabLst>
                <a:tab pos="408240" algn="l"/>
              </a:tabLst>
            </a:pPr>
            <a:r>
              <a:rPr lang="fr-FR" sz="1600" b="1" strike="noStrike" spc="-1" dirty="0">
                <a:solidFill>
                  <a:srgbClr val="F28E65"/>
                </a:solidFill>
                <a:latin typeface="Arial"/>
                <a:ea typeface="DejaVu Sans"/>
              </a:rPr>
              <a:t>par SMS et par mail dans sa messagerie personnelle </a:t>
            </a:r>
            <a:r>
              <a:rPr lang="fr-FR" sz="1600" b="0" strike="noStrike" spc="-1" dirty="0">
                <a:solidFill>
                  <a:srgbClr val="0C5076"/>
                </a:solidFill>
                <a:latin typeface="Arial"/>
                <a:ea typeface="DejaVu Sans"/>
              </a:rPr>
              <a:t>(rappel : une adresse mail valide et régulièrement consultée et un numéro de portable sont demandés au moment de l’inscription  </a:t>
            </a:r>
            <a:r>
              <a:rPr lang="fr-FR" sz="1600" b="0" strike="noStrike" spc="-1" dirty="0" err="1">
                <a:solidFill>
                  <a:srgbClr val="0C5076"/>
                </a:solidFill>
                <a:latin typeface="Arial"/>
                <a:ea typeface="DejaVu Sans"/>
              </a:rPr>
              <a:t>Parcoursup</a:t>
            </a:r>
            <a:r>
              <a:rPr lang="fr-FR" sz="1600" b="0" strike="noStrike" spc="-1" dirty="0">
                <a:solidFill>
                  <a:srgbClr val="0C5076"/>
                </a:solidFill>
                <a:latin typeface="Arial"/>
                <a:ea typeface="DejaVu Sans"/>
              </a:rPr>
              <a:t>)</a:t>
            </a:r>
            <a:endParaRPr lang="fr-FR" sz="1600" b="0" strike="noStrike" spc="-1" dirty="0">
              <a:latin typeface="Arial"/>
            </a:endParaRPr>
          </a:p>
          <a:p>
            <a:pPr marL="293760" indent="-284400">
              <a:lnSpc>
                <a:spcPct val="100000"/>
              </a:lnSpc>
              <a:spcBef>
                <a:spcPts val="320"/>
              </a:spcBef>
              <a:buClr>
                <a:srgbClr val="FF0000"/>
              </a:buClr>
              <a:buFont typeface="Lucida Grande"/>
              <a:buChar char="&gt;"/>
              <a:tabLst>
                <a:tab pos="408240" algn="l"/>
              </a:tabLst>
            </a:pPr>
            <a:r>
              <a:rPr lang="fr-FR" sz="1600" b="1" strike="noStrike" spc="-1" dirty="0">
                <a:solidFill>
                  <a:srgbClr val="F28E65"/>
                </a:solidFill>
                <a:latin typeface="Arial"/>
                <a:ea typeface="DejaVu Sans"/>
              </a:rPr>
              <a:t>par notification sur l’application </a:t>
            </a:r>
            <a:r>
              <a:rPr lang="fr-FR" sz="1600" b="1" strike="noStrike" spc="-1" dirty="0" err="1" smtClean="0">
                <a:solidFill>
                  <a:srgbClr val="F28E65"/>
                </a:solidFill>
                <a:latin typeface="Arial"/>
                <a:ea typeface="DejaVu Sans"/>
              </a:rPr>
              <a:t>Parcoursup</a:t>
            </a:r>
            <a:r>
              <a:rPr lang="fr-FR" sz="1600" b="1" spc="-1" dirty="0" smtClean="0">
                <a:solidFill>
                  <a:srgbClr val="F28E65"/>
                </a:solidFill>
                <a:latin typeface="Arial"/>
                <a:ea typeface="DejaVu Sans"/>
              </a:rPr>
              <a:t>.</a:t>
            </a:r>
            <a:endParaRPr lang="fr-FR" sz="1600" b="0" strike="noStrike" spc="-1" dirty="0">
              <a:latin typeface="Arial"/>
            </a:endParaRPr>
          </a:p>
          <a:p>
            <a:pPr marL="293760" indent="-284400">
              <a:lnSpc>
                <a:spcPct val="100000"/>
              </a:lnSpc>
              <a:spcBef>
                <a:spcPts val="320"/>
              </a:spcBef>
              <a:buClr>
                <a:srgbClr val="FF0000"/>
              </a:buClr>
              <a:buFont typeface="Lucida Grande"/>
              <a:buChar char="&gt;"/>
              <a:tabLst>
                <a:tab pos="408240" algn="l"/>
              </a:tabLst>
            </a:pPr>
            <a:r>
              <a:rPr lang="fr-FR" sz="1600" b="1" strike="noStrike" spc="-1" dirty="0">
                <a:solidFill>
                  <a:srgbClr val="F28E65"/>
                </a:solidFill>
                <a:latin typeface="Arial"/>
                <a:ea typeface="DejaVu Sans"/>
              </a:rPr>
              <a:t>dans la messagerie intégrée au dossier </a:t>
            </a:r>
            <a:r>
              <a:rPr lang="fr-FR" sz="1600" b="0" strike="noStrike" spc="-1" dirty="0">
                <a:solidFill>
                  <a:srgbClr val="0C5076"/>
                </a:solidFill>
                <a:latin typeface="Arial"/>
                <a:ea typeface="DejaVu Sans"/>
              </a:rPr>
              <a:t>candidat sur </a:t>
            </a:r>
            <a:r>
              <a:rPr lang="fr-FR" sz="1600" b="0" strike="noStrike" spc="-1" dirty="0" err="1">
                <a:solidFill>
                  <a:srgbClr val="0C5076"/>
                </a:solidFill>
                <a:latin typeface="Arial"/>
                <a:ea typeface="DejaVu Sans"/>
              </a:rPr>
              <a:t>Parcoursup</a:t>
            </a: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a:p>
            <a:pPr marL="457200">
              <a:lnSpc>
                <a:spcPct val="100000"/>
              </a:lnSpc>
              <a:spcBef>
                <a:spcPts val="221"/>
              </a:spcBef>
              <a:tabLst>
                <a:tab pos="0" algn="l"/>
              </a:tabLst>
            </a:pPr>
            <a:endParaRPr lang="fr-FR" sz="1600" b="0" strike="noStrike" spc="-1" dirty="0">
              <a:latin typeface="Arial"/>
            </a:endParaRPr>
          </a:p>
        </p:txBody>
      </p:sp>
      <p:sp>
        <p:nvSpPr>
          <p:cNvPr id="461" name="CustomShape 5"/>
          <p:cNvSpPr/>
          <p:nvPr/>
        </p:nvSpPr>
        <p:spPr>
          <a:xfrm>
            <a:off x="8340120" y="6285600"/>
            <a:ext cx="372240" cy="259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408240" algn="l"/>
              </a:tabLst>
            </a:pPr>
            <a:fld id="{4C7135C7-7E10-4B54-8636-6AA913387FB3}" type="slidenum">
              <a:rPr lang="fr-FR" sz="1000" b="1" strike="noStrike" spc="-1">
                <a:solidFill>
                  <a:srgbClr val="FFFFFF"/>
                </a:solidFill>
                <a:latin typeface="Calibri"/>
                <a:ea typeface="DejaVu Sans"/>
              </a:rPr>
              <a:pPr algn="ctr">
                <a:lnSpc>
                  <a:spcPct val="100000"/>
                </a:lnSpc>
                <a:tabLst>
                  <a:tab pos="408240" algn="l"/>
                </a:tabLst>
              </a:pPr>
              <a:t>31</a:t>
            </a:fld>
            <a:endParaRPr lang="fr-FR" sz="1000" b="0" strike="noStrike" spc="-1">
              <a:latin typeface="Arial"/>
            </a:endParaRPr>
          </a:p>
        </p:txBody>
      </p:sp>
      <p:sp>
        <p:nvSpPr>
          <p:cNvPr id="462" name="CustomShape 6"/>
          <p:cNvSpPr/>
          <p:nvPr/>
        </p:nvSpPr>
        <p:spPr>
          <a:xfrm>
            <a:off x="293040" y="3816360"/>
            <a:ext cx="6335280" cy="842040"/>
          </a:xfrm>
          <a:prstGeom prst="roundRect">
            <a:avLst>
              <a:gd name="adj" fmla="val 16667"/>
            </a:avLst>
          </a:prstGeom>
          <a:solidFill>
            <a:srgbClr val="0C5076"/>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nSpc>
                <a:spcPct val="90000"/>
              </a:lnSpc>
              <a:tabLst>
                <a:tab pos="408240" algn="l"/>
              </a:tabLst>
            </a:pPr>
            <a:r>
              <a:rPr lang="fr-FR" sz="1600" b="1" i="1" u="sng" strike="noStrike" spc="-1">
                <a:solidFill>
                  <a:srgbClr val="F28E65"/>
                </a:solidFill>
                <a:uFillTx/>
                <a:latin typeface="Arial"/>
                <a:ea typeface="DejaVu Sans"/>
              </a:rPr>
              <a:t>Info</a:t>
            </a:r>
            <a:r>
              <a:rPr lang="fr-FR" sz="1600" b="1" strike="noStrike" spc="-1">
                <a:solidFill>
                  <a:srgbClr val="FFFFFF"/>
                </a:solidFill>
                <a:latin typeface="Arial"/>
                <a:ea typeface="DejaVu Sans"/>
              </a:rPr>
              <a:t> </a:t>
            </a:r>
            <a:r>
              <a:rPr lang="fr-FR" sz="1600" b="0" strike="noStrike" spc="-1">
                <a:solidFill>
                  <a:srgbClr val="FFFFFF"/>
                </a:solidFill>
                <a:latin typeface="Arial"/>
                <a:ea typeface="DejaVu Sans"/>
              </a:rPr>
              <a:t>: les parents sont également prévenus lorsqu’ils ont renseigné leur adresse mail et leur numéro de portable dans le dossier Parcoursup de leur enfant </a:t>
            </a:r>
            <a:endParaRPr lang="fr-FR" sz="1600" b="0" strike="noStrike" spc="-1">
              <a:latin typeface="Arial"/>
            </a:endParaRPr>
          </a:p>
        </p:txBody>
      </p:sp>
      <p:pic>
        <p:nvPicPr>
          <p:cNvPr id="463" name="Image 2_1"/>
          <p:cNvPicPr/>
          <p:nvPr/>
        </p:nvPicPr>
        <p:blipFill>
          <a:blip r:embed="rId2"/>
          <a:stretch/>
        </p:blipFill>
        <p:spPr>
          <a:xfrm>
            <a:off x="6804360" y="1275480"/>
            <a:ext cx="2049480" cy="30844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251640" y="900000"/>
            <a:ext cx="8782560" cy="44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a:solidFill>
                  <a:srgbClr val="0C5076"/>
                </a:solidFill>
                <a:latin typeface="Arial"/>
                <a:ea typeface="DejaVu Sans"/>
              </a:rPr>
              <a:t>Comment répondre aux propositions d’admission ? (1/3)</a:t>
            </a:r>
            <a:r>
              <a:t/>
            </a:r>
            <a:br/>
            <a:r>
              <a:t/>
            </a:r>
            <a:br/>
            <a:endParaRPr lang="fr-FR" sz="2400" b="0" strike="noStrike" spc="-1">
              <a:latin typeface="Arial"/>
            </a:endParaRPr>
          </a:p>
        </p:txBody>
      </p:sp>
      <p:sp>
        <p:nvSpPr>
          <p:cNvPr id="465" name="CustomShape 2"/>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1F8E2C9D-9B03-412E-AF71-7E4CA5675202}"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
        <p:nvSpPr>
          <p:cNvPr id="467" name="CustomShape 4"/>
          <p:cNvSpPr/>
          <p:nvPr/>
        </p:nvSpPr>
        <p:spPr>
          <a:xfrm>
            <a:off x="251640" y="1563480"/>
            <a:ext cx="8782560" cy="179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360"/>
              </a:spcBef>
              <a:tabLst>
                <a:tab pos="0" algn="l"/>
              </a:tabLst>
            </a:pPr>
            <a:r>
              <a:rPr lang="fr-FR" b="1" spc="-1" dirty="0">
                <a:solidFill>
                  <a:srgbClr val="0C5076"/>
                </a:solidFill>
                <a:latin typeface="Arial"/>
                <a:ea typeface="DejaVu Sans"/>
              </a:rPr>
              <a:t>D</a:t>
            </a:r>
            <a:r>
              <a:rPr lang="fr-FR" sz="1800" b="1" strike="noStrike" spc="-1" dirty="0" smtClean="0">
                <a:solidFill>
                  <a:srgbClr val="0C5076"/>
                </a:solidFill>
                <a:latin typeface="Arial"/>
                <a:ea typeface="DejaVu Sans"/>
              </a:rPr>
              <a:t>es </a:t>
            </a:r>
            <a:r>
              <a:rPr lang="fr-FR" sz="1800" b="1" strike="noStrike" spc="-1" dirty="0">
                <a:solidFill>
                  <a:srgbClr val="0C5076"/>
                </a:solidFill>
                <a:latin typeface="Arial"/>
                <a:ea typeface="DejaVu Sans"/>
              </a:rPr>
              <a:t>délais </a:t>
            </a:r>
            <a:r>
              <a:rPr lang="fr-FR" sz="1800" b="1" strike="noStrike" spc="-1" dirty="0" smtClean="0">
                <a:solidFill>
                  <a:srgbClr val="0C5076"/>
                </a:solidFill>
                <a:latin typeface="Arial"/>
                <a:ea typeface="DejaVu Sans"/>
              </a:rPr>
              <a:t>précis à </a:t>
            </a:r>
            <a:r>
              <a:rPr lang="fr-FR" sz="1800" b="1" strike="noStrike" spc="-1" dirty="0">
                <a:solidFill>
                  <a:srgbClr val="0C5076"/>
                </a:solidFill>
                <a:latin typeface="Arial"/>
                <a:ea typeface="DejaVu Sans"/>
              </a:rPr>
              <a:t>respecter </a:t>
            </a:r>
            <a:r>
              <a:rPr lang="fr-FR" sz="1800" b="1" strike="noStrike" spc="-1" dirty="0">
                <a:solidFill>
                  <a:srgbClr val="3D566E"/>
                </a:solidFill>
                <a:latin typeface="Arial"/>
                <a:ea typeface="DejaVu Sans"/>
              </a:rPr>
              <a:t>pour accepter (ou refuser) une proposition </a:t>
            </a:r>
            <a:r>
              <a:rPr lang="fr-FR" sz="1800" b="1" strike="noStrike" spc="-1" dirty="0" smtClean="0">
                <a:solidFill>
                  <a:srgbClr val="3D566E"/>
                </a:solidFill>
                <a:latin typeface="Arial"/>
                <a:ea typeface="DejaVu Sans"/>
              </a:rPr>
              <a:t>d’admission de façon dégressive : exemple en 2021</a:t>
            </a:r>
            <a:endParaRPr lang="fr-FR" sz="1800" b="0" strike="noStrike" spc="-1" dirty="0">
              <a:latin typeface="Arial"/>
            </a:endParaRPr>
          </a:p>
          <a:p>
            <a:pPr marL="627120" lvl="1" indent="-168480">
              <a:lnSpc>
                <a:spcPct val="100000"/>
              </a:lnSpc>
              <a:spcBef>
                <a:spcPts val="360"/>
              </a:spcBef>
              <a:buClr>
                <a:srgbClr val="ED7454"/>
              </a:buClr>
              <a:buFont typeface="Arial"/>
              <a:buChar char="•"/>
              <a:tabLst>
                <a:tab pos="0" algn="l"/>
              </a:tabLst>
            </a:pPr>
            <a:r>
              <a:rPr lang="fr-FR" sz="1800" b="1" strike="noStrike" spc="-1" dirty="0" smtClean="0">
                <a:solidFill>
                  <a:srgbClr val="ED7454"/>
                </a:solidFill>
                <a:latin typeface="Arial"/>
                <a:ea typeface="DejaVu Sans"/>
              </a:rPr>
              <a:t>Première phase de propositions</a:t>
            </a:r>
            <a:r>
              <a:rPr lang="fr-FR" sz="1800" b="1" strike="noStrike" spc="-1" dirty="0" smtClean="0">
                <a:solidFill>
                  <a:srgbClr val="0C5076"/>
                </a:solidFill>
                <a:latin typeface="Arial"/>
                <a:ea typeface="DejaVu Sans"/>
              </a:rPr>
              <a:t>:</a:t>
            </a:r>
            <a:r>
              <a:rPr lang="fr-FR" sz="1800" b="1" strike="noStrike" spc="-1" dirty="0" smtClean="0">
                <a:solidFill>
                  <a:srgbClr val="ED7454"/>
                </a:solidFill>
                <a:latin typeface="Arial"/>
                <a:ea typeface="DejaVu Sans"/>
              </a:rPr>
              <a:t> </a:t>
            </a:r>
            <a:r>
              <a:rPr lang="fr-FR" sz="1800" b="1" strike="noStrike" spc="-1" dirty="0" smtClean="0">
                <a:solidFill>
                  <a:srgbClr val="3D566E"/>
                </a:solidFill>
                <a:latin typeface="Arial"/>
                <a:ea typeface="DejaVu Sans"/>
              </a:rPr>
              <a:t>vous aviez </a:t>
            </a:r>
            <a:r>
              <a:rPr lang="fr-FR" sz="1800" b="1" strike="noStrike" spc="-1" dirty="0">
                <a:solidFill>
                  <a:srgbClr val="3D566E"/>
                </a:solidFill>
                <a:latin typeface="Arial"/>
                <a:ea typeface="DejaVu Sans"/>
              </a:rPr>
              <a:t>5 jours pour répondre (J+4)</a:t>
            </a:r>
            <a:endParaRPr lang="fr-FR" sz="1800" b="0" strike="noStrike" spc="-1" dirty="0">
              <a:latin typeface="Arial"/>
            </a:endParaRPr>
          </a:p>
          <a:p>
            <a:pPr marL="627120" lvl="1" indent="-168480">
              <a:lnSpc>
                <a:spcPct val="100000"/>
              </a:lnSpc>
              <a:spcBef>
                <a:spcPts val="360"/>
              </a:spcBef>
              <a:buClr>
                <a:srgbClr val="ED7454"/>
              </a:buClr>
              <a:buFont typeface="Arial"/>
              <a:buChar char="•"/>
              <a:tabLst>
                <a:tab pos="0" algn="l"/>
              </a:tabLst>
            </a:pPr>
            <a:r>
              <a:rPr lang="fr-FR" b="1" spc="-1" dirty="0" smtClean="0">
                <a:solidFill>
                  <a:srgbClr val="ED7454"/>
                </a:solidFill>
                <a:latin typeface="Arial"/>
                <a:ea typeface="DejaVu Sans"/>
              </a:rPr>
              <a:t>D</a:t>
            </a:r>
            <a:r>
              <a:rPr lang="fr-FR" sz="1800" b="1" strike="noStrike" spc="-1" dirty="0" smtClean="0">
                <a:solidFill>
                  <a:srgbClr val="ED7454"/>
                </a:solidFill>
                <a:latin typeface="Arial"/>
                <a:ea typeface="DejaVu Sans"/>
              </a:rPr>
              <a:t>euxième phase de propositions</a:t>
            </a:r>
            <a:r>
              <a:rPr lang="fr-FR" sz="1800" b="1" strike="noStrike" spc="-1" dirty="0" smtClean="0">
                <a:solidFill>
                  <a:srgbClr val="3D566E"/>
                </a:solidFill>
                <a:latin typeface="Arial"/>
                <a:ea typeface="DejaVu Sans"/>
              </a:rPr>
              <a:t>: </a:t>
            </a:r>
            <a:r>
              <a:rPr lang="fr-FR" sz="1800" b="1" strike="noStrike" spc="-1" dirty="0">
                <a:solidFill>
                  <a:srgbClr val="3D566E"/>
                </a:solidFill>
                <a:latin typeface="Arial"/>
                <a:ea typeface="DejaVu Sans"/>
              </a:rPr>
              <a:t>vous </a:t>
            </a:r>
            <a:r>
              <a:rPr lang="fr-FR" sz="1800" b="1" strike="noStrike" spc="-1" dirty="0" smtClean="0">
                <a:solidFill>
                  <a:srgbClr val="3D566E"/>
                </a:solidFill>
                <a:latin typeface="Arial"/>
                <a:ea typeface="DejaVu Sans"/>
              </a:rPr>
              <a:t>aviez </a:t>
            </a:r>
            <a:r>
              <a:rPr lang="fr-FR" sz="1800" b="1" strike="noStrike" spc="-1" dirty="0">
                <a:solidFill>
                  <a:srgbClr val="3D566E"/>
                </a:solidFill>
                <a:latin typeface="Arial"/>
                <a:ea typeface="DejaVu Sans"/>
              </a:rPr>
              <a:t>3 jours pour répondre (J+2)</a:t>
            </a:r>
            <a:endParaRPr lang="fr-FR" sz="1800" b="0" strike="noStrike" spc="-1" dirty="0">
              <a:latin typeface="Arial"/>
            </a:endParaRPr>
          </a:p>
          <a:p>
            <a:pPr>
              <a:lnSpc>
                <a:spcPct val="100000"/>
              </a:lnSpc>
              <a:tabLst>
                <a:tab pos="0" algn="l"/>
              </a:tabLst>
            </a:pPr>
            <a:endParaRPr lang="fr-FR" sz="1800" b="0" strike="noStrike" spc="-1" dirty="0">
              <a:latin typeface="Arial"/>
            </a:endParaRPr>
          </a:p>
          <a:p>
            <a:pPr>
              <a:lnSpc>
                <a:spcPct val="100000"/>
              </a:lnSpc>
              <a:tabLst>
                <a:tab pos="0" algn="l"/>
              </a:tabLst>
            </a:pPr>
            <a:endParaRPr lang="fr-FR" sz="1800" b="0" strike="noStrike" spc="-1" dirty="0">
              <a:latin typeface="Arial"/>
            </a:endParaRPr>
          </a:p>
          <a:p>
            <a:pPr>
              <a:lnSpc>
                <a:spcPct val="100000"/>
              </a:lnSpc>
              <a:spcAft>
                <a:spcPts val="499"/>
              </a:spcAft>
              <a:tabLst>
                <a:tab pos="0" algn="l"/>
              </a:tabLst>
            </a:pPr>
            <a:endParaRPr lang="fr-FR" sz="1800" b="0" strike="noStrike" spc="-1" dirty="0">
              <a:latin typeface="Arial"/>
            </a:endParaRPr>
          </a:p>
        </p:txBody>
      </p:sp>
      <p:sp>
        <p:nvSpPr>
          <p:cNvPr id="468" name="CustomShape 5"/>
          <p:cNvSpPr/>
          <p:nvPr/>
        </p:nvSpPr>
        <p:spPr>
          <a:xfrm>
            <a:off x="293040" y="3363840"/>
            <a:ext cx="8525880" cy="1114560"/>
          </a:xfrm>
          <a:prstGeom prst="roundRect">
            <a:avLst>
              <a:gd name="adj" fmla="val 16667"/>
            </a:avLst>
          </a:prstGeom>
          <a:solidFill>
            <a:srgbClr val="0C5076"/>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nSpc>
                <a:spcPct val="100000"/>
              </a:lnSpc>
              <a:tabLst>
                <a:tab pos="408240" algn="l"/>
              </a:tabLst>
            </a:pPr>
            <a:r>
              <a:rPr lang="fr-FR" sz="1800" b="0" strike="noStrike" spc="-1" dirty="0">
                <a:solidFill>
                  <a:srgbClr val="FFFFFF"/>
                </a:solidFill>
                <a:latin typeface="Arial"/>
                <a:ea typeface="DejaVu Sans"/>
              </a:rPr>
              <a:t>A savoir :</a:t>
            </a:r>
            <a:endParaRPr lang="fr-FR" sz="1800" b="0" strike="noStrike" spc="-1" dirty="0">
              <a:latin typeface="Arial"/>
            </a:endParaRPr>
          </a:p>
          <a:p>
            <a:pPr>
              <a:lnSpc>
                <a:spcPct val="100000"/>
              </a:lnSpc>
              <a:tabLst>
                <a:tab pos="408240" algn="l"/>
              </a:tabLst>
            </a:pPr>
            <a:r>
              <a:rPr lang="fr-FR" sz="1600" b="0" strike="noStrike" spc="-1" dirty="0">
                <a:solidFill>
                  <a:srgbClr val="FFFFFF"/>
                </a:solidFill>
                <a:latin typeface="Arial"/>
                <a:ea typeface="DejaVu Sans"/>
              </a:rPr>
              <a:t>- Les dates limites pour accepter ou refuser une proposition sont affichées  clairement dans le dossier candidat. </a:t>
            </a:r>
            <a:endParaRPr lang="fr-FR" sz="1600" b="0" strike="noStrike" spc="-1" dirty="0">
              <a:latin typeface="Arial"/>
            </a:endParaRPr>
          </a:p>
          <a:p>
            <a:pPr>
              <a:lnSpc>
                <a:spcPct val="100000"/>
              </a:lnSpc>
              <a:tabLst>
                <a:tab pos="408240" algn="l"/>
              </a:tabLst>
            </a:pPr>
            <a:r>
              <a:rPr lang="fr-FR" sz="1600" b="0" strike="noStrike" spc="-1" dirty="0">
                <a:solidFill>
                  <a:srgbClr val="FFFFFF"/>
                </a:solidFill>
                <a:latin typeface="Arial"/>
                <a:ea typeface="DejaVu Sans"/>
              </a:rPr>
              <a:t>- Si le candidat ne répond pas dans les délais, la proposition d’admission est supprimée</a:t>
            </a:r>
            <a:endParaRPr lang="fr-FR" sz="1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360000" y="870840"/>
            <a:ext cx="8422920" cy="44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400" b="1" strike="noStrike" spc="-1" dirty="0">
                <a:solidFill>
                  <a:srgbClr val="0C5076"/>
                </a:solidFill>
                <a:latin typeface="Arial"/>
                <a:ea typeface="DejaVu Sans"/>
              </a:rPr>
              <a:t>UN ACCOMPAGNEMENT DE MAI A SEPTEMBRE </a:t>
            </a:r>
            <a:endParaRPr lang="fr-FR" sz="2400" b="0" strike="noStrike" spc="-1" dirty="0">
              <a:latin typeface="Arial"/>
            </a:endParaRPr>
          </a:p>
        </p:txBody>
      </p:sp>
      <p:sp>
        <p:nvSpPr>
          <p:cNvPr id="478" name="CustomShape 2"/>
          <p:cNvSpPr/>
          <p:nvPr/>
        </p:nvSpPr>
        <p:spPr>
          <a:xfrm>
            <a:off x="351720" y="1347480"/>
            <a:ext cx="8422920" cy="343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499"/>
              </a:spcAft>
              <a:tabLst>
                <a:tab pos="0" algn="l"/>
              </a:tabLst>
            </a:pPr>
            <a:r>
              <a:rPr lang="fr-FR" sz="1600" b="1" strike="noStrike" spc="-1" dirty="0">
                <a:solidFill>
                  <a:srgbClr val="EC130E"/>
                </a:solidFill>
                <a:latin typeface="Arial"/>
                <a:ea typeface="DejaVu Sans"/>
              </a:rPr>
              <a:t>&gt;</a:t>
            </a:r>
            <a:r>
              <a:rPr lang="fr-FR" sz="1600" b="1" strike="noStrike" spc="-1" dirty="0">
                <a:solidFill>
                  <a:srgbClr val="0C5076"/>
                </a:solidFill>
                <a:latin typeface="Arial"/>
                <a:ea typeface="DejaVu Sans"/>
              </a:rPr>
              <a:t> Dès le </a:t>
            </a:r>
            <a:r>
              <a:rPr lang="fr-FR" sz="1600" b="1" strike="noStrike" spc="-1" dirty="0" smtClean="0">
                <a:solidFill>
                  <a:srgbClr val="0C5076"/>
                </a:solidFill>
                <a:latin typeface="Arial"/>
                <a:ea typeface="DejaVu Sans"/>
              </a:rPr>
              <a:t>2 JUIN</a:t>
            </a:r>
            <a:r>
              <a:rPr lang="fr-FR" sz="1600" b="0" strike="noStrike" spc="-1" dirty="0" smtClean="0">
                <a:solidFill>
                  <a:srgbClr val="0C5076"/>
                </a:solidFill>
                <a:latin typeface="Arial"/>
                <a:ea typeface="DejaVu Sans"/>
              </a:rPr>
              <a:t>: </a:t>
            </a:r>
            <a:r>
              <a:rPr lang="fr-FR" sz="1600" b="0" strike="noStrike" spc="-1" dirty="0">
                <a:solidFill>
                  <a:srgbClr val="0C5076"/>
                </a:solidFill>
                <a:latin typeface="Arial"/>
                <a:ea typeface="DejaVu Sans"/>
              </a:rPr>
              <a:t>les lycéens qui n'ont fait que des demandes en formations sélectives (BTS, BUT, école, classe prépa, IFSI…) et qui n’ont reçu que des réponses négatives peuvent </a:t>
            </a:r>
            <a:r>
              <a:rPr lang="fr-FR" sz="1600" b="1" strike="noStrike" spc="-1" dirty="0">
                <a:solidFill>
                  <a:srgbClr val="F28E65"/>
                </a:solidFill>
                <a:latin typeface="Arial"/>
                <a:ea typeface="DejaVu Sans"/>
              </a:rPr>
              <a:t>demander</a:t>
            </a:r>
            <a:r>
              <a:rPr lang="fr-FR" sz="1600" b="0" strike="noStrike" spc="-1" dirty="0">
                <a:solidFill>
                  <a:srgbClr val="0C5076"/>
                </a:solidFill>
                <a:latin typeface="Arial"/>
                <a:ea typeface="DejaVu Sans"/>
              </a:rPr>
              <a:t> </a:t>
            </a:r>
            <a:r>
              <a:rPr lang="fr-FR" sz="1600" b="1" strike="noStrike" spc="-1" dirty="0">
                <a:solidFill>
                  <a:srgbClr val="F28E65"/>
                </a:solidFill>
                <a:latin typeface="Arial"/>
                <a:ea typeface="DejaVu Sans"/>
              </a:rPr>
              <a:t>un accompagnement individuel ou collectif au lycée ou dans un CIO</a:t>
            </a:r>
            <a:r>
              <a:rPr lang="fr-FR" sz="1600" b="0" strike="noStrike" spc="-1" dirty="0">
                <a:solidFill>
                  <a:srgbClr val="F28E65"/>
                </a:solidFill>
                <a:latin typeface="Arial"/>
                <a:ea typeface="DejaVu Sans"/>
              </a:rPr>
              <a:t> </a:t>
            </a:r>
            <a:r>
              <a:rPr lang="fr-FR" sz="1600" b="1" strike="noStrike" spc="-1" dirty="0">
                <a:solidFill>
                  <a:srgbClr val="F28E65"/>
                </a:solidFill>
                <a:latin typeface="Arial"/>
                <a:ea typeface="DejaVu Sans"/>
              </a:rPr>
              <a:t>pour définir un nouveau projet d’orientation pour préparer la phase complémentaire</a:t>
            </a:r>
            <a:endParaRPr lang="fr-FR" sz="1600" b="0" strike="noStrike" spc="-1" dirty="0">
              <a:latin typeface="Arial"/>
            </a:endParaRPr>
          </a:p>
          <a:p>
            <a:pPr>
              <a:lnSpc>
                <a:spcPct val="100000"/>
              </a:lnSpc>
              <a:spcAft>
                <a:spcPts val="499"/>
              </a:spcAft>
              <a:tabLst>
                <a:tab pos="0" algn="l"/>
              </a:tabLst>
            </a:pPr>
            <a:endParaRPr lang="fr-FR" sz="1600" b="0" strike="noStrike" spc="-1" dirty="0">
              <a:latin typeface="Arial"/>
            </a:endParaRPr>
          </a:p>
          <a:p>
            <a:pPr>
              <a:lnSpc>
                <a:spcPct val="100000"/>
              </a:lnSpc>
              <a:spcAft>
                <a:spcPts val="499"/>
              </a:spcAft>
              <a:tabLst>
                <a:tab pos="0" algn="l"/>
              </a:tabLst>
            </a:pPr>
            <a:r>
              <a:rPr lang="fr-FR" sz="1600" b="1" strike="noStrike" spc="-1" dirty="0">
                <a:solidFill>
                  <a:srgbClr val="EC130E"/>
                </a:solidFill>
                <a:latin typeface="Arial"/>
                <a:ea typeface="DejaVu Sans"/>
              </a:rPr>
              <a:t>&gt;</a:t>
            </a:r>
            <a:r>
              <a:rPr lang="fr-FR" sz="1600" b="1" strike="noStrike" spc="-1" dirty="0">
                <a:solidFill>
                  <a:srgbClr val="0C5076"/>
                </a:solidFill>
                <a:latin typeface="Arial"/>
                <a:ea typeface="DejaVu Sans"/>
              </a:rPr>
              <a:t> Du </a:t>
            </a:r>
            <a:r>
              <a:rPr lang="fr-FR" sz="1600" b="1" spc="-1" dirty="0" smtClean="0">
                <a:solidFill>
                  <a:srgbClr val="0C5076"/>
                </a:solidFill>
                <a:latin typeface="Arial"/>
                <a:ea typeface="DejaVu Sans"/>
              </a:rPr>
              <a:t>23</a:t>
            </a:r>
            <a:r>
              <a:rPr lang="fr-FR" sz="1600" b="1" strike="noStrike" spc="-1" dirty="0" smtClean="0">
                <a:solidFill>
                  <a:srgbClr val="0C5076"/>
                </a:solidFill>
                <a:latin typeface="Arial"/>
                <a:ea typeface="DejaVu Sans"/>
              </a:rPr>
              <a:t> </a:t>
            </a:r>
            <a:r>
              <a:rPr lang="fr-FR" sz="1600" b="1" strike="noStrike" spc="-1" dirty="0">
                <a:solidFill>
                  <a:srgbClr val="0C5076"/>
                </a:solidFill>
                <a:latin typeface="Arial"/>
                <a:ea typeface="DejaVu Sans"/>
              </a:rPr>
              <a:t>juin au </a:t>
            </a:r>
            <a:r>
              <a:rPr lang="fr-FR" sz="1600" b="1" strike="noStrike" spc="-1" dirty="0" smtClean="0">
                <a:solidFill>
                  <a:srgbClr val="0C5076"/>
                </a:solidFill>
                <a:latin typeface="Arial"/>
                <a:ea typeface="DejaVu Sans"/>
              </a:rPr>
              <a:t>14 </a:t>
            </a:r>
            <a:r>
              <a:rPr lang="fr-FR" sz="1600" b="1" strike="noStrike" spc="-1" dirty="0">
                <a:solidFill>
                  <a:srgbClr val="0C5076"/>
                </a:solidFill>
                <a:latin typeface="Arial"/>
                <a:ea typeface="DejaVu Sans"/>
              </a:rPr>
              <a:t>septembre </a:t>
            </a:r>
            <a:r>
              <a:rPr lang="fr-FR" sz="1600" b="0" strike="noStrike" spc="-1" dirty="0">
                <a:solidFill>
                  <a:srgbClr val="0C5076"/>
                </a:solidFill>
                <a:latin typeface="Arial"/>
                <a:ea typeface="DejaVu Sans"/>
              </a:rPr>
              <a:t>: pendant la </a:t>
            </a:r>
            <a:r>
              <a:rPr lang="fr-FR" sz="1600" b="1" strike="noStrike" spc="-1" dirty="0">
                <a:solidFill>
                  <a:srgbClr val="F28E65"/>
                </a:solidFill>
                <a:latin typeface="Arial"/>
                <a:ea typeface="DejaVu Sans"/>
              </a:rPr>
              <a:t>phase complémentaire</a:t>
            </a:r>
            <a:r>
              <a:rPr lang="fr-FR" sz="1600" b="0" strike="noStrike" spc="-1" dirty="0">
                <a:solidFill>
                  <a:srgbClr val="0C5076"/>
                </a:solidFill>
                <a:latin typeface="Arial"/>
                <a:ea typeface="DejaVu Sans"/>
              </a:rPr>
              <a:t>, les lycéens peuvent </a:t>
            </a:r>
            <a:r>
              <a:rPr lang="fr-FR" sz="1600" b="1" strike="noStrike" spc="-1" dirty="0">
                <a:solidFill>
                  <a:srgbClr val="F28E65"/>
                </a:solidFill>
                <a:latin typeface="Arial"/>
                <a:ea typeface="DejaVu Sans"/>
              </a:rPr>
              <a:t>formuler jusqu’à 10 </a:t>
            </a:r>
            <a:r>
              <a:rPr lang="fr-FR" sz="1600" b="1" u="sng" strike="noStrike" spc="-1" dirty="0">
                <a:solidFill>
                  <a:srgbClr val="F28E65"/>
                </a:solidFill>
                <a:uFillTx/>
                <a:latin typeface="Arial"/>
                <a:ea typeface="DejaVu Sans"/>
              </a:rPr>
              <a:t>nouveaux vœux </a:t>
            </a:r>
            <a:r>
              <a:rPr lang="fr-FR" sz="1600" b="1" strike="noStrike" spc="-1" dirty="0">
                <a:solidFill>
                  <a:srgbClr val="F28E65"/>
                </a:solidFill>
                <a:latin typeface="Arial"/>
                <a:ea typeface="DejaVu Sans"/>
              </a:rPr>
              <a:t>dans des formations disposant de places disponibles</a:t>
            </a:r>
            <a:endParaRPr lang="fr-FR" sz="1600" b="0" strike="noStrike" spc="-1" dirty="0">
              <a:latin typeface="Arial"/>
            </a:endParaRPr>
          </a:p>
          <a:p>
            <a:pPr>
              <a:lnSpc>
                <a:spcPct val="100000"/>
              </a:lnSpc>
              <a:spcAft>
                <a:spcPts val="499"/>
              </a:spcAft>
              <a:tabLst>
                <a:tab pos="0" algn="l"/>
              </a:tabLst>
            </a:pPr>
            <a:endParaRPr lang="fr-FR" sz="1600" b="0" strike="noStrike" spc="-1" dirty="0">
              <a:latin typeface="Arial"/>
            </a:endParaRPr>
          </a:p>
          <a:p>
            <a:pPr>
              <a:lnSpc>
                <a:spcPct val="100000"/>
              </a:lnSpc>
              <a:spcAft>
                <a:spcPts val="499"/>
              </a:spcAft>
              <a:tabLst>
                <a:tab pos="0" algn="l"/>
              </a:tabLst>
            </a:pPr>
            <a:r>
              <a:rPr lang="fr-FR" sz="1600" b="1" strike="noStrike" spc="-1" dirty="0">
                <a:solidFill>
                  <a:srgbClr val="EC130E"/>
                </a:solidFill>
                <a:latin typeface="Arial"/>
                <a:ea typeface="DejaVu Sans"/>
              </a:rPr>
              <a:t>&gt; </a:t>
            </a:r>
            <a:r>
              <a:rPr lang="fr-FR" sz="1600" b="1" strike="noStrike" spc="-1" dirty="0">
                <a:solidFill>
                  <a:srgbClr val="0C5076"/>
                </a:solidFill>
                <a:latin typeface="Arial"/>
                <a:ea typeface="DejaVu Sans"/>
              </a:rPr>
              <a:t>A partir du </a:t>
            </a:r>
            <a:r>
              <a:rPr lang="fr-FR" sz="1600" b="1" strike="noStrike" spc="-1" dirty="0" smtClean="0">
                <a:solidFill>
                  <a:srgbClr val="0C5076"/>
                </a:solidFill>
                <a:latin typeface="Arial"/>
                <a:ea typeface="DejaVu Sans"/>
              </a:rPr>
              <a:t>1er </a:t>
            </a:r>
            <a:r>
              <a:rPr lang="fr-FR" sz="1600" b="1" strike="noStrike" spc="-1" dirty="0">
                <a:solidFill>
                  <a:srgbClr val="0C5076"/>
                </a:solidFill>
                <a:latin typeface="Arial"/>
                <a:ea typeface="DejaVu Sans"/>
              </a:rPr>
              <a:t>juillet </a:t>
            </a:r>
            <a:r>
              <a:rPr lang="fr-FR" sz="1600" b="0" strike="noStrike" spc="-1" dirty="0">
                <a:solidFill>
                  <a:srgbClr val="0C5076"/>
                </a:solidFill>
                <a:latin typeface="Arial"/>
                <a:ea typeface="DejaVu Sans"/>
              </a:rPr>
              <a:t>: les candidats </a:t>
            </a:r>
            <a:r>
              <a:rPr lang="fr-FR" sz="1600" b="0" strike="noStrike" spc="-1" dirty="0" smtClean="0">
                <a:solidFill>
                  <a:srgbClr val="0C5076"/>
                </a:solidFill>
                <a:latin typeface="Arial"/>
                <a:ea typeface="DejaVu Sans"/>
              </a:rPr>
              <a:t>sans proposition peuvent </a:t>
            </a:r>
            <a:r>
              <a:rPr lang="fr-FR" sz="1600" b="0" strike="noStrike" spc="-1" dirty="0">
                <a:solidFill>
                  <a:srgbClr val="0C5076"/>
                </a:solidFill>
                <a:latin typeface="Arial"/>
                <a:ea typeface="DejaVu Sans"/>
              </a:rPr>
              <a:t>solliciter depuis leur dossier </a:t>
            </a:r>
            <a:r>
              <a:rPr lang="fr-FR" sz="1600" b="1" strike="noStrike" spc="-1" dirty="0">
                <a:solidFill>
                  <a:srgbClr val="F28E65"/>
                </a:solidFill>
                <a:latin typeface="Arial"/>
                <a:ea typeface="DejaVu Sans"/>
              </a:rPr>
              <a:t>l’accompagnement de la Commission d’Accès à l’Enseignement Supérieur</a:t>
            </a:r>
            <a:r>
              <a:rPr lang="fr-FR" sz="1600" b="0" strike="noStrike" spc="-1" dirty="0">
                <a:solidFill>
                  <a:srgbClr val="F28E65"/>
                </a:solidFill>
                <a:latin typeface="Arial"/>
                <a:ea typeface="DejaVu Sans"/>
              </a:rPr>
              <a:t> </a:t>
            </a:r>
            <a:r>
              <a:rPr lang="fr-FR" sz="1600" b="0" strike="noStrike" spc="-1" dirty="0">
                <a:solidFill>
                  <a:srgbClr val="0C5076"/>
                </a:solidFill>
                <a:latin typeface="Arial"/>
                <a:ea typeface="DejaVu Sans"/>
              </a:rPr>
              <a:t>(CAES) de leur académie : elle étudie leur dossier et les aident à trouver une formation au plus près de leur projet en fonction des places disponibles</a:t>
            </a:r>
            <a:endParaRPr lang="fr-FR" sz="1600" b="0" strike="noStrike" spc="-1" dirty="0">
              <a:latin typeface="Arial"/>
            </a:endParaRPr>
          </a:p>
        </p:txBody>
      </p:sp>
      <p:sp>
        <p:nvSpPr>
          <p:cNvPr id="479"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811A3BF8-FA5C-4672-A404-50D31A6D33CC}"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
        <p:nvSpPr>
          <p:cNvPr id="481" name="CustomShape 5"/>
          <p:cNvSpPr/>
          <p:nvPr/>
        </p:nvSpPr>
        <p:spPr>
          <a:xfrm>
            <a:off x="3240000" y="180000"/>
            <a:ext cx="5579280" cy="40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200" b="1" strike="noStrike" spc="-1" dirty="0">
                <a:solidFill>
                  <a:schemeClr val="tx2">
                    <a:lumMod val="60000"/>
                    <a:lumOff val="40000"/>
                  </a:schemeClr>
                </a:solidFill>
                <a:latin typeface="Arial"/>
                <a:ea typeface="DejaVu Sans"/>
              </a:rPr>
              <a:t>LA PHASE COMPLEMENTAIRE</a:t>
            </a:r>
            <a:endParaRPr lang="fr-FR" sz="2200" b="1" strike="noStrike" spc="-1" dirty="0">
              <a:solidFill>
                <a:schemeClr val="tx2">
                  <a:lumMod val="60000"/>
                  <a:lumOff val="40000"/>
                </a:schemeClr>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214200" y="714240"/>
            <a:ext cx="8208720" cy="4325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228600" indent="-227520">
              <a:lnSpc>
                <a:spcPct val="100000"/>
              </a:lnSpc>
              <a:spcAft>
                <a:spcPts val="499"/>
              </a:spcAft>
              <a:tabLst>
                <a:tab pos="0" algn="l"/>
              </a:tabLst>
            </a:pPr>
            <a:r>
              <a:rPr lang="fr-FR" sz="2000" b="1" strike="noStrike" spc="-1">
                <a:solidFill>
                  <a:srgbClr val="0C5076"/>
                </a:solidFill>
                <a:latin typeface="Arial"/>
                <a:ea typeface="DejaVu Sans"/>
              </a:rPr>
              <a:t>AIDE SPECIFIQUE SI SITUATION DE HANDICAP</a:t>
            </a:r>
            <a:endParaRPr lang="fr-FR" sz="2000" b="0" strike="noStrike" spc="-1">
              <a:latin typeface="Arial"/>
            </a:endParaRPr>
          </a:p>
          <a:p>
            <a:pPr marL="228600" indent="-227520">
              <a:lnSpc>
                <a:spcPct val="100000"/>
              </a:lnSpc>
              <a:spcAft>
                <a:spcPts val="499"/>
              </a:spcAft>
              <a:tabLst>
                <a:tab pos="0" algn="l"/>
              </a:tabLst>
            </a:pPr>
            <a:r>
              <a:rPr lang="fr-FR" sz="2000" b="1" strike="noStrike" spc="-1">
                <a:solidFill>
                  <a:srgbClr val="0C5076"/>
                </a:solidFill>
                <a:latin typeface="Arial"/>
                <a:ea typeface="DejaVu Sans"/>
              </a:rPr>
              <a:t>UN DIALOGUE PERMANENT ENTRE LA PLATEFORME ET VOUS</a:t>
            </a:r>
            <a:endParaRPr lang="fr-FR" sz="2000" b="0" strike="noStrike" spc="-1">
              <a:latin typeface="Arial"/>
            </a:endParaRPr>
          </a:p>
          <a:p>
            <a:pPr marL="228600" indent="-227520">
              <a:lnSpc>
                <a:spcPct val="100000"/>
              </a:lnSpc>
              <a:spcAft>
                <a:spcPts val="499"/>
              </a:spcAft>
              <a:tabLst>
                <a:tab pos="0" algn="l"/>
              </a:tabLst>
            </a:pPr>
            <a:r>
              <a:rPr lang="fr-FR" sz="2000" b="1" strike="noStrike" spc="-1">
                <a:solidFill>
                  <a:srgbClr val="0C5076"/>
                </a:solidFill>
                <a:latin typeface="Arial"/>
                <a:ea typeface="DejaVu Sans"/>
              </a:rPr>
              <a:t>	avec le compteur des vœux, des messages d’alerte : si vous n’avez pas validé vos vœux (ou pièces manquantes au dossier), si vous n’avez pas répondu aux propositions (délai en voie d’expiration)….</a:t>
            </a:r>
            <a:endParaRPr lang="fr-FR" sz="2000" b="0" strike="noStrike" spc="-1">
              <a:latin typeface="Arial"/>
            </a:endParaRPr>
          </a:p>
          <a:p>
            <a:pPr marL="228600" indent="-227520">
              <a:lnSpc>
                <a:spcPct val="100000"/>
              </a:lnSpc>
              <a:spcBef>
                <a:spcPts val="360"/>
              </a:spcBef>
              <a:tabLst>
                <a:tab pos="0" algn="l"/>
              </a:tabLst>
            </a:pPr>
            <a:r>
              <a:rPr lang="fr-FR" sz="1800" b="1" strike="noStrike" spc="-1">
                <a:solidFill>
                  <a:srgbClr val="F28E65"/>
                </a:solidFill>
                <a:latin typeface="Arial"/>
                <a:ea typeface="Microsoft YaHei"/>
              </a:rPr>
              <a:t>La messagerie contact </a:t>
            </a:r>
            <a:r>
              <a:rPr lang="fr-FR" sz="1800" b="0" strike="noStrike" spc="-1">
                <a:solidFill>
                  <a:srgbClr val="3D566E"/>
                </a:solidFill>
                <a:latin typeface="Arial"/>
                <a:ea typeface="Microsoft YaHei"/>
              </a:rPr>
              <a:t>depuis le dossier candidat</a:t>
            </a:r>
            <a:r>
              <a:rPr lang="fr-FR" sz="1800" b="1" strike="noStrike" spc="-1">
                <a:solidFill>
                  <a:srgbClr val="F28E65"/>
                </a:solidFill>
                <a:latin typeface="Arial"/>
                <a:ea typeface="Microsoft YaHei"/>
              </a:rPr>
              <a:t> </a:t>
            </a:r>
            <a:endParaRPr lang="fr-FR" sz="1800" b="0" strike="noStrike" spc="-1">
              <a:latin typeface="Arial"/>
            </a:endParaRPr>
          </a:p>
          <a:p>
            <a:pPr marL="228600" indent="-227520">
              <a:lnSpc>
                <a:spcPct val="100000"/>
              </a:lnSpc>
              <a:spcBef>
                <a:spcPts val="360"/>
              </a:spcBef>
              <a:tabLst>
                <a:tab pos="0" algn="l"/>
              </a:tabLst>
            </a:pPr>
            <a:r>
              <a:rPr lang="fr-FR" sz="1800" b="1" strike="noStrike" spc="-1">
                <a:solidFill>
                  <a:srgbClr val="F28E65"/>
                </a:solidFill>
                <a:latin typeface="Arial"/>
                <a:ea typeface="Microsoft YaHei"/>
              </a:rPr>
              <a:t>Le numéro vert</a:t>
            </a:r>
            <a:r>
              <a:rPr lang="fr-FR" sz="1800" b="0" strike="noStrike" spc="-1">
                <a:solidFill>
                  <a:srgbClr val="3D566E"/>
                </a:solidFill>
                <a:latin typeface="Arial"/>
                <a:ea typeface="Microsoft YaHei"/>
              </a:rPr>
              <a:t> : </a:t>
            </a:r>
            <a:r>
              <a:rPr lang="fr-FR" sz="1800" b="1" strike="noStrike" spc="-1">
                <a:solidFill>
                  <a:srgbClr val="3D566E"/>
                </a:solidFill>
                <a:latin typeface="Arial"/>
                <a:ea typeface="Microsoft YaHei"/>
              </a:rPr>
              <a:t>0 800 400 070</a:t>
            </a:r>
            <a:endParaRPr lang="fr-FR" sz="1800" b="0" strike="noStrike" spc="-1">
              <a:latin typeface="Arial"/>
            </a:endParaRPr>
          </a:p>
          <a:p>
            <a:pPr marL="228600" indent="-227520">
              <a:lnSpc>
                <a:spcPct val="100000"/>
              </a:lnSpc>
              <a:spcAft>
                <a:spcPts val="499"/>
              </a:spcAft>
              <a:tabLst>
                <a:tab pos="0" algn="l"/>
              </a:tabLst>
            </a:pPr>
            <a:r>
              <a:rPr lang="fr-FR" sz="2000" b="1" strike="noStrike" spc="-1">
                <a:solidFill>
                  <a:srgbClr val="0C5076"/>
                </a:solidFill>
                <a:latin typeface="Arial"/>
                <a:ea typeface="Microsoft YaHei"/>
              </a:rPr>
              <a:t>UNE APPLICATION A TELECHARCHER </a:t>
            </a:r>
            <a:r>
              <a:rPr lang="fr-FR" sz="1600" b="1" strike="noStrike" spc="-1">
                <a:solidFill>
                  <a:srgbClr val="0C5076"/>
                </a:solidFill>
                <a:latin typeface="Arial"/>
                <a:ea typeface="Microsoft YaHei"/>
              </a:rPr>
              <a:t>utile lors de la phase d’admission</a:t>
            </a:r>
            <a:endParaRPr lang="fr-FR" sz="1600" b="0" strike="noStrike" spc="-1">
              <a:latin typeface="Arial"/>
            </a:endParaRPr>
          </a:p>
          <a:p>
            <a:pPr marL="228600" indent="-227520">
              <a:lnSpc>
                <a:spcPct val="100000"/>
              </a:lnSpc>
              <a:spcAft>
                <a:spcPts val="499"/>
              </a:spcAft>
              <a:tabLst>
                <a:tab pos="0" algn="l"/>
              </a:tabLst>
            </a:pPr>
            <a:r>
              <a:rPr lang="fr-FR" sz="2000" b="1" strike="noStrike" spc="-1">
                <a:solidFill>
                  <a:srgbClr val="0C5076"/>
                </a:solidFill>
                <a:latin typeface="Arial"/>
                <a:ea typeface="Microsoft YaHei"/>
              </a:rPr>
              <a:t>UN ACCOMPAGNEMENT PAR DES PROFESSIONNELS : CIO, CAES</a:t>
            </a:r>
            <a:endParaRPr lang="fr-FR" sz="2000" b="0" strike="noStrike" spc="-1">
              <a:latin typeface="Arial"/>
            </a:endParaRPr>
          </a:p>
          <a:p>
            <a:pPr marL="228600" indent="-227520">
              <a:lnSpc>
                <a:spcPct val="100000"/>
              </a:lnSpc>
              <a:spcAft>
                <a:spcPts val="499"/>
              </a:spcAft>
              <a:tabLst>
                <a:tab pos="0" algn="l"/>
              </a:tabLst>
            </a:pPr>
            <a:r>
              <a:rPr lang="fr-FR" sz="1800" b="1" strike="noStrike" spc="-1">
                <a:solidFill>
                  <a:srgbClr val="F28E65"/>
                </a:solidFill>
                <a:latin typeface="Arial"/>
                <a:ea typeface="Microsoft YaHei"/>
              </a:rPr>
              <a:t>Les réseaux sociaux pour rester informé : </a:t>
            </a:r>
            <a:r>
              <a:rPr lang="fr-FR" sz="1800" b="1" strike="noStrike" spc="-1">
                <a:solidFill>
                  <a:srgbClr val="3D566E"/>
                </a:solidFill>
                <a:latin typeface="Arial"/>
                <a:ea typeface="Microsoft YaHei"/>
              </a:rPr>
              <a:t>@Parcoursup_info</a:t>
            </a:r>
            <a:endParaRPr lang="fr-FR" sz="1800" b="0" strike="noStrike" spc="-1">
              <a:latin typeface="Arial"/>
            </a:endParaRPr>
          </a:p>
          <a:p>
            <a:pPr marL="228600" indent="-227520">
              <a:lnSpc>
                <a:spcPct val="100000"/>
              </a:lnSpc>
              <a:spcAft>
                <a:spcPts val="499"/>
              </a:spcAft>
              <a:tabLst>
                <a:tab pos="0" algn="l"/>
              </a:tabLst>
            </a:pPr>
            <a:r>
              <a:rPr lang="fr-FR" sz="1800" b="1" strike="noStrike" spc="-1">
                <a:solidFill>
                  <a:srgbClr val="3D566E"/>
                </a:solidFill>
                <a:latin typeface="Arial"/>
                <a:ea typeface="Microsoft YaHei"/>
              </a:rPr>
              <a:t>@Parcoursupinfo</a:t>
            </a:r>
            <a:endParaRPr lang="fr-FR" sz="1800" b="0" strike="noStrike" spc="-1">
              <a:latin typeface="Arial"/>
            </a:endParaRPr>
          </a:p>
          <a:p>
            <a:pPr marL="228600" indent="-227520">
              <a:lnSpc>
                <a:spcPct val="100000"/>
              </a:lnSpc>
              <a:spcAft>
                <a:spcPts val="499"/>
              </a:spcAft>
              <a:tabLst>
                <a:tab pos="0" algn="l"/>
              </a:tabLst>
            </a:pPr>
            <a:endParaRPr lang="fr-FR" sz="1800" b="0" strike="noStrike" spc="-1">
              <a:latin typeface="Arial"/>
            </a:endParaRPr>
          </a:p>
          <a:p>
            <a:pPr marL="228600" indent="-227520">
              <a:lnSpc>
                <a:spcPct val="100000"/>
              </a:lnSpc>
              <a:spcAft>
                <a:spcPts val="499"/>
              </a:spcAft>
              <a:tabLst>
                <a:tab pos="0" algn="l"/>
              </a:tabLst>
            </a:pPr>
            <a:endParaRPr lang="fr-FR" sz="1800" b="0" strike="noStrike" spc="-1">
              <a:latin typeface="Arial"/>
            </a:endParaRPr>
          </a:p>
        </p:txBody>
      </p:sp>
      <p:sp>
        <p:nvSpPr>
          <p:cNvPr id="474" name="CustomShape 2"/>
          <p:cNvSpPr/>
          <p:nvPr/>
        </p:nvSpPr>
        <p:spPr>
          <a:xfrm>
            <a:off x="3143160" y="142920"/>
            <a:ext cx="5356800" cy="35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108000" indent="-106920" algn="r">
              <a:lnSpc>
                <a:spcPct val="100000"/>
              </a:lnSpc>
              <a:tabLst>
                <a:tab pos="0" algn="l"/>
              </a:tabLst>
            </a:pPr>
            <a:r>
              <a:rPr lang="fr-FR" sz="2800" b="1" strike="noStrike" spc="-1">
                <a:solidFill>
                  <a:srgbClr val="0C5076"/>
                </a:solidFill>
                <a:latin typeface="Arial"/>
                <a:ea typeface="DejaVu Sans"/>
              </a:rPr>
              <a:t>LES CONTACTS  LES AIDES</a:t>
            </a:r>
            <a:endParaRPr lang="fr-FR" sz="2800" b="0" strike="noStrike" spc="-1">
              <a:latin typeface="Arial"/>
            </a:endParaRPr>
          </a:p>
        </p:txBody>
      </p:sp>
      <p:sp>
        <p:nvSpPr>
          <p:cNvPr id="475" name="CustomShape 3"/>
          <p:cNvSpPr/>
          <p:nvPr/>
        </p:nvSpPr>
        <p:spPr>
          <a:xfrm>
            <a:off x="6426360" y="4783680"/>
            <a:ext cx="1168920" cy="35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7C877665-8EB4-4C69-82A1-B398B6B25805}" type="datetime1">
              <a:rPr lang="fr-FR" sz="750" b="0" strike="noStrike" cap="all" spc="-1">
                <a:solidFill>
                  <a:srgbClr val="000000"/>
                </a:solidFill>
                <a:latin typeface="Arial"/>
                <a:ea typeface="DejaVu Sans"/>
              </a:rPr>
              <a:pPr algn="r">
                <a:lnSpc>
                  <a:spcPct val="100000"/>
                </a:lnSpc>
              </a:pPr>
              <a:t>06/01/2022</a:t>
            </a:fld>
            <a:endParaRPr lang="fr-FR" sz="75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360000" y="900000"/>
            <a:ext cx="8422560" cy="561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tabLst>
                <a:tab pos="408240" algn="l"/>
              </a:tabLst>
            </a:pPr>
            <a:r>
              <a:rPr lang="fr-FR" sz="2400" b="1" strike="noStrike" spc="-1" dirty="0">
                <a:solidFill>
                  <a:srgbClr val="0C5076"/>
                </a:solidFill>
                <a:latin typeface="Arial"/>
                <a:ea typeface="DejaVu Sans"/>
              </a:rPr>
              <a:t>- Inscription administrative dans la formation choisie</a:t>
            </a:r>
            <a:endParaRPr lang="fr-FR" sz="2400" b="0" strike="noStrike" spc="-1" dirty="0">
              <a:latin typeface="Arial"/>
            </a:endParaRPr>
          </a:p>
          <a:p>
            <a:pPr>
              <a:lnSpc>
                <a:spcPct val="90000"/>
              </a:lnSpc>
              <a:tabLst>
                <a:tab pos="408240" algn="l"/>
              </a:tabLst>
            </a:pPr>
            <a:r>
              <a:rPr lang="fr-FR" sz="2400" b="1" strike="noStrike" spc="-1" dirty="0">
                <a:solidFill>
                  <a:srgbClr val="0C5076"/>
                </a:solidFill>
                <a:latin typeface="Arial"/>
                <a:ea typeface="DejaVu Sans"/>
              </a:rPr>
              <a:t> </a:t>
            </a:r>
            <a:endParaRPr lang="fr-FR" sz="2400" b="0" strike="noStrike" spc="-1" dirty="0">
              <a:latin typeface="Arial"/>
            </a:endParaRPr>
          </a:p>
          <a:p>
            <a:pPr>
              <a:lnSpc>
                <a:spcPct val="90000"/>
              </a:lnSpc>
              <a:tabLst>
                <a:tab pos="408240" algn="l"/>
              </a:tabLst>
            </a:pPr>
            <a:r>
              <a:rPr lang="fr-FR" sz="2400" b="1" strike="noStrike" spc="-1" dirty="0">
                <a:solidFill>
                  <a:srgbClr val="0C5076"/>
                </a:solidFill>
                <a:latin typeface="Arial"/>
                <a:ea typeface="DejaVu Sans"/>
              </a:rPr>
              <a:t>- Demande de bourse et/ou de logement</a:t>
            </a:r>
            <a:endParaRPr lang="fr-FR" sz="2400" b="0" strike="noStrike" spc="-1" dirty="0">
              <a:latin typeface="Arial"/>
            </a:endParaRPr>
          </a:p>
          <a:p>
            <a:pPr>
              <a:lnSpc>
                <a:spcPct val="90000"/>
              </a:lnSpc>
              <a:tabLst>
                <a:tab pos="408240" algn="l"/>
              </a:tabLst>
            </a:pPr>
            <a:endParaRPr lang="fr-FR" sz="2400" b="0" strike="noStrike" spc="-1" dirty="0">
              <a:latin typeface="Arial"/>
            </a:endParaRPr>
          </a:p>
          <a:p>
            <a:pPr>
              <a:lnSpc>
                <a:spcPct val="90000"/>
              </a:lnSpc>
              <a:tabLst>
                <a:tab pos="408240" algn="l"/>
              </a:tabLst>
            </a:pPr>
            <a:r>
              <a:rPr lang="fr-FR" sz="2400" b="1" strike="noStrike" spc="-1" dirty="0">
                <a:solidFill>
                  <a:srgbClr val="0C5076"/>
                </a:solidFill>
                <a:latin typeface="Arial"/>
                <a:ea typeface="DejaVu Sans"/>
              </a:rPr>
              <a:t> </a:t>
            </a:r>
            <a:endParaRPr lang="fr-FR" sz="2400" b="0" strike="noStrike" spc="-1" dirty="0">
              <a:latin typeface="Arial"/>
            </a:endParaRPr>
          </a:p>
        </p:txBody>
      </p:sp>
      <p:sp>
        <p:nvSpPr>
          <p:cNvPr id="483" name="CustomShape 2"/>
          <p:cNvSpPr/>
          <p:nvPr/>
        </p:nvSpPr>
        <p:spPr>
          <a:xfrm>
            <a:off x="341640" y="1980000"/>
            <a:ext cx="8440920" cy="2678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420"/>
              </a:spcBef>
              <a:tabLst>
                <a:tab pos="0" algn="l"/>
              </a:tabLst>
            </a:pPr>
            <a:endParaRPr lang="fr-FR" sz="1800" b="0" strike="noStrike" spc="-1">
              <a:latin typeface="Arial"/>
            </a:endParaRPr>
          </a:p>
          <a:p>
            <a:pPr marL="343080" indent="-341640">
              <a:lnSpc>
                <a:spcPct val="100000"/>
              </a:lnSpc>
              <a:spcBef>
                <a:spcPts val="420"/>
              </a:spcBef>
              <a:buClr>
                <a:srgbClr val="FF0000"/>
              </a:buClr>
              <a:buFont typeface="Arial"/>
              <a:buChar char="•"/>
              <a:tabLst>
                <a:tab pos="0" algn="l"/>
              </a:tabLst>
            </a:pPr>
            <a:r>
              <a:rPr lang="fr-FR" sz="2100" b="1" strike="noStrike" spc="-1">
                <a:solidFill>
                  <a:srgbClr val="0C5076"/>
                </a:solidFill>
                <a:latin typeface="Arial"/>
                <a:ea typeface="DejaVu Sans"/>
              </a:rPr>
              <a:t>Créer son dossier social étudiant (DSE) </a:t>
            </a:r>
            <a:r>
              <a:rPr lang="fr-FR" sz="2100" b="0" strike="noStrike" spc="-1">
                <a:solidFill>
                  <a:srgbClr val="0C5076"/>
                </a:solidFill>
                <a:latin typeface="Arial"/>
                <a:ea typeface="DejaVu Sans"/>
              </a:rPr>
              <a:t>sur </a:t>
            </a:r>
            <a:r>
              <a:rPr lang="fr-FR" sz="2100" b="0" u="sng" strike="noStrike" spc="-1">
                <a:solidFill>
                  <a:srgbClr val="000000"/>
                </a:solidFill>
                <a:uFillTx/>
                <a:latin typeface="Arial"/>
                <a:ea typeface="DejaVu Sans"/>
                <a:hlinkClick r:id="rId2"/>
              </a:rPr>
              <a:t>www.messervices.etudiant.gouv.fr</a:t>
            </a:r>
            <a:r>
              <a:rPr lang="fr-FR" sz="2100" b="0" strike="noStrike" spc="-1">
                <a:solidFill>
                  <a:srgbClr val="0C5076"/>
                </a:solidFill>
                <a:latin typeface="Arial"/>
                <a:ea typeface="DejaVu Sans"/>
              </a:rPr>
              <a:t> pour demander une bourse et/ou un logement</a:t>
            </a:r>
            <a:endParaRPr lang="fr-FR" sz="2100" b="0" strike="noStrike" spc="-1">
              <a:latin typeface="Arial"/>
            </a:endParaRPr>
          </a:p>
          <a:p>
            <a:pPr marL="343080" indent="-341640">
              <a:lnSpc>
                <a:spcPct val="100000"/>
              </a:lnSpc>
              <a:spcBef>
                <a:spcPts val="420"/>
              </a:spcBef>
              <a:buClr>
                <a:srgbClr val="FF0000"/>
              </a:buClr>
              <a:buFont typeface="Arial"/>
              <a:buChar char="•"/>
              <a:tabLst>
                <a:tab pos="0" algn="l"/>
              </a:tabLst>
            </a:pPr>
            <a:r>
              <a:rPr lang="fr-FR" sz="2000" b="1" strike="noStrike" spc="-1">
                <a:solidFill>
                  <a:srgbClr val="0C5076"/>
                </a:solidFill>
                <a:latin typeface="Arial"/>
                <a:ea typeface="DejaVu Sans"/>
              </a:rPr>
              <a:t>Les demandes de logement en résidence universitaire </a:t>
            </a:r>
            <a:r>
              <a:rPr lang="fr-FR" sz="2000" b="0" strike="noStrike" spc="-1">
                <a:solidFill>
                  <a:srgbClr val="0C5076"/>
                </a:solidFill>
                <a:latin typeface="Arial"/>
                <a:ea typeface="DejaVu Sans"/>
              </a:rPr>
              <a:t>peuvent être effectuées </a:t>
            </a:r>
            <a:r>
              <a:rPr lang="fr-FR" sz="2000" b="0" u="sng" strike="noStrike" spc="-1">
                <a:solidFill>
                  <a:srgbClr val="0C5076"/>
                </a:solidFill>
                <a:uFillTx/>
                <a:latin typeface="Arial"/>
                <a:ea typeface="DejaVu Sans"/>
              </a:rPr>
              <a:t>jusqu’à la rentrée en septembre</a:t>
            </a:r>
            <a:endParaRPr lang="fr-FR" sz="2000" b="0" strike="noStrike" spc="-1">
              <a:latin typeface="Arial"/>
            </a:endParaRPr>
          </a:p>
          <a:p>
            <a:pPr>
              <a:lnSpc>
                <a:spcPct val="100000"/>
              </a:lnSpc>
              <a:spcBef>
                <a:spcPts val="400"/>
              </a:spcBef>
              <a:tabLst>
                <a:tab pos="0" algn="l"/>
              </a:tabLst>
            </a:pPr>
            <a:endParaRPr lang="fr-FR" sz="2000" b="0" strike="noStrike" spc="-1">
              <a:latin typeface="Arial"/>
            </a:endParaRPr>
          </a:p>
          <a:p>
            <a:pPr marL="457200">
              <a:lnSpc>
                <a:spcPct val="100000"/>
              </a:lnSpc>
              <a:spcBef>
                <a:spcPts val="201"/>
              </a:spcBef>
              <a:tabLst>
                <a:tab pos="0" algn="l"/>
              </a:tabLst>
            </a:pPr>
            <a:endParaRPr lang="fr-FR" sz="2000" b="0" strike="noStrike" spc="-1">
              <a:latin typeface="Arial"/>
            </a:endParaRPr>
          </a:p>
          <a:p>
            <a:pPr marL="457200">
              <a:lnSpc>
                <a:spcPct val="100000"/>
              </a:lnSpc>
              <a:spcBef>
                <a:spcPts val="561"/>
              </a:spcBef>
              <a:tabLst>
                <a:tab pos="0" algn="l"/>
              </a:tabLst>
            </a:pPr>
            <a:endParaRPr lang="fr-FR" sz="2000" b="0" strike="noStrike" spc="-1">
              <a:latin typeface="Arial"/>
            </a:endParaRPr>
          </a:p>
          <a:p>
            <a:pPr marL="457200">
              <a:lnSpc>
                <a:spcPct val="100000"/>
              </a:lnSpc>
              <a:tabLst>
                <a:tab pos="0" algn="l"/>
              </a:tabLst>
            </a:pPr>
            <a:endParaRPr lang="fr-FR" sz="2000" b="0" strike="noStrike" spc="-1">
              <a:latin typeface="Arial"/>
            </a:endParaRPr>
          </a:p>
          <a:p>
            <a:pPr marL="457200">
              <a:lnSpc>
                <a:spcPct val="100000"/>
              </a:lnSpc>
              <a:spcAft>
                <a:spcPts val="499"/>
              </a:spcAft>
              <a:tabLst>
                <a:tab pos="0" algn="l"/>
              </a:tabLst>
            </a:pPr>
            <a:endParaRPr lang="fr-FR" sz="2000" b="0" strike="noStrike" spc="-1">
              <a:latin typeface="Arial"/>
            </a:endParaRPr>
          </a:p>
        </p:txBody>
      </p:sp>
      <p:sp>
        <p:nvSpPr>
          <p:cNvPr id="484" name="CustomShape 3"/>
          <p:cNvSpPr/>
          <p:nvPr/>
        </p:nvSpPr>
        <p:spPr>
          <a:xfrm>
            <a:off x="6426360" y="4783680"/>
            <a:ext cx="1168560" cy="3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tabLst>
                <a:tab pos="408240" algn="l"/>
              </a:tabLst>
            </a:pPr>
            <a:fld id="{BC800902-E7D0-4D29-A887-D945DE3296AB}" type="datetime1">
              <a:rPr lang="fr-FR" sz="750" b="0" strike="noStrike" cap="all" spc="-1">
                <a:solidFill>
                  <a:srgbClr val="000000"/>
                </a:solidFill>
                <a:latin typeface="Arial"/>
                <a:ea typeface="DejaVu Sans"/>
              </a:rPr>
              <a:pPr algn="r">
                <a:lnSpc>
                  <a:spcPct val="100000"/>
                </a:lnSpc>
                <a:tabLst>
                  <a:tab pos="408240" algn="l"/>
                </a:tabLst>
              </a:pPr>
              <a:t>06/01/2022</a:t>
            </a:fld>
            <a:endParaRPr lang="fr-FR" sz="750" b="0" strike="noStrike" spc="-1">
              <a:latin typeface="Arial"/>
            </a:endParaRPr>
          </a:p>
        </p:txBody>
      </p:sp>
      <p:sp>
        <p:nvSpPr>
          <p:cNvPr id="487" name="CustomShape 6"/>
          <p:cNvSpPr/>
          <p:nvPr/>
        </p:nvSpPr>
        <p:spPr>
          <a:xfrm>
            <a:off x="1714480" y="4071948"/>
            <a:ext cx="5686560" cy="538560"/>
          </a:xfrm>
          <a:prstGeom prst="roundRect">
            <a:avLst>
              <a:gd name="adj" fmla="val 16667"/>
            </a:avLst>
          </a:prstGeom>
          <a:solidFill>
            <a:srgbClr val="0C5076"/>
          </a:solidFill>
          <a:ln>
            <a:noFill/>
          </a:ln>
          <a:effectLst>
            <a:outerShdw blurRad="50800" dist="37674" dir="2700000" algn="tl"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nSpc>
                <a:spcPct val="100000"/>
              </a:lnSpc>
              <a:tabLst>
                <a:tab pos="408240" algn="l"/>
              </a:tabLst>
            </a:pPr>
            <a:r>
              <a:rPr lang="fr-FR" sz="1600" b="1" strike="noStrike" spc="-1" dirty="0">
                <a:solidFill>
                  <a:srgbClr val="FFFFFF"/>
                </a:solidFill>
                <a:latin typeface="Arial"/>
                <a:ea typeface="DejaVu Sans"/>
              </a:rPr>
              <a:t>Toutes les infos sur la vie étudiante sur etudiant.gouv.fr</a:t>
            </a:r>
            <a:endParaRPr lang="fr-FR" sz="1600" b="0" strike="noStrike" spc="-1" dirty="0">
              <a:latin typeface="Arial"/>
            </a:endParaRPr>
          </a:p>
        </p:txBody>
      </p:sp>
      <p:sp>
        <p:nvSpPr>
          <p:cNvPr id="488" name="CustomShape 7"/>
          <p:cNvSpPr/>
          <p:nvPr/>
        </p:nvSpPr>
        <p:spPr>
          <a:xfrm>
            <a:off x="3240000" y="180000"/>
            <a:ext cx="3239280" cy="40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200" b="0" strike="noStrike" spc="-1">
                <a:solidFill>
                  <a:srgbClr val="000000"/>
                </a:solidFill>
                <a:latin typeface="Arial"/>
                <a:ea typeface="DejaVu Sans"/>
              </a:rPr>
              <a:t>ET APRES...</a:t>
            </a:r>
            <a:endParaRPr lang="fr-FR" sz="2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suivre l’actualité de Parcoursup et recevoir des conseils </a:t>
            </a:r>
            <a:endParaRPr lang="fr-FR" dirty="0"/>
          </a:p>
        </p:txBody>
      </p:sp>
      <p:sp>
        <p:nvSpPr>
          <p:cNvPr id="5" name="Espace réservé de la date 4"/>
          <p:cNvSpPr>
            <a:spLocks noGrp="1"/>
          </p:cNvSpPr>
          <p:nvPr>
            <p:ph type="dt" sz="half" idx="10"/>
          </p:nvPr>
        </p:nvSpPr>
        <p:spPr/>
        <p:txBody>
          <a:bodyPr/>
          <a:lstStyle/>
          <a:p>
            <a:pPr algn="r"/>
            <a:fld id="{0878655A-5223-46F8-A2E5-F411B91F4B3B}" type="datetime1">
              <a:rPr lang="fr-FR" cap="all" smtClean="0"/>
              <a:pPr algn="r"/>
              <a:t>06/01/2022</a:t>
            </a:fld>
            <a:endParaRPr lang="fr-FR" cap="all" dirty="0"/>
          </a:p>
        </p:txBody>
      </p:sp>
      <p:pic>
        <p:nvPicPr>
          <p:cNvPr id="7" name="Image 6"/>
          <p:cNvPicPr>
            <a:picLocks noChangeAspect="1"/>
          </p:cNvPicPr>
          <p:nvPr/>
        </p:nvPicPr>
        <p:blipFill>
          <a:blip r:embed="rId2"/>
          <a:stretch>
            <a:fillRect/>
          </a:stretch>
        </p:blipFill>
        <p:spPr>
          <a:xfrm>
            <a:off x="1497573" y="1707654"/>
            <a:ext cx="6148852" cy="2751652"/>
          </a:xfrm>
          <a:prstGeom prst="rect">
            <a:avLst/>
          </a:prstGeom>
        </p:spPr>
      </p:pic>
      <p:sp>
        <p:nvSpPr>
          <p:cNvPr id="8" name="Espace réservé du numéro de diapositive 7"/>
          <p:cNvSpPr>
            <a:spLocks noGrp="1"/>
          </p:cNvSpPr>
          <p:nvPr>
            <p:ph type="sldNum" sz="quarter" idx="12"/>
          </p:nvPr>
        </p:nvSpPr>
        <p:spPr/>
        <p:txBody>
          <a:bodyPr/>
          <a:lstStyle/>
          <a:p>
            <a:fld id="{733122C9-A0B9-462F-8757-0847AD287B63}" type="slidenum">
              <a:rPr lang="fr-FR" smtClean="0"/>
              <a:pPr/>
              <a:t>36</a:t>
            </a:fld>
            <a:endParaRPr lang="fr-FR" dirty="0"/>
          </a:p>
        </p:txBody>
      </p:sp>
    </p:spTree>
    <p:extLst>
      <p:ext uri="{BB962C8B-B14F-4D97-AF65-F5344CB8AC3E}">
        <p14:creationId xmlns="" xmlns:p14="http://schemas.microsoft.com/office/powerpoint/2010/main" val="274415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5023D87-A3D2-46A7-AD84-6F213A3F79DC}" type="datetime1">
              <a:rPr lang="fr-FR" cap="all" smtClean="0"/>
              <a:pPr algn="r"/>
              <a:t>06/01/2022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A2120502-D1C8-4193-82A1-93C6AC1D3DCE}" type="datetime1">
              <a:rPr lang="fr-FR" cap="all" smtClean="0"/>
              <a:pPr algn="r"/>
              <a:t>06/01/2022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 297"/>
          <p:cNvPicPr/>
          <p:nvPr/>
        </p:nvPicPr>
        <p:blipFill>
          <a:blip r:embed="rId2"/>
          <a:stretch/>
        </p:blipFill>
        <p:spPr>
          <a:xfrm>
            <a:off x="1080000" y="118440"/>
            <a:ext cx="6851880" cy="49208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age 298"/>
          <p:cNvPicPr/>
          <p:nvPr/>
        </p:nvPicPr>
        <p:blipFill>
          <a:blip r:embed="rId2"/>
          <a:stretch/>
        </p:blipFill>
        <p:spPr>
          <a:xfrm>
            <a:off x="1080000" y="180000"/>
            <a:ext cx="7019280" cy="45694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0" y="195486"/>
            <a:ext cx="3491880" cy="324136"/>
          </a:xfrm>
        </p:spPr>
        <p:txBody>
          <a:bodyPr/>
          <a:lstStyle/>
          <a:p>
            <a:r>
              <a:rPr lang="fr-FR" sz="2000" dirty="0" smtClean="0"/>
              <a:t>Les formations disponibles </a:t>
            </a:r>
            <a:endParaRPr lang="fr-FR" sz="2000" dirty="0"/>
          </a:p>
        </p:txBody>
      </p:sp>
      <p:sp>
        <p:nvSpPr>
          <p:cNvPr id="7" name="Espace réservé de la date 6"/>
          <p:cNvSpPr>
            <a:spLocks noGrp="1"/>
          </p:cNvSpPr>
          <p:nvPr>
            <p:ph type="dt" sz="half" idx="10"/>
          </p:nvPr>
        </p:nvSpPr>
        <p:spPr/>
        <p:txBody>
          <a:bodyPr/>
          <a:lstStyle/>
          <a:p>
            <a:pPr algn="r"/>
            <a:fld id="{E9762803-35C8-4BBE-9F64-D389FC10E84A}" type="datetime1">
              <a:rPr lang="fr-FR" cap="all" smtClean="0"/>
              <a:pPr algn="r"/>
              <a:t>06/01/2022</a:t>
            </a:fld>
            <a:endParaRPr lang="fr-FR" cap="all"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rgbClr val="F28E65"/>
                </a:solidFill>
              </a:rPr>
              <a:t>Parmi les 19 </a:t>
            </a:r>
            <a:r>
              <a:rPr lang="fr-FR" sz="1600" b="1" dirty="0">
                <a:solidFill>
                  <a:srgbClr val="F28E65"/>
                </a:solidFill>
              </a:rPr>
              <a:t>5</a:t>
            </a:r>
            <a:r>
              <a:rPr lang="fr-FR" sz="1600" b="1" dirty="0" smtClean="0">
                <a:solidFill>
                  <a:srgbClr val="F28E65"/>
                </a:solidFill>
              </a:rPr>
              <a:t>00 formations dispensant de diplômes reconnus par l’Etat, y compris des formations en apprentissage, disponibles via le moteur de recherche de formation</a:t>
            </a:r>
            <a:r>
              <a:rPr lang="fr-FR" sz="1600" b="1" dirty="0">
                <a:solidFill>
                  <a:srgbClr val="F28E65"/>
                </a:solidFill>
              </a:rPr>
              <a:t> </a:t>
            </a:r>
            <a:r>
              <a:rPr lang="fr-FR" sz="1600" b="1" dirty="0" smtClean="0">
                <a:solidFill>
                  <a:srgbClr val="F28E65"/>
                </a:solidFill>
              </a:rPr>
              <a:t>: </a:t>
            </a:r>
          </a:p>
          <a:p>
            <a:endParaRPr lang="fr-FR" sz="1400" b="1" dirty="0" smtClean="0">
              <a:solidFill>
                <a:srgbClr val="F28E65"/>
              </a:solidFill>
            </a:endParaRPr>
          </a:p>
          <a:p>
            <a:pPr marL="171450" indent="-171450">
              <a:buFont typeface="Arial" pitchFamily="34" charset="0"/>
              <a:buChar char="•"/>
            </a:pPr>
            <a:r>
              <a:rPr lang="fr-FR" sz="1400" b="1" dirty="0" smtClean="0">
                <a:solidFill>
                  <a:srgbClr val="F28E65"/>
                </a:solidFill>
              </a:rPr>
              <a:t>Des formations non sélectives </a:t>
            </a:r>
            <a:r>
              <a:rPr lang="fr-FR" sz="1400" dirty="0" smtClean="0"/>
              <a:t>: les différentes licences (dont les licences « accès santé ») et les parcours d’accès aux études de santé (PASS)</a:t>
            </a:r>
          </a:p>
          <a:p>
            <a:pPr marL="171450" indent="-171450">
              <a:spcAft>
                <a:spcPts val="0"/>
              </a:spcAft>
              <a:buFont typeface="Arial" pitchFamily="34" charset="0"/>
              <a:buChar char="•"/>
            </a:pPr>
            <a:r>
              <a:rPr lang="fr-FR" sz="1400" b="1" dirty="0" smtClean="0">
                <a:solidFill>
                  <a:srgbClr val="F28E65"/>
                </a:solidFill>
              </a:rPr>
              <a:t>Des formations sélectives </a:t>
            </a:r>
            <a:r>
              <a:rPr lang="fr-FR" sz="1400" b="1" dirty="0" smtClean="0"/>
              <a:t>: </a:t>
            </a:r>
            <a:r>
              <a:rPr lang="fr-FR" sz="14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400" b="1" dirty="0" smtClean="0">
                <a:solidFill>
                  <a:srgbClr val="F28E65"/>
                </a:solidFill>
              </a:rPr>
              <a:t>Des </a:t>
            </a:r>
            <a:r>
              <a:rPr lang="fr-FR" sz="1400" b="1" dirty="0">
                <a:solidFill>
                  <a:srgbClr val="F28E65"/>
                </a:solidFill>
              </a:rPr>
              <a:t>informations </a:t>
            </a:r>
            <a:r>
              <a:rPr lang="fr-FR" sz="1400" b="1" dirty="0" smtClean="0">
                <a:solidFill>
                  <a:srgbClr val="F28E65"/>
                </a:solidFill>
              </a:rPr>
              <a:t> utiles à </a:t>
            </a:r>
            <a:r>
              <a:rPr lang="fr-FR" sz="1400" b="1" dirty="0">
                <a:solidFill>
                  <a:srgbClr val="F28E65"/>
                </a:solidFill>
              </a:rPr>
              <a:t>consulter sur la fiche formation </a:t>
            </a:r>
            <a:r>
              <a:rPr lang="fr-FR" sz="1400" dirty="0"/>
              <a:t>:  le statut de l’établissement </a:t>
            </a:r>
            <a:r>
              <a:rPr lang="fr-FR" sz="1400" dirty="0" smtClean="0"/>
              <a:t>(public/privé ) ; la nature de la formation (sélective /non sélective) ; les frais de scolarité ; les débouchés professionnels et possibilités de poursuite d’études    </a:t>
            </a:r>
            <a:endParaRPr lang="fr-FR" sz="1400" dirty="0"/>
          </a:p>
          <a:p>
            <a:endParaRPr lang="fr-FR" sz="1400" dirty="0" smtClean="0"/>
          </a:p>
          <a:p>
            <a:r>
              <a:rPr lang="fr-FR" sz="1400" dirty="0" smtClean="0"/>
              <a:t>Quelques </a:t>
            </a:r>
            <a:r>
              <a:rPr lang="fr-FR" sz="1400" dirty="0"/>
              <a:t>rares formations privées ne sont pas présentes sur Parcoursup &gt; prendre contact avec les établissements </a:t>
            </a:r>
          </a:p>
          <a:p>
            <a:endParaRPr lang="fr-FR" sz="1400" dirty="0" smtClean="0"/>
          </a:p>
          <a:p>
            <a:endParaRPr lang="fr-FR" sz="1200" dirty="0" smtClean="0"/>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dirty="0"/>
          </a:p>
        </p:txBody>
      </p:sp>
    </p:spTree>
    <p:extLst>
      <p:ext uri="{BB962C8B-B14F-4D97-AF65-F5344CB8AC3E}">
        <p14:creationId xmlns="" xmlns:p14="http://schemas.microsoft.com/office/powerpoint/2010/main" val="190016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32" y="195486"/>
            <a:ext cx="4104456" cy="336919"/>
          </a:xfrm>
        </p:spPr>
        <p:txBody>
          <a:bodyPr/>
          <a:lstStyle/>
          <a:p>
            <a:r>
              <a:rPr lang="fr-FR" sz="2000" dirty="0" smtClean="0"/>
              <a:t>Préparer son projet d’orientation</a:t>
            </a:r>
            <a:endParaRPr lang="fr-FR" sz="2000" dirty="0"/>
          </a:p>
        </p:txBody>
      </p:sp>
      <p:sp>
        <p:nvSpPr>
          <p:cNvPr id="7" name="Espace réservé de la date 6"/>
          <p:cNvSpPr>
            <a:spLocks noGrp="1"/>
          </p:cNvSpPr>
          <p:nvPr>
            <p:ph type="dt" sz="half" idx="10"/>
          </p:nvPr>
        </p:nvSpPr>
        <p:spPr/>
        <p:txBody>
          <a:bodyPr/>
          <a:lstStyle/>
          <a:p>
            <a:pPr algn="r"/>
            <a:fld id="{688600FE-0423-42AA-BF76-8C6848B7A2E3}" type="datetime1">
              <a:rPr lang="fr-FR" cap="all" smtClean="0"/>
              <a:pPr algn="r"/>
              <a:t>06/01/2022</a:t>
            </a:fld>
            <a:endParaRPr lang="fr-FR" cap="all"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623262"/>
            <a:ext cx="4022454" cy="646331"/>
          </a:xfrm>
          <a:prstGeom prst="rect">
            <a:avLst/>
          </a:prstGeom>
          <a:noFill/>
        </p:spPr>
        <p:txBody>
          <a:bodyPr wrap="square" rtlCol="0">
            <a:spAutoFit/>
          </a:bodyPr>
          <a:lstStyle/>
          <a:p>
            <a:r>
              <a:rPr lang="fr-FR" b="1" dirty="0" smtClean="0">
                <a:solidFill>
                  <a:srgbClr val="F28E65"/>
                </a:solidFill>
              </a:rPr>
              <a:t>Terminales2021-2022</a:t>
            </a:r>
            <a:r>
              <a:rPr lang="fr-FR" dirty="0" smtClean="0">
                <a:solidFill>
                  <a:srgbClr val="0C5076"/>
                </a:solidFill>
              </a:rPr>
              <a:t>.fr : infos sur les filières, les formations, les métiers </a:t>
            </a:r>
            <a:endParaRPr lang="fr-FR" dirty="0">
              <a:solidFill>
                <a:srgbClr val="0C5076"/>
              </a:solidFill>
            </a:endParaRPr>
          </a:p>
        </p:txBody>
      </p:sp>
      <p:sp>
        <p:nvSpPr>
          <p:cNvPr id="15" name="ZoneTexte 14"/>
          <p:cNvSpPr txBox="1"/>
          <p:nvPr/>
        </p:nvSpPr>
        <p:spPr>
          <a:xfrm flipH="1">
            <a:off x="4716016" y="3603946"/>
            <a:ext cx="4206286" cy="646331"/>
          </a:xfrm>
          <a:prstGeom prst="rect">
            <a:avLst/>
          </a:prstGeom>
          <a:noFill/>
        </p:spPr>
        <p:txBody>
          <a:bodyPr wrap="square" rtlCol="0">
            <a:spAutoFit/>
          </a:bodyPr>
          <a:lstStyle/>
          <a:p>
            <a:r>
              <a:rPr lang="fr-FR" b="1" dirty="0">
                <a:solidFill>
                  <a:srgbClr val="F28E65"/>
                </a:solidFill>
              </a:rPr>
              <a:t>Parcoursup.fr </a:t>
            </a:r>
            <a:r>
              <a:rPr lang="fr-FR" dirty="0" smtClean="0">
                <a:solidFill>
                  <a:srgbClr val="0C5076"/>
                </a:solidFill>
              </a:rPr>
              <a:t>: une fiche de présentation pour chaque formation </a:t>
            </a:r>
            <a:endParaRPr lang="fr-FR" dirty="0">
              <a:solidFill>
                <a:srgbClr val="0C5076"/>
              </a:solidFill>
            </a:endParaRP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9" name="Espace réservé du numéro de diapositive 8"/>
          <p:cNvSpPr>
            <a:spLocks noGrp="1"/>
          </p:cNvSpPr>
          <p:nvPr>
            <p:ph type="sldNum" sz="quarter" idx="12"/>
          </p:nvPr>
        </p:nvSpPr>
        <p:spPr/>
        <p:txBody>
          <a:bodyPr/>
          <a:lstStyle/>
          <a:p>
            <a:fld id="{733122C9-A0B9-462F-8757-0847AD287B63}" type="slidenum">
              <a:rPr lang="fr-FR" smtClean="0"/>
              <a:pPr/>
              <a:t>9</a:t>
            </a:fld>
            <a:endParaRPr lang="fr-FR" dirty="0"/>
          </a:p>
        </p:txBody>
      </p:sp>
    </p:spTree>
    <p:extLst>
      <p:ext uri="{BB962C8B-B14F-4D97-AF65-F5344CB8AC3E}">
        <p14:creationId xmlns="" xmlns:p14="http://schemas.microsoft.com/office/powerpoint/2010/main" val="4112357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2883</TotalTime>
  <Words>2305</Words>
  <Application>Microsoft Office PowerPoint</Application>
  <PresentationFormat>Affichage à l'écran (16:9)</PresentationFormat>
  <Paragraphs>298</Paragraphs>
  <Slides>36</Slides>
  <Notes>4</Notes>
  <HiddenSlides>1</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OPÉRATEURS</vt:lpstr>
      <vt:lpstr>w</vt:lpstr>
      <vt:lpstr>Les principes clés</vt:lpstr>
      <vt:lpstr>Parcoursup au service de l’égalité des chances     </vt:lpstr>
      <vt:lpstr>Diapositive 4</vt:lpstr>
      <vt:lpstr>Diapositive 5</vt:lpstr>
      <vt:lpstr>Diapositive 6</vt:lpstr>
      <vt:lpstr>Diapositive 7</vt:lpstr>
      <vt:lpstr>Les formations disponibles </vt:lpstr>
      <vt:lpstr>Préparer son projet d’orientation</vt:lpstr>
      <vt:lpstr>Diapositive 10</vt:lpstr>
      <vt:lpstr>Diapositive 11</vt:lpstr>
      <vt:lpstr>LE BON REFLEXE : S’INFORMER, SE RENSEIGNER</vt:lpstr>
      <vt:lpstr>Diapositive 13</vt:lpstr>
      <vt:lpstr>Diapositive 14</vt:lpstr>
      <vt:lpstr>Diapositive 15</vt:lpstr>
      <vt:lpstr>Diapositive 16</vt:lpstr>
      <vt:lpstr>Diapositive 17</vt:lpstr>
      <vt:lpstr>Diapositive 18</vt:lpstr>
      <vt:lpstr>Diapositive 19</vt:lpstr>
      <vt:lpstr>Diapositive 20</vt:lpstr>
      <vt:lpstr>Diapositive 21</vt:lpstr>
      <vt:lpstr>Les principales règles à retenir </vt:lpstr>
      <vt:lpstr>Diapositive 23</vt:lpstr>
      <vt:lpstr>Les éléments transmis à chaque formation demandée</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Pour suivre l’actualité de Parcoursup et recevoir des conseils </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provadj</cp:lastModifiedBy>
  <cp:revision>106</cp:revision>
  <dcterms:created xsi:type="dcterms:W3CDTF">2020-10-27T08:44:50Z</dcterms:created>
  <dcterms:modified xsi:type="dcterms:W3CDTF">2022-01-06T16:39:59Z</dcterms:modified>
</cp:coreProperties>
</file>