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52.xml" ContentType="application/vnd.openxmlformats-officedocument.presentationml.notesSlide+xml"/>
  <Override PartName="/ppt/notesSlides/notesSlide37.xml" ContentType="application/vnd.openxmlformats-officedocument.presentationml.notesSlide+xml"/>
  <Override PartName="/ppt/notesSlides/_rels/notesSlide14.xml.rels" ContentType="application/vnd.openxmlformats-package.relationships+xml"/>
  <Override PartName="/ppt/notesSlides/_rels/notesSlide28.xml.rels" ContentType="application/vnd.openxmlformats-package.relationships+xml"/>
  <Override PartName="/ppt/notesSlides/_rels/notesSlide15.xml.rels" ContentType="application/vnd.openxmlformats-package.relationships+xml"/>
  <Override PartName="/ppt/notesSlides/_rels/notesSlide52.xml.rels" ContentType="application/vnd.openxmlformats-package.relationships+xml"/>
  <Override PartName="/ppt/notesSlides/_rels/notesSlide34.xml.rels" ContentType="application/vnd.openxmlformats-package.relationships+xml"/>
  <Override PartName="/ppt/notesSlides/_rels/notesSlide37.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png" ContentType="image/png"/>
  <Override PartName="/ppt/media/image13.png" ContentType="image/png"/>
  <Override PartName="/ppt/media/image14.jpeg" ContentType="image/jpeg"/>
  <Override PartName="/ppt/media/image15.png" ContentType="image/png"/>
  <Override PartName="/ppt/media/image16.png" ContentType="image/png"/>
  <Override PartName="/ppt/media/image17.png" ContentType="image/png"/>
  <Override PartName="/ppt/media/image24.jpeg" ContentType="image/jpeg"/>
  <Override PartName="/ppt/media/image18.png" ContentType="image/png"/>
  <Override PartName="/ppt/media/image19.jpeg" ContentType="image/jpeg"/>
  <Override PartName="/ppt/media/image22.png" ContentType="image/png"/>
  <Override PartName="/ppt/media/image20.jpeg" ContentType="image/jpeg"/>
  <Override PartName="/ppt/media/image21.jpeg" ContentType="image/jpeg"/>
  <Override PartName="/ppt/media/image23.jpeg" ContentType="image/jpeg"/>
  <Override PartName="/ppt/media/image25.png" ContentType="image/png"/>
  <Override PartName="/ppt/media/image26.jpeg" ContentType="image/jpeg"/>
  <Override PartName="/ppt/media/image27.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1800" spc="-1" strike="noStrike">
                <a:solidFill>
                  <a:srgbClr val="000000"/>
                </a:solidFill>
                <a:latin typeface="Arial"/>
              </a:rPr>
              <a:t>Cliquez pour déplacer la diapo</a:t>
            </a:r>
            <a:endParaRPr b="0" lang="fr-FR" sz="1800" spc="-1" strike="noStrike">
              <a:solidFill>
                <a:srgbClr val="000000"/>
              </a:solidFill>
              <a:latin typeface="Arial"/>
            </a:endParaRPr>
          </a:p>
        </p:txBody>
      </p:sp>
      <p:sp>
        <p:nvSpPr>
          <p:cNvPr id="256"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257"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258"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259"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260"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D74FA7C-87F8-4233-84E1-EAB6EBC1F6CC}"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PlaceHolder 1"/>
          <p:cNvSpPr>
            <a:spLocks noGrp="1"/>
          </p:cNvSpPr>
          <p:nvPr>
            <p:ph type="sldImg"/>
          </p:nvPr>
        </p:nvSpPr>
        <p:spPr>
          <a:xfrm>
            <a:off x="380880" y="685800"/>
            <a:ext cx="6095520" cy="3428640"/>
          </a:xfrm>
          <a:prstGeom prst="rect">
            <a:avLst/>
          </a:prstGeom>
        </p:spPr>
      </p:sp>
      <p:sp>
        <p:nvSpPr>
          <p:cNvPr id="548" name="PlaceHolder 2"/>
          <p:cNvSpPr>
            <a:spLocks noGrp="1"/>
          </p:cNvSpPr>
          <p:nvPr>
            <p:ph type="body"/>
          </p:nvPr>
        </p:nvSpPr>
        <p:spPr>
          <a:xfrm>
            <a:off x="685800" y="4343400"/>
            <a:ext cx="5486040" cy="4114440"/>
          </a:xfrm>
          <a:prstGeom prst="rect">
            <a:avLst/>
          </a:prstGeom>
        </p:spPr>
        <p:txBody>
          <a:bodyPr>
            <a:noAutofit/>
          </a:bodyPr>
          <a:p>
            <a:endParaRPr b="0" lang="fr-FR" sz="2000" spc="-1" strike="noStrike">
              <a:latin typeface="Arial"/>
            </a:endParaRPr>
          </a:p>
        </p:txBody>
      </p:sp>
      <p:sp>
        <p:nvSpPr>
          <p:cNvPr id="549"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479C116C-7D38-4F09-8CBA-F199D718B8B1}" type="slidenum">
              <a:rPr b="0" lang="fr-FR" sz="1200" spc="-1" strike="noStrike">
                <a:solidFill>
                  <a:srgbClr val="000000"/>
                </a:solidFill>
                <a:latin typeface="Arial"/>
                <a:ea typeface="+mn-ea"/>
              </a:rPr>
              <a:t>&lt;numéro&gt;</a:t>
            </a:fld>
            <a:endParaRPr b="0" lang="fr-FR"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PlaceHolder 1"/>
          <p:cNvSpPr>
            <a:spLocks noGrp="1"/>
          </p:cNvSpPr>
          <p:nvPr>
            <p:ph type="sldImg"/>
          </p:nvPr>
        </p:nvSpPr>
        <p:spPr>
          <a:xfrm>
            <a:off x="380880" y="685800"/>
            <a:ext cx="6095520" cy="3428640"/>
          </a:xfrm>
          <a:prstGeom prst="rect">
            <a:avLst/>
          </a:prstGeom>
        </p:spPr>
      </p:sp>
      <p:sp>
        <p:nvSpPr>
          <p:cNvPr id="551" name="PlaceHolder 2"/>
          <p:cNvSpPr>
            <a:spLocks noGrp="1"/>
          </p:cNvSpPr>
          <p:nvPr>
            <p:ph type="body"/>
          </p:nvPr>
        </p:nvSpPr>
        <p:spPr>
          <a:xfrm>
            <a:off x="685800" y="4343400"/>
            <a:ext cx="5486040" cy="4114440"/>
          </a:xfrm>
          <a:prstGeom prst="rect">
            <a:avLst/>
          </a:prstGeom>
        </p:spPr>
        <p:txBody>
          <a:bodyPr>
            <a:noAutofit/>
          </a:bodyPr>
          <a:p>
            <a:endParaRPr b="0" lang="fr-FR" sz="2000" spc="-1" strike="noStrike">
              <a:latin typeface="Arial"/>
            </a:endParaRPr>
          </a:p>
        </p:txBody>
      </p:sp>
      <p:sp>
        <p:nvSpPr>
          <p:cNvPr id="552"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5E42D38B-BA07-45BD-82DE-EE961A47F54E}" type="slidenum">
              <a:rPr b="0" lang="fr-FR" sz="1200" spc="-1" strike="noStrike">
                <a:solidFill>
                  <a:srgbClr val="000000"/>
                </a:solidFill>
                <a:latin typeface="Arial"/>
                <a:ea typeface="+mn-ea"/>
              </a:rPr>
              <a:t>&lt;numéro&gt;</a:t>
            </a:fld>
            <a:endParaRPr b="0" lang="fr-FR"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PlaceHolder 1"/>
          <p:cNvSpPr>
            <a:spLocks noGrp="1"/>
          </p:cNvSpPr>
          <p:nvPr>
            <p:ph type="sldImg"/>
          </p:nvPr>
        </p:nvSpPr>
        <p:spPr>
          <a:xfrm>
            <a:off x="380880" y="685800"/>
            <a:ext cx="6095520" cy="3428640"/>
          </a:xfrm>
          <a:prstGeom prst="rect">
            <a:avLst/>
          </a:prstGeom>
        </p:spPr>
      </p:sp>
      <p:sp>
        <p:nvSpPr>
          <p:cNvPr id="554" name="PlaceHolder 2"/>
          <p:cNvSpPr>
            <a:spLocks noGrp="1"/>
          </p:cNvSpPr>
          <p:nvPr>
            <p:ph type="body"/>
          </p:nvPr>
        </p:nvSpPr>
        <p:spPr>
          <a:xfrm>
            <a:off x="685800" y="4343400"/>
            <a:ext cx="5486040" cy="4114440"/>
          </a:xfrm>
          <a:prstGeom prst="rect">
            <a:avLst/>
          </a:prstGeom>
        </p:spPr>
        <p:txBody>
          <a:bodyPr>
            <a:noAutofit/>
          </a:bodyPr>
          <a:p>
            <a:endParaRPr b="0" lang="fr-FR" sz="2000" spc="-1" strike="noStrike">
              <a:latin typeface="Arial"/>
            </a:endParaRPr>
          </a:p>
        </p:txBody>
      </p:sp>
      <p:sp>
        <p:nvSpPr>
          <p:cNvPr id="555"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94EDC7CA-32A4-419D-AD6A-722ABCAA779A}" type="slidenum">
              <a:rPr b="0" lang="fr-FR" sz="1200" spc="-1" strike="noStrike">
                <a:solidFill>
                  <a:srgbClr val="000000"/>
                </a:solidFill>
                <a:latin typeface="Arial"/>
                <a:ea typeface="+mn-ea"/>
              </a:rPr>
              <a:t>&lt;numéro&gt;</a:t>
            </a:fld>
            <a:endParaRPr b="0" lang="fr-FR"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PlaceHolder 1"/>
          <p:cNvSpPr>
            <a:spLocks noGrp="1"/>
          </p:cNvSpPr>
          <p:nvPr>
            <p:ph type="sldImg"/>
          </p:nvPr>
        </p:nvSpPr>
        <p:spPr>
          <a:xfrm>
            <a:off x="380880" y="685800"/>
            <a:ext cx="6095520" cy="3428640"/>
          </a:xfrm>
          <a:prstGeom prst="rect">
            <a:avLst/>
          </a:prstGeom>
        </p:spPr>
      </p:sp>
      <p:sp>
        <p:nvSpPr>
          <p:cNvPr id="557" name="PlaceHolder 2"/>
          <p:cNvSpPr>
            <a:spLocks noGrp="1"/>
          </p:cNvSpPr>
          <p:nvPr>
            <p:ph type="body"/>
          </p:nvPr>
        </p:nvSpPr>
        <p:spPr>
          <a:xfrm>
            <a:off x="685800" y="4343400"/>
            <a:ext cx="5486040" cy="4114440"/>
          </a:xfrm>
          <a:prstGeom prst="rect">
            <a:avLst/>
          </a:prstGeom>
        </p:spPr>
        <p:txBody>
          <a:bodyPr>
            <a:noAutofit/>
          </a:bodyPr>
          <a:p>
            <a:endParaRPr b="0" lang="fr-FR" sz="2000" spc="-1" strike="noStrike">
              <a:latin typeface="Arial"/>
            </a:endParaRPr>
          </a:p>
        </p:txBody>
      </p:sp>
      <p:sp>
        <p:nvSpPr>
          <p:cNvPr id="558"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916AA7AB-3F4F-4911-9418-A0BF9EDD2B8B}" type="slidenum">
              <a:rPr b="0" lang="fr-FR" sz="1200" spc="-1" strike="noStrike">
                <a:solidFill>
                  <a:srgbClr val="000000"/>
                </a:solidFill>
                <a:latin typeface="Arial"/>
                <a:ea typeface="+mn-ea"/>
              </a:rPr>
              <a:t>&lt;numéro&gt;</a:t>
            </a:fld>
            <a:endParaRPr b="0" lang="fr-FR"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9" name="PlaceHolder 1"/>
          <p:cNvSpPr>
            <a:spLocks noGrp="1"/>
          </p:cNvSpPr>
          <p:nvPr>
            <p:ph type="sldImg"/>
          </p:nvPr>
        </p:nvSpPr>
        <p:spPr>
          <a:xfrm>
            <a:off x="380880" y="685800"/>
            <a:ext cx="6095520" cy="3428640"/>
          </a:xfrm>
          <a:prstGeom prst="rect">
            <a:avLst/>
          </a:prstGeom>
        </p:spPr>
      </p:sp>
      <p:sp>
        <p:nvSpPr>
          <p:cNvPr id="560" name="PlaceHolder 2"/>
          <p:cNvSpPr>
            <a:spLocks noGrp="1"/>
          </p:cNvSpPr>
          <p:nvPr>
            <p:ph type="body"/>
          </p:nvPr>
        </p:nvSpPr>
        <p:spPr>
          <a:xfrm>
            <a:off x="685800" y="4343400"/>
            <a:ext cx="5486040" cy="4114440"/>
          </a:xfrm>
          <a:prstGeom prst="rect">
            <a:avLst/>
          </a:prstGeom>
        </p:spPr>
        <p:txBody>
          <a:bodyPr>
            <a:noAutofit/>
          </a:bodyPr>
          <a:p>
            <a:endParaRPr b="0" lang="fr-FR" sz="2000" spc="-1" strike="noStrike">
              <a:latin typeface="Arial"/>
            </a:endParaRPr>
          </a:p>
        </p:txBody>
      </p:sp>
      <p:sp>
        <p:nvSpPr>
          <p:cNvPr id="561"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4B9ABC84-9E60-441B-AF1A-B8AA4154B850}" type="slidenum">
              <a:rPr b="0" lang="fr-FR" sz="1200" spc="-1" strike="noStrike">
                <a:solidFill>
                  <a:srgbClr val="000000"/>
                </a:solidFill>
                <a:latin typeface="Arial"/>
                <a:ea typeface="+mn-ea"/>
              </a:rPr>
              <a:t>&lt;numéro&gt;</a:t>
            </a:fld>
            <a:endParaRPr b="0" lang="fr-FR" sz="1200" spc="-1" strike="noStrike">
              <a:latin typeface="Times New Roman"/>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PlaceHolder 1"/>
          <p:cNvSpPr>
            <a:spLocks noGrp="1"/>
          </p:cNvSpPr>
          <p:nvPr>
            <p:ph type="sldImg"/>
          </p:nvPr>
        </p:nvSpPr>
        <p:spPr>
          <a:xfrm>
            <a:off x="380880" y="685800"/>
            <a:ext cx="6095520" cy="3428640"/>
          </a:xfrm>
          <a:prstGeom prst="rect">
            <a:avLst/>
          </a:prstGeom>
        </p:spPr>
      </p:sp>
      <p:sp>
        <p:nvSpPr>
          <p:cNvPr id="563" name="PlaceHolder 2"/>
          <p:cNvSpPr>
            <a:spLocks noGrp="1"/>
          </p:cNvSpPr>
          <p:nvPr>
            <p:ph type="body"/>
          </p:nvPr>
        </p:nvSpPr>
        <p:spPr>
          <a:xfrm>
            <a:off x="685800" y="4343400"/>
            <a:ext cx="5486040" cy="4114440"/>
          </a:xfrm>
          <a:prstGeom prst="rect">
            <a:avLst/>
          </a:prstGeom>
        </p:spPr>
        <p:txBody>
          <a:bodyPr>
            <a:noAutofit/>
          </a:bodyPr>
          <a:p>
            <a:endParaRPr b="0" lang="fr-FR" sz="2000" spc="-1" strike="noStrike">
              <a:latin typeface="Arial"/>
            </a:endParaRPr>
          </a:p>
        </p:txBody>
      </p:sp>
      <p:sp>
        <p:nvSpPr>
          <p:cNvPr id="564" name="TextShape 3"/>
          <p:cNvSpPr txBox="1"/>
          <p:nvPr/>
        </p:nvSpPr>
        <p:spPr>
          <a:xfrm>
            <a:off x="3884760" y="8685360"/>
            <a:ext cx="2971440" cy="456840"/>
          </a:xfrm>
          <a:prstGeom prst="rect">
            <a:avLst/>
          </a:prstGeom>
          <a:noFill/>
          <a:ln w="0">
            <a:noFill/>
          </a:ln>
        </p:spPr>
        <p:txBody>
          <a:bodyPr anchor="b">
            <a:noAutofit/>
          </a:bodyPr>
          <a:p>
            <a:pPr algn="r">
              <a:lnSpc>
                <a:spcPct val="100000"/>
              </a:lnSpc>
            </a:pPr>
            <a:fld id="{8F8C5FDC-51D0-4E20-83AB-52D6F411A525}" type="slidenum">
              <a:rPr b="0" lang="fr-FR" sz="1200" spc="-1" strike="noStrike">
                <a:solidFill>
                  <a:srgbClr val="000000"/>
                </a:solidFill>
                <a:latin typeface="Arial"/>
                <a:ea typeface="+mn-ea"/>
              </a:rPr>
              <a:t>&lt;numéro&gt;</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9"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0"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32"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3"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4"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5"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37"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8"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39"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40"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41"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42"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50"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52"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54"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55"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59"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60"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61"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8"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63"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64"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65"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67"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68"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69"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71"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2"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74"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5"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6"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77"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79"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0"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1"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2"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3"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84"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93"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95"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97"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98"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0"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02"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03"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04"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06"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07"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08"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10"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11"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12"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14"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15"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17"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18"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19"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0"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22"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3"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4"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5"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6"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27"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35"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37"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2"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3"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39"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40"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44"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45"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46"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48"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49"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50"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52"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53"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54"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56"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57"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59"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0"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1"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2"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64"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5"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6"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7"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8"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69"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76"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78"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80"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81"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85"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86"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87"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89"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90"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91"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93"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94"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95"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97"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98"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00"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01"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02"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03"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05"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06"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07"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08"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09"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10"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20" name="PlaceHolder 2"/>
          <p:cNvSpPr>
            <a:spLocks noGrp="1"/>
          </p:cNvSpPr>
          <p:nvPr>
            <p:ph type="subTitle"/>
          </p:nvPr>
        </p:nvSpPr>
        <p:spPr>
          <a:xfrm>
            <a:off x="360000" y="1836000"/>
            <a:ext cx="8423640" cy="25736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22" name="PlaceHolder 2"/>
          <p:cNvSpPr>
            <a:spLocks noGrp="1"/>
          </p:cNvSpPr>
          <p:nvPr>
            <p:ph type="body"/>
          </p:nvPr>
        </p:nvSpPr>
        <p:spPr>
          <a:xfrm>
            <a:off x="360000" y="1836000"/>
            <a:ext cx="842364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24"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225"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360000" y="900000"/>
            <a:ext cx="8423640" cy="33372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29"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30"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231"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33"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234"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35"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37"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38"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39"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17"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18" name="PlaceHolder 3"/>
          <p:cNvSpPr>
            <a:spLocks noGrp="1"/>
          </p:cNvSpPr>
          <p:nvPr>
            <p:ph type="body"/>
          </p:nvPr>
        </p:nvSpPr>
        <p:spPr>
          <a:xfrm>
            <a:off x="46764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19"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41" name="PlaceHolder 2"/>
          <p:cNvSpPr>
            <a:spLocks noGrp="1"/>
          </p:cNvSpPr>
          <p:nvPr>
            <p:ph type="body"/>
          </p:nvPr>
        </p:nvSpPr>
        <p:spPr>
          <a:xfrm>
            <a:off x="360000" y="18360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42" name="PlaceHolder 3"/>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44"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45"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46" name="PlaceHolder 4"/>
          <p:cNvSpPr>
            <a:spLocks noGrp="1"/>
          </p:cNvSpPr>
          <p:nvPr>
            <p:ph type="body"/>
          </p:nvPr>
        </p:nvSpPr>
        <p:spPr>
          <a:xfrm>
            <a:off x="3600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47" name="PlaceHolder 5"/>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49" name="PlaceHolder 2"/>
          <p:cNvSpPr>
            <a:spLocks noGrp="1"/>
          </p:cNvSpPr>
          <p:nvPr>
            <p:ph type="body"/>
          </p:nvPr>
        </p:nvSpPr>
        <p:spPr>
          <a:xfrm>
            <a:off x="36000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50" name="PlaceHolder 3"/>
          <p:cNvSpPr>
            <a:spLocks noGrp="1"/>
          </p:cNvSpPr>
          <p:nvPr>
            <p:ph type="body"/>
          </p:nvPr>
        </p:nvSpPr>
        <p:spPr>
          <a:xfrm>
            <a:off x="320832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51" name="PlaceHolder 4"/>
          <p:cNvSpPr>
            <a:spLocks noGrp="1"/>
          </p:cNvSpPr>
          <p:nvPr>
            <p:ph type="body"/>
          </p:nvPr>
        </p:nvSpPr>
        <p:spPr>
          <a:xfrm>
            <a:off x="6056640" y="18360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52" name="PlaceHolder 5"/>
          <p:cNvSpPr>
            <a:spLocks noGrp="1"/>
          </p:cNvSpPr>
          <p:nvPr>
            <p:ph type="body"/>
          </p:nvPr>
        </p:nvSpPr>
        <p:spPr>
          <a:xfrm>
            <a:off x="36000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53" name="PlaceHolder 6"/>
          <p:cNvSpPr>
            <a:spLocks noGrp="1"/>
          </p:cNvSpPr>
          <p:nvPr>
            <p:ph type="body"/>
          </p:nvPr>
        </p:nvSpPr>
        <p:spPr>
          <a:xfrm>
            <a:off x="320832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54" name="PlaceHolder 7"/>
          <p:cNvSpPr>
            <a:spLocks noGrp="1"/>
          </p:cNvSpPr>
          <p:nvPr>
            <p:ph type="body"/>
          </p:nvPr>
        </p:nvSpPr>
        <p:spPr>
          <a:xfrm>
            <a:off x="6056640" y="3180600"/>
            <a:ext cx="27122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1" name="PlaceHolder 2"/>
          <p:cNvSpPr>
            <a:spLocks noGrp="1"/>
          </p:cNvSpPr>
          <p:nvPr>
            <p:ph type="body"/>
          </p:nvPr>
        </p:nvSpPr>
        <p:spPr>
          <a:xfrm>
            <a:off x="360000" y="1836000"/>
            <a:ext cx="4110480" cy="2573640"/>
          </a:xfrm>
          <a:prstGeom prst="rect">
            <a:avLst/>
          </a:prstGeom>
        </p:spPr>
        <p:txBody>
          <a:bodyPr lIns="0" rIns="0" tIns="0" bIns="0">
            <a:normAutofit/>
          </a:bodyPr>
          <a:p>
            <a:endParaRPr b="0" lang="fr-FR" sz="1050" spc="-1" strike="noStrike">
              <a:solidFill>
                <a:srgbClr val="0c5076"/>
              </a:solidFill>
              <a:latin typeface="Arial"/>
            </a:endParaRPr>
          </a:p>
        </p:txBody>
      </p:sp>
      <p:sp>
        <p:nvSpPr>
          <p:cNvPr id="22"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3" name="PlaceHolder 4"/>
          <p:cNvSpPr>
            <a:spLocks noGrp="1"/>
          </p:cNvSpPr>
          <p:nvPr>
            <p:ph type="body"/>
          </p:nvPr>
        </p:nvSpPr>
        <p:spPr>
          <a:xfrm>
            <a:off x="4676400" y="31806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60000" y="900000"/>
            <a:ext cx="8423640" cy="719640"/>
          </a:xfrm>
          <a:prstGeom prst="rect">
            <a:avLst/>
          </a:prstGeom>
        </p:spPr>
        <p:txBody>
          <a:bodyPr lIns="0" rIns="0" tIns="0" bIns="0" anchor="ctr">
            <a:noAutofit/>
          </a:bodyPr>
          <a:p>
            <a:endParaRPr b="0" lang="fr-FR" sz="1800" spc="-1" strike="noStrike">
              <a:solidFill>
                <a:srgbClr val="000000"/>
              </a:solidFill>
              <a:latin typeface="Arial"/>
            </a:endParaRPr>
          </a:p>
        </p:txBody>
      </p:sp>
      <p:sp>
        <p:nvSpPr>
          <p:cNvPr id="25" name="PlaceHolder 2"/>
          <p:cNvSpPr>
            <a:spLocks noGrp="1"/>
          </p:cNvSpPr>
          <p:nvPr>
            <p:ph type="body"/>
          </p:nvPr>
        </p:nvSpPr>
        <p:spPr>
          <a:xfrm>
            <a:off x="3600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6" name="PlaceHolder 3"/>
          <p:cNvSpPr>
            <a:spLocks noGrp="1"/>
          </p:cNvSpPr>
          <p:nvPr>
            <p:ph type="body"/>
          </p:nvPr>
        </p:nvSpPr>
        <p:spPr>
          <a:xfrm>
            <a:off x="4676400" y="1836000"/>
            <a:ext cx="4110480" cy="1227600"/>
          </a:xfrm>
          <a:prstGeom prst="rect">
            <a:avLst/>
          </a:prstGeom>
        </p:spPr>
        <p:txBody>
          <a:bodyPr lIns="0" rIns="0" tIns="0" bIns="0">
            <a:normAutofit/>
          </a:bodyPr>
          <a:p>
            <a:endParaRPr b="0" lang="fr-FR" sz="1050" spc="-1" strike="noStrike">
              <a:solidFill>
                <a:srgbClr val="0c5076"/>
              </a:solidFill>
              <a:latin typeface="Arial"/>
            </a:endParaRPr>
          </a:p>
        </p:txBody>
      </p:sp>
      <p:sp>
        <p:nvSpPr>
          <p:cNvPr id="27" name="PlaceHolder 4"/>
          <p:cNvSpPr>
            <a:spLocks noGrp="1"/>
          </p:cNvSpPr>
          <p:nvPr>
            <p:ph type="body"/>
          </p:nvPr>
        </p:nvSpPr>
        <p:spPr>
          <a:xfrm>
            <a:off x="360000" y="3180600"/>
            <a:ext cx="8423640" cy="122760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7.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8.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11" descr=""/>
          <p:cNvPicPr/>
          <p:nvPr/>
        </p:nvPicPr>
        <p:blipFill>
          <a:blip r:embed="rId2"/>
          <a:stretch/>
        </p:blipFill>
        <p:spPr>
          <a:xfrm>
            <a:off x="-23400" y="0"/>
            <a:ext cx="9160560" cy="5152680"/>
          </a:xfrm>
          <a:prstGeom prst="rect">
            <a:avLst/>
          </a:prstGeom>
          <a:ln w="0">
            <a:noFill/>
          </a:ln>
        </p:spPr>
      </p:pic>
      <p:sp>
        <p:nvSpPr>
          <p:cNvPr id="1" name="PlaceHolder 1"/>
          <p:cNvSpPr>
            <a:spLocks noGrp="1"/>
          </p:cNvSpPr>
          <p:nvPr>
            <p:ph type="dt"/>
          </p:nvPr>
        </p:nvSpPr>
        <p:spPr>
          <a:xfrm>
            <a:off x="0" y="4963680"/>
            <a:ext cx="179640" cy="179640"/>
          </a:xfrm>
          <a:prstGeom prst="rect">
            <a:avLst/>
          </a:prstGeom>
        </p:spPr>
        <p:txBody>
          <a:bodyPr lIns="90000" rIns="90000" tIns="45000" bIns="45000">
            <a:noAutofit/>
          </a:bodyPr>
          <a:p>
            <a:pPr>
              <a:lnSpc>
                <a:spcPct val="100000"/>
              </a:lnSpc>
            </a:pPr>
            <a:fld id="{C734AD67-05AA-48B4-AB24-433EB22CBEFF}" type="datetime1">
              <a:rPr b="0" lang="fr-FR" sz="100" spc="-1" strike="noStrike">
                <a:solidFill>
                  <a:srgbClr val="000000">
                    <a:alpha val="0"/>
                  </a:srgbClr>
                </a:solidFill>
                <a:latin typeface="Arial"/>
              </a:rPr>
              <a:t>17/01/2022</a:t>
            </a:fld>
            <a:endParaRPr b="0" lang="fr-FR" sz="100" spc="-1" strike="noStrike">
              <a:latin typeface="Times New Roman"/>
            </a:endParaRPr>
          </a:p>
        </p:txBody>
      </p:sp>
      <p:sp>
        <p:nvSpPr>
          <p:cNvPr id="2" name="PlaceHolder 2"/>
          <p:cNvSpPr>
            <a:spLocks noGrp="1"/>
          </p:cNvSpPr>
          <p:nvPr>
            <p:ph type="ftr"/>
          </p:nvPr>
        </p:nvSpPr>
        <p:spPr>
          <a:xfrm>
            <a:off x="720000" y="3920040"/>
            <a:ext cx="3239640" cy="899640"/>
          </a:xfrm>
          <a:prstGeom prst="rect">
            <a:avLst/>
          </a:prstGeom>
        </p:spPr>
        <p:txBody>
          <a:bodyPr lIns="90000" rIns="90000" tIns="45000" bIns="45000" anchor="b">
            <a:noAutofit/>
          </a:bodyPr>
          <a:p>
            <a:endParaRPr b="0" lang="fr-FR" sz="2400" spc="-1" strike="noStrike">
              <a:latin typeface="Times New Roman"/>
            </a:endParaRPr>
          </a:p>
        </p:txBody>
      </p:sp>
      <p:sp>
        <p:nvSpPr>
          <p:cNvPr id="3" name="PlaceHolder 3"/>
          <p:cNvSpPr>
            <a:spLocks noGrp="1"/>
          </p:cNvSpPr>
          <p:nvPr>
            <p:ph type="sldNum"/>
          </p:nvPr>
        </p:nvSpPr>
        <p:spPr>
          <a:xfrm>
            <a:off x="0" y="4963680"/>
            <a:ext cx="179640" cy="179640"/>
          </a:xfrm>
          <a:prstGeom prst="rect">
            <a:avLst/>
          </a:prstGeom>
        </p:spPr>
        <p:txBody>
          <a:bodyPr lIns="90000" rIns="90000" tIns="45000" bIns="45000">
            <a:noAutofit/>
          </a:bodyPr>
          <a:p>
            <a:pPr algn="r">
              <a:lnSpc>
                <a:spcPct val="100000"/>
              </a:lnSpc>
            </a:pPr>
            <a:fld id="{A6A70E30-D1BE-47C0-84A0-61AF472060C8}" type="slidenum">
              <a:rPr b="0" lang="fr-FR" sz="100" spc="-1" strike="noStrike">
                <a:solidFill>
                  <a:srgbClr val="000000">
                    <a:alpha val="0"/>
                  </a:srgbClr>
                </a:solidFill>
                <a:latin typeface="Arial"/>
              </a:rPr>
              <a:t>&lt;numéro&gt;</a:t>
            </a:fld>
            <a:endParaRPr b="0" lang="fr-FR" sz="100" spc="-1" strike="noStrike">
              <a:latin typeface="Times New Roman"/>
            </a:endParaRPr>
          </a:p>
        </p:txBody>
      </p:sp>
      <p:sp>
        <p:nvSpPr>
          <p:cNvPr id="4" name="PlaceHolder 4"/>
          <p:cNvSpPr>
            <a:spLocks noGrp="1"/>
          </p:cNvSpPr>
          <p:nvPr>
            <p:ph type="title"/>
          </p:nvPr>
        </p:nvSpPr>
        <p:spPr>
          <a:xfrm>
            <a:off x="0" y="0"/>
            <a:ext cx="179640" cy="179640"/>
          </a:xfrm>
          <a:prstGeom prst="rect">
            <a:avLst/>
          </a:prstGeom>
        </p:spPr>
        <p:txBody>
          <a:bodyPr lIns="0" rIns="0" tIns="0" bIns="0">
            <a:noAutofit/>
          </a:bodyPr>
          <a:p>
            <a:pPr>
              <a:lnSpc>
                <a:spcPct val="90000"/>
              </a:lnSpc>
            </a:pPr>
            <a:r>
              <a:rPr b="1" lang="fr-FR" sz="100" spc="-1" strike="noStrike">
                <a:solidFill>
                  <a:srgbClr val="000000">
                    <a:alpha val="0"/>
                  </a:srgbClr>
                </a:solidFill>
                <a:latin typeface="Arial"/>
              </a:rPr>
              <a:t>Titre</a:t>
            </a:r>
            <a:endParaRPr b="0" lang="fr-FR" sz="100" spc="-1" strike="noStrike">
              <a:solidFill>
                <a:srgbClr val="000000"/>
              </a:solidFill>
              <a:latin typeface="Arial"/>
            </a:endParaRPr>
          </a:p>
        </p:txBody>
      </p:sp>
      <p:pic>
        <p:nvPicPr>
          <p:cNvPr id="5" name="Image 7" descr=""/>
          <p:cNvPicPr/>
          <p:nvPr/>
        </p:nvPicPr>
        <p:blipFill>
          <a:blip r:embed="rId3"/>
          <a:stretch/>
        </p:blipFill>
        <p:spPr>
          <a:xfrm>
            <a:off x="-16920" y="0"/>
            <a:ext cx="9160560" cy="5152680"/>
          </a:xfrm>
          <a:prstGeom prst="rect">
            <a:avLst/>
          </a:prstGeom>
          <a:ln w="0">
            <a:noFill/>
          </a:ln>
        </p:spPr>
      </p:pic>
      <p:sp>
        <p:nvSpPr>
          <p:cNvPr id="6"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050" spc="-1" strike="noStrike">
                <a:solidFill>
                  <a:srgbClr val="0c5076"/>
                </a:solidFill>
                <a:latin typeface="Arial"/>
              </a:rPr>
              <a:t>Cliquez pour éditer le format du plan de texte</a:t>
            </a:r>
            <a:endParaRPr b="0" lang="fr-FR" sz="1050" spc="-1" strike="noStrike">
              <a:solidFill>
                <a:srgbClr val="0c5076"/>
              </a:solidFill>
              <a:latin typeface="Arial"/>
            </a:endParaRPr>
          </a:p>
          <a:p>
            <a:pPr lvl="1" marL="864000" indent="-324000">
              <a:spcBef>
                <a:spcPts val="1134"/>
              </a:spcBef>
              <a:buClr>
                <a:srgbClr val="000000"/>
              </a:buClr>
              <a:buSzPct val="75000"/>
              <a:buFont typeface="Symbol" charset="2"/>
              <a:buChar char=""/>
            </a:pPr>
            <a:r>
              <a:rPr b="0" lang="fr-FR" sz="850" spc="-1" strike="noStrike">
                <a:solidFill>
                  <a:srgbClr val="000000"/>
                </a:solidFill>
                <a:latin typeface="Arial"/>
              </a:rPr>
              <a:t>Second niveau de plan</a:t>
            </a:r>
            <a:endParaRPr b="0" lang="fr-FR" sz="85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750" spc="-1" strike="noStrike">
                <a:solidFill>
                  <a:srgbClr val="000000"/>
                </a:solidFill>
                <a:latin typeface="Arial"/>
              </a:rPr>
              <a:t>Troisième niveau de plan</a:t>
            </a:r>
            <a:endParaRPr b="0" lang="fr-FR" sz="75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700" spc="-1" strike="noStrike">
                <a:solidFill>
                  <a:srgbClr val="000000"/>
                </a:solidFill>
                <a:latin typeface="Arial"/>
              </a:rPr>
              <a:t>Quatrième niveau de plan</a:t>
            </a:r>
            <a:endParaRPr b="0" lang="fr-FR" sz="7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Image 11" descr=""/>
          <p:cNvPicPr/>
          <p:nvPr/>
        </p:nvPicPr>
        <p:blipFill>
          <a:blip r:embed="rId2"/>
          <a:stretch/>
        </p:blipFill>
        <p:spPr>
          <a:xfrm>
            <a:off x="-23400" y="0"/>
            <a:ext cx="9160560" cy="5152680"/>
          </a:xfrm>
          <a:prstGeom prst="rect">
            <a:avLst/>
          </a:prstGeom>
          <a:ln w="0">
            <a:noFill/>
          </a:ln>
        </p:spPr>
      </p:pic>
      <p:pic>
        <p:nvPicPr>
          <p:cNvPr id="44" name="Image 13" descr=""/>
          <p:cNvPicPr/>
          <p:nvPr/>
        </p:nvPicPr>
        <p:blipFill>
          <a:blip r:embed="rId3"/>
          <a:stretch/>
        </p:blipFill>
        <p:spPr>
          <a:xfrm>
            <a:off x="-16920" y="5400"/>
            <a:ext cx="9160560" cy="5152680"/>
          </a:xfrm>
          <a:prstGeom prst="rect">
            <a:avLst/>
          </a:prstGeom>
          <a:ln w="0">
            <a:noFill/>
          </a:ln>
        </p:spPr>
      </p:pic>
      <p:sp>
        <p:nvSpPr>
          <p:cNvPr id="45" name="PlaceHolder 1"/>
          <p:cNvSpPr>
            <a:spLocks noGrp="1"/>
          </p:cNvSpPr>
          <p:nvPr>
            <p:ph type="title"/>
          </p:nvPr>
        </p:nvSpPr>
        <p:spPr>
          <a:xfrm>
            <a:off x="0" y="0"/>
            <a:ext cx="179640" cy="179640"/>
          </a:xfrm>
          <a:prstGeom prst="rect">
            <a:avLst/>
          </a:prstGeom>
        </p:spPr>
        <p:txBody>
          <a:bodyPr lIns="0" rIns="0" tIns="0" bIns="0">
            <a:noAutofit/>
          </a:bodyPr>
          <a:p>
            <a:pPr>
              <a:lnSpc>
                <a:spcPct val="90000"/>
              </a:lnSpc>
            </a:pPr>
            <a:r>
              <a:rPr b="1" lang="fr-FR" sz="100" spc="-1" strike="noStrike">
                <a:solidFill>
                  <a:srgbClr val="000000">
                    <a:alpha val="0"/>
                  </a:srgbClr>
                </a:solidFill>
                <a:latin typeface="Arial"/>
              </a:rPr>
              <a:t>Titre</a:t>
            </a:r>
            <a:endParaRPr b="0" lang="fr-FR" sz="100" spc="-1" strike="noStrike">
              <a:solidFill>
                <a:srgbClr val="000000"/>
              </a:solidFill>
              <a:latin typeface="Arial"/>
            </a:endParaRPr>
          </a:p>
        </p:txBody>
      </p:sp>
      <p:sp>
        <p:nvSpPr>
          <p:cNvPr id="46" name="PlaceHolder 2"/>
          <p:cNvSpPr>
            <a:spLocks noGrp="1"/>
          </p:cNvSpPr>
          <p:nvPr>
            <p:ph type="dt"/>
          </p:nvPr>
        </p:nvSpPr>
        <p:spPr>
          <a:xfrm>
            <a:off x="6426360" y="4783680"/>
            <a:ext cx="1169640" cy="359640"/>
          </a:xfrm>
          <a:prstGeom prst="rect">
            <a:avLst/>
          </a:prstGeom>
        </p:spPr>
        <p:txBody>
          <a:bodyPr lIns="90000" rIns="90000" tIns="45000" bIns="45000">
            <a:noAutofit/>
          </a:bodyPr>
          <a:p>
            <a:pPr algn="r">
              <a:lnSpc>
                <a:spcPct val="100000"/>
              </a:lnSpc>
            </a:pPr>
            <a:fld id="{0FFAF170-7014-47A8-A205-A93062A1F480}"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7" name="PlaceHolder 3"/>
          <p:cNvSpPr>
            <a:spLocks noGrp="1"/>
          </p:cNvSpPr>
          <p:nvPr>
            <p:ph type="sldNum"/>
          </p:nvPr>
        </p:nvSpPr>
        <p:spPr>
          <a:xfrm>
            <a:off x="7596360" y="4783680"/>
            <a:ext cx="1169640" cy="359640"/>
          </a:xfrm>
          <a:prstGeom prst="rect">
            <a:avLst/>
          </a:prstGeom>
        </p:spPr>
        <p:txBody>
          <a:bodyPr lIns="90000" rIns="90000" tIns="45000" bIns="45000">
            <a:noAutofit/>
          </a:bodyPr>
          <a:p>
            <a:pPr algn="r">
              <a:lnSpc>
                <a:spcPct val="100000"/>
              </a:lnSpc>
            </a:pPr>
            <a:fld id="{F2DAE363-62DA-43BA-9ED1-D5E8C7D80651}" type="slidenum">
              <a:rPr b="0" lang="fr-FR" sz="1600" spc="-1" strike="noStrike">
                <a:solidFill>
                  <a:srgbClr val="ff0000"/>
                </a:solidFill>
                <a:latin typeface="Arial"/>
              </a:rPr>
              <a:t>&lt;numéro&gt;</a:t>
            </a:fld>
            <a:endParaRPr b="0" lang="fr-FR" sz="1600" spc="-1" strike="noStrike">
              <a:latin typeface="Times New Roman"/>
            </a:endParaRPr>
          </a:p>
        </p:txBody>
      </p:sp>
      <p:sp>
        <p:nvSpPr>
          <p:cNvPr id="48" name="PlaceHolder 4"/>
          <p:cNvSpPr>
            <a:spLocks noGrp="1"/>
          </p:cNvSpPr>
          <p:nvPr>
            <p:ph type="body"/>
          </p:nvPr>
        </p:nvSpPr>
        <p:spPr>
          <a:xfrm>
            <a:off x="360000" y="2346120"/>
            <a:ext cx="8423640" cy="2076840"/>
          </a:xfrm>
          <a:prstGeom prst="rect">
            <a:avLst/>
          </a:prstGeom>
        </p:spPr>
        <p:txBody>
          <a:bodyPr lIns="0" rIns="0" tIns="0" bIns="0">
            <a:noAutofit/>
          </a:bodyPr>
          <a:p>
            <a:pPr>
              <a:lnSpc>
                <a:spcPct val="90000"/>
              </a:lnSpc>
              <a:tabLst>
                <a:tab algn="l" pos="0"/>
              </a:tabLst>
            </a:pPr>
            <a:r>
              <a:rPr b="1" lang="fr-FR" sz="3250" spc="-1" strike="noStrike">
                <a:solidFill>
                  <a:srgbClr val="0c5076"/>
                </a:solidFill>
                <a:latin typeface="Arial"/>
              </a:rPr>
              <a:t>Titre</a:t>
            </a:r>
            <a:endParaRPr b="0" lang="fr-FR" sz="3250" spc="-1" strike="noStrike">
              <a:solidFill>
                <a:srgbClr val="0c5076"/>
              </a:solidFill>
              <a:latin typeface="Arial"/>
            </a:endParaRPr>
          </a:p>
          <a:p>
            <a:pPr>
              <a:lnSpc>
                <a:spcPct val="100000"/>
              </a:lnSpc>
              <a:spcBef>
                <a:spcPts val="499"/>
              </a:spcBef>
              <a:tabLst>
                <a:tab algn="l" pos="0"/>
              </a:tabLst>
            </a:pPr>
            <a:r>
              <a:rPr b="0" lang="fr-FR" sz="1850" spc="-1" strike="noStrike">
                <a:solidFill>
                  <a:srgbClr val="000000"/>
                </a:solidFill>
                <a:latin typeface="Arial"/>
              </a:rPr>
              <a:t>Sous-titre</a:t>
            </a:r>
            <a:endParaRPr b="0" lang="fr-FR" sz="1850" spc="-1" strike="noStrike">
              <a:solidFill>
                <a:srgbClr val="0c5076"/>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Image 11" descr=""/>
          <p:cNvPicPr/>
          <p:nvPr/>
        </p:nvPicPr>
        <p:blipFill>
          <a:blip r:embed="rId2"/>
          <a:stretch/>
        </p:blipFill>
        <p:spPr>
          <a:xfrm>
            <a:off x="-23400" y="0"/>
            <a:ext cx="9160560" cy="5152680"/>
          </a:xfrm>
          <a:prstGeom prst="rect">
            <a:avLst/>
          </a:prstGeom>
          <a:ln w="0">
            <a:noFill/>
          </a:ln>
        </p:spPr>
      </p:pic>
      <p:sp>
        <p:nvSpPr>
          <p:cNvPr id="86" name="PlaceHolder 1"/>
          <p:cNvSpPr>
            <a:spLocks noGrp="1"/>
          </p:cNvSpPr>
          <p:nvPr>
            <p:ph type="title"/>
          </p:nvPr>
        </p:nvSpPr>
        <p:spPr>
          <a:xfrm>
            <a:off x="360000" y="900000"/>
            <a:ext cx="8423640" cy="719640"/>
          </a:xfrm>
          <a:prstGeom prst="rect">
            <a:avLst/>
          </a:prstGeom>
        </p:spPr>
        <p:txBody>
          <a:bodyPr lIns="0" rIns="0" tIns="0" bIns="0">
            <a:noAutofit/>
          </a:bodyPr>
          <a:p>
            <a:pPr>
              <a:lnSpc>
                <a:spcPct val="90000"/>
              </a:lnSpc>
            </a:pPr>
            <a:r>
              <a:rPr b="1" lang="fr-FR" sz="2550" spc="-1" strike="noStrike">
                <a:solidFill>
                  <a:srgbClr val="0c5076"/>
                </a:solidFill>
                <a:latin typeface="Arial"/>
              </a:rPr>
              <a:t>Titre</a:t>
            </a:r>
            <a:endParaRPr b="0" lang="fr-FR" sz="2550" spc="-1" strike="noStrike">
              <a:solidFill>
                <a:srgbClr val="000000"/>
              </a:solidFill>
              <a:latin typeface="Arial"/>
            </a:endParaRPr>
          </a:p>
        </p:txBody>
      </p:sp>
      <p:sp>
        <p:nvSpPr>
          <p:cNvPr id="87" name="PlaceHolder 2"/>
          <p:cNvSpPr>
            <a:spLocks noGrp="1"/>
          </p:cNvSpPr>
          <p:nvPr>
            <p:ph type="body"/>
          </p:nvPr>
        </p:nvSpPr>
        <p:spPr>
          <a:xfrm>
            <a:off x="360000" y="1891800"/>
            <a:ext cx="2519640" cy="2530440"/>
          </a:xfrm>
          <a:prstGeom prst="rect">
            <a:avLst/>
          </a:prstGeom>
        </p:spPr>
        <p:txBody>
          <a:bodyPr lIns="0" rIns="0" tIns="0" bIns="0">
            <a:noAutofit/>
          </a:bodyPr>
          <a:p>
            <a:pPr marL="144000" indent="-143640">
              <a:lnSpc>
                <a:spcPct val="100000"/>
              </a:lnSpc>
              <a:spcBef>
                <a:spcPts val="400"/>
              </a:spcBef>
              <a:spcAft>
                <a:spcPts val="799"/>
              </a:spcAft>
              <a:buClr>
                <a:srgbClr val="0c5076"/>
              </a:buClr>
              <a:buFont typeface="Arial"/>
              <a:buAutoNum type="arabicPeriod"/>
            </a:pPr>
            <a:r>
              <a:rPr b="1" lang="fr-FR" sz="1050" spc="-1" strike="noStrike">
                <a:solidFill>
                  <a:srgbClr val="0c5076"/>
                </a:solidFill>
                <a:latin typeface="Arial"/>
              </a:rPr>
              <a:t>Titre de la partie</a:t>
            </a:r>
            <a:endParaRPr b="0" lang="fr-FR" sz="1050" spc="-1" strike="noStrike">
              <a:solidFill>
                <a:srgbClr val="0c5076"/>
              </a:solidFill>
              <a:latin typeface="Arial"/>
            </a:endParaRPr>
          </a:p>
          <a:p>
            <a:pPr lvl="1" marL="324000" indent="-143640">
              <a:lnSpc>
                <a:spcPct val="100000"/>
              </a:lnSpc>
              <a:spcBef>
                <a:spcPts val="601"/>
              </a:spcBef>
              <a:spcAft>
                <a:spcPts val="799"/>
              </a:spcAft>
              <a:buClr>
                <a:srgbClr val="ec130e"/>
              </a:buClr>
              <a:buFont typeface="Arial"/>
              <a:buAutoNum type="alphaLcPeriod"/>
            </a:pPr>
            <a:r>
              <a:rPr b="0" lang="fr-FR" sz="950" spc="-1" strike="noStrike">
                <a:solidFill>
                  <a:srgbClr val="ec130e"/>
                </a:solidFill>
                <a:latin typeface="Arial"/>
              </a:rPr>
              <a:t>Deuxième niveau</a:t>
            </a:r>
            <a:endParaRPr b="0" lang="fr-FR" sz="950" spc="-1" strike="noStrike">
              <a:solidFill>
                <a:srgbClr val="000000"/>
              </a:solidFill>
              <a:latin typeface="Arial"/>
            </a:endParaRPr>
          </a:p>
        </p:txBody>
      </p:sp>
      <p:sp>
        <p:nvSpPr>
          <p:cNvPr id="88" name="PlaceHolder 3"/>
          <p:cNvSpPr>
            <a:spLocks noGrp="1"/>
          </p:cNvSpPr>
          <p:nvPr>
            <p:ph type="body"/>
          </p:nvPr>
        </p:nvSpPr>
        <p:spPr>
          <a:xfrm>
            <a:off x="3312000" y="1893600"/>
            <a:ext cx="2519640" cy="2530440"/>
          </a:xfrm>
          <a:prstGeom prst="rect">
            <a:avLst/>
          </a:prstGeom>
        </p:spPr>
        <p:txBody>
          <a:bodyPr lIns="0" rIns="0" tIns="0" bIns="0">
            <a:noAutofit/>
          </a:bodyPr>
          <a:p>
            <a:pPr marL="144000" indent="-143640">
              <a:lnSpc>
                <a:spcPct val="100000"/>
              </a:lnSpc>
              <a:spcBef>
                <a:spcPts val="400"/>
              </a:spcBef>
              <a:spcAft>
                <a:spcPts val="799"/>
              </a:spcAft>
              <a:buClr>
                <a:srgbClr val="0c5076"/>
              </a:buClr>
              <a:buFont typeface="Arial"/>
              <a:buAutoNum type="arabicPeriod"/>
            </a:pPr>
            <a:r>
              <a:rPr b="1" lang="fr-FR" sz="1050" spc="-1" strike="noStrike">
                <a:solidFill>
                  <a:srgbClr val="0c5076"/>
                </a:solidFill>
                <a:latin typeface="Arial"/>
              </a:rPr>
              <a:t>Titre de la partie</a:t>
            </a:r>
            <a:endParaRPr b="0" lang="fr-FR" sz="1050" spc="-1" strike="noStrike">
              <a:solidFill>
                <a:srgbClr val="0c5076"/>
              </a:solidFill>
              <a:latin typeface="Arial"/>
            </a:endParaRPr>
          </a:p>
          <a:p>
            <a:pPr lvl="1" marL="324000" indent="-143640">
              <a:lnSpc>
                <a:spcPct val="100000"/>
              </a:lnSpc>
              <a:spcBef>
                <a:spcPts val="601"/>
              </a:spcBef>
              <a:spcAft>
                <a:spcPts val="799"/>
              </a:spcAft>
              <a:buClr>
                <a:srgbClr val="ec130e"/>
              </a:buClr>
              <a:buFont typeface="Arial"/>
              <a:buAutoNum type="alphaLcPeriod"/>
            </a:pPr>
            <a:r>
              <a:rPr b="0" lang="fr-FR" sz="950" spc="-1" strike="noStrike">
                <a:solidFill>
                  <a:srgbClr val="ec130e"/>
                </a:solidFill>
                <a:latin typeface="Arial"/>
              </a:rPr>
              <a:t>Deuxième niveau</a:t>
            </a:r>
            <a:endParaRPr b="0" lang="fr-FR" sz="950" spc="-1" strike="noStrike">
              <a:solidFill>
                <a:srgbClr val="000000"/>
              </a:solidFill>
              <a:latin typeface="Arial"/>
            </a:endParaRPr>
          </a:p>
        </p:txBody>
      </p:sp>
      <p:sp>
        <p:nvSpPr>
          <p:cNvPr id="89" name="PlaceHolder 4"/>
          <p:cNvSpPr>
            <a:spLocks noGrp="1"/>
          </p:cNvSpPr>
          <p:nvPr>
            <p:ph type="body"/>
          </p:nvPr>
        </p:nvSpPr>
        <p:spPr>
          <a:xfrm>
            <a:off x="6264000" y="1893600"/>
            <a:ext cx="2519640" cy="2530440"/>
          </a:xfrm>
          <a:prstGeom prst="rect">
            <a:avLst/>
          </a:prstGeom>
        </p:spPr>
        <p:txBody>
          <a:bodyPr lIns="0" rIns="0" tIns="0" bIns="0">
            <a:noAutofit/>
          </a:bodyPr>
          <a:p>
            <a:pPr marL="144000" indent="-143640">
              <a:lnSpc>
                <a:spcPct val="100000"/>
              </a:lnSpc>
              <a:spcBef>
                <a:spcPts val="400"/>
              </a:spcBef>
              <a:spcAft>
                <a:spcPts val="799"/>
              </a:spcAft>
              <a:buClr>
                <a:srgbClr val="0c5076"/>
              </a:buClr>
              <a:buFont typeface="Arial"/>
              <a:buAutoNum type="arabicPeriod"/>
            </a:pPr>
            <a:r>
              <a:rPr b="1" lang="fr-FR" sz="1050" spc="-1" strike="noStrike">
                <a:solidFill>
                  <a:srgbClr val="0c5076"/>
                </a:solidFill>
                <a:latin typeface="Arial"/>
              </a:rPr>
              <a:t>Titre de la partie</a:t>
            </a:r>
            <a:endParaRPr b="0" lang="fr-FR" sz="1050" spc="-1" strike="noStrike">
              <a:solidFill>
                <a:srgbClr val="0c5076"/>
              </a:solidFill>
              <a:latin typeface="Arial"/>
            </a:endParaRPr>
          </a:p>
          <a:p>
            <a:pPr lvl="1" marL="324000" indent="-143640">
              <a:lnSpc>
                <a:spcPct val="100000"/>
              </a:lnSpc>
              <a:spcBef>
                <a:spcPts val="601"/>
              </a:spcBef>
              <a:spcAft>
                <a:spcPts val="799"/>
              </a:spcAft>
              <a:buClr>
                <a:srgbClr val="ec130e"/>
              </a:buClr>
              <a:buFont typeface="Arial"/>
              <a:buAutoNum type="alphaLcPeriod"/>
            </a:pPr>
            <a:r>
              <a:rPr b="0" lang="fr-FR" sz="950" spc="-1" strike="noStrike">
                <a:solidFill>
                  <a:srgbClr val="ec130e"/>
                </a:solidFill>
                <a:latin typeface="Arial"/>
              </a:rPr>
              <a:t>Deuxième niveau</a:t>
            </a:r>
            <a:endParaRPr b="0" lang="fr-FR" sz="950" spc="-1" strike="noStrike">
              <a:solidFill>
                <a:srgbClr val="000000"/>
              </a:solidFill>
              <a:latin typeface="Arial"/>
            </a:endParaRPr>
          </a:p>
        </p:txBody>
      </p:sp>
      <p:sp>
        <p:nvSpPr>
          <p:cNvPr id="90" name="PlaceHolder 5"/>
          <p:cNvSpPr>
            <a:spLocks noGrp="1"/>
          </p:cNvSpPr>
          <p:nvPr>
            <p:ph type="dt"/>
          </p:nvPr>
        </p:nvSpPr>
        <p:spPr>
          <a:xfrm>
            <a:off x="6426360" y="4783680"/>
            <a:ext cx="1169640" cy="359640"/>
          </a:xfrm>
          <a:prstGeom prst="rect">
            <a:avLst/>
          </a:prstGeom>
        </p:spPr>
        <p:txBody>
          <a:bodyPr lIns="90000" rIns="90000" tIns="45000" bIns="45000">
            <a:noAutofit/>
          </a:bodyPr>
          <a:p>
            <a:pPr algn="r">
              <a:lnSpc>
                <a:spcPct val="100000"/>
              </a:lnSpc>
            </a:pPr>
            <a:fld id="{444E92F8-3E22-4CBF-B8D9-C391EDA80068}" type="datetime1">
              <a:rPr b="0" lang="fr-FR" sz="750" spc="-1" strike="noStrike" cap="all">
                <a:solidFill>
                  <a:srgbClr val="000000"/>
                </a:solidFill>
                <a:latin typeface="Arial"/>
              </a:rPr>
              <a:t>17/01/2022</a:t>
            </a:fld>
            <a:endParaRPr b="0" lang="fr-FR" sz="750" spc="-1" strike="noStrike">
              <a:latin typeface="Times New Roman"/>
            </a:endParaRPr>
          </a:p>
        </p:txBody>
      </p:sp>
      <p:sp>
        <p:nvSpPr>
          <p:cNvPr id="91" name="PlaceHolder 6"/>
          <p:cNvSpPr>
            <a:spLocks noGrp="1"/>
          </p:cNvSpPr>
          <p:nvPr>
            <p:ph type="sldNum"/>
          </p:nvPr>
        </p:nvSpPr>
        <p:spPr>
          <a:xfrm>
            <a:off x="7596360" y="4783680"/>
            <a:ext cx="1169640" cy="359640"/>
          </a:xfrm>
          <a:prstGeom prst="rect">
            <a:avLst/>
          </a:prstGeom>
        </p:spPr>
        <p:txBody>
          <a:bodyPr lIns="90000" rIns="90000" tIns="45000" bIns="45000">
            <a:noAutofit/>
          </a:bodyPr>
          <a:p>
            <a:pPr algn="r">
              <a:lnSpc>
                <a:spcPct val="100000"/>
              </a:lnSpc>
            </a:pPr>
            <a:fld id="{B6A38E1E-166C-4CFE-90C8-B3FE6E32211D}" type="slidenum">
              <a:rPr b="0" lang="fr-FR" sz="1600" spc="-1" strike="noStrike">
                <a:solidFill>
                  <a:srgbClr val="ff0000"/>
                </a:solidFill>
                <a:latin typeface="Arial"/>
              </a:rPr>
              <a:t>&lt;numéro&gt;</a:t>
            </a:fld>
            <a:endParaRPr b="0" lang="fr-FR" sz="1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Image 11" descr=""/>
          <p:cNvPicPr/>
          <p:nvPr/>
        </p:nvPicPr>
        <p:blipFill>
          <a:blip r:embed="rId2"/>
          <a:stretch/>
        </p:blipFill>
        <p:spPr>
          <a:xfrm>
            <a:off x="-23400" y="0"/>
            <a:ext cx="9160560" cy="5152680"/>
          </a:xfrm>
          <a:prstGeom prst="rect">
            <a:avLst/>
          </a:prstGeom>
          <a:ln w="0">
            <a:noFill/>
          </a:ln>
        </p:spPr>
      </p:pic>
      <p:sp>
        <p:nvSpPr>
          <p:cNvPr id="129" name="PlaceHolder 1"/>
          <p:cNvSpPr>
            <a:spLocks noGrp="1"/>
          </p:cNvSpPr>
          <p:nvPr>
            <p:ph type="title"/>
          </p:nvPr>
        </p:nvSpPr>
        <p:spPr>
          <a:xfrm>
            <a:off x="360000" y="900000"/>
            <a:ext cx="8423640" cy="719640"/>
          </a:xfrm>
          <a:prstGeom prst="rect">
            <a:avLst/>
          </a:prstGeom>
        </p:spPr>
        <p:txBody>
          <a:bodyPr lIns="0" rIns="0" tIns="0" bIns="0">
            <a:noAutofit/>
          </a:bodyPr>
          <a:p>
            <a:pPr>
              <a:lnSpc>
                <a:spcPct val="90000"/>
              </a:lnSpc>
            </a:pPr>
            <a:r>
              <a:rPr b="1" lang="fr-FR" sz="2550" spc="-1" strike="noStrike">
                <a:solidFill>
                  <a:srgbClr val="0c5076"/>
                </a:solidFill>
                <a:latin typeface="Arial"/>
              </a:rPr>
              <a:t>Titre</a:t>
            </a:r>
            <a:endParaRPr b="0" lang="fr-FR" sz="2550" spc="-1" strike="noStrike">
              <a:solidFill>
                <a:srgbClr val="000000"/>
              </a:solidFill>
              <a:latin typeface="Arial"/>
            </a:endParaRPr>
          </a:p>
        </p:txBody>
      </p:sp>
      <p:sp>
        <p:nvSpPr>
          <p:cNvPr id="130" name="PlaceHolder 2"/>
          <p:cNvSpPr>
            <a:spLocks noGrp="1"/>
          </p:cNvSpPr>
          <p:nvPr>
            <p:ph type="body"/>
          </p:nvPr>
        </p:nvSpPr>
        <p:spPr>
          <a:xfrm>
            <a:off x="360000" y="1836000"/>
            <a:ext cx="8423640" cy="2573640"/>
          </a:xfrm>
          <a:prstGeom prst="rect">
            <a:avLst/>
          </a:prstGeom>
        </p:spPr>
        <p:txBody>
          <a:bodyPr lIns="0" rIns="0" tIns="0" bIns="0">
            <a:noAutofit/>
          </a:bodyPr>
          <a:p>
            <a:pPr>
              <a:lnSpc>
                <a:spcPct val="100000"/>
              </a:lnSpc>
              <a:spcAft>
                <a:spcPts val="499"/>
              </a:spcAft>
              <a:tabLst>
                <a:tab algn="l" pos="0"/>
              </a:tabLst>
            </a:pPr>
            <a:r>
              <a:rPr b="0" lang="fr-FR" sz="1050" spc="-1" strike="noStrike">
                <a:solidFill>
                  <a:srgbClr val="0c5076"/>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00"/>
              </a:buClr>
              <a:buFont typeface="Arial"/>
              <a:buChar char="•"/>
              <a:tabLst>
                <a:tab algn="l" pos="0"/>
              </a:tabLst>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tabLst>
                <a:tab algn="l" pos="0"/>
              </a:tabLst>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tabLst>
                <a:tab algn="l" pos="0"/>
              </a:tabLst>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tabLst>
                <a:tab algn="l" pos="0"/>
              </a:tabLst>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131" name="PlaceHolder 3"/>
          <p:cNvSpPr>
            <a:spLocks noGrp="1"/>
          </p:cNvSpPr>
          <p:nvPr>
            <p:ph type="body"/>
          </p:nvPr>
        </p:nvSpPr>
        <p:spPr>
          <a:xfrm>
            <a:off x="3312000" y="180000"/>
            <a:ext cx="5471640" cy="359640"/>
          </a:xfrm>
          <a:prstGeom prst="rect">
            <a:avLst/>
          </a:prstGeom>
        </p:spPr>
        <p:txBody>
          <a:bodyPr lIns="0" rIns="0" tIns="0" bIns="0">
            <a:noAutofit/>
          </a:bodyPr>
          <a:p>
            <a:pPr marL="108000" indent="-107640" algn="r">
              <a:lnSpc>
                <a:spcPct val="100000"/>
              </a:lnSpc>
              <a:buClr>
                <a:srgbClr val="0c5076"/>
              </a:buClr>
              <a:buFont typeface="Arial"/>
              <a:buAutoNum type="arabicPeriod"/>
            </a:pPr>
            <a:r>
              <a:rPr b="1" lang="fr-FR" sz="750" spc="-1" strike="noStrike">
                <a:solidFill>
                  <a:srgbClr val="0c5076"/>
                </a:solidFill>
                <a:latin typeface="Arial"/>
              </a:rPr>
              <a:t>Titre</a:t>
            </a:r>
            <a:endParaRPr b="0" lang="fr-FR" sz="750" spc="-1" strike="noStrike">
              <a:solidFill>
                <a:srgbClr val="0c5076"/>
              </a:solidFill>
              <a:latin typeface="Arial"/>
            </a:endParaRPr>
          </a:p>
          <a:p>
            <a:pPr lvl="1" marL="108000" indent="-107640" algn="r">
              <a:lnSpc>
                <a:spcPct val="100000"/>
              </a:lnSpc>
              <a:buClr>
                <a:srgbClr val="000000"/>
              </a:buClr>
              <a:buFont typeface="Arial"/>
              <a:buAutoNum type="alphaLcPeriod"/>
            </a:pPr>
            <a:r>
              <a:rPr b="0" lang="fr-FR" sz="750" spc="-1" strike="noStrike">
                <a:solidFill>
                  <a:srgbClr val="000000"/>
                </a:solidFill>
                <a:latin typeface="Arial"/>
              </a:rPr>
              <a:t>Sous-titre</a:t>
            </a:r>
            <a:endParaRPr b="0" lang="fr-FR" sz="750" spc="-1" strike="noStrike">
              <a:solidFill>
                <a:srgbClr val="000000"/>
              </a:solidFill>
              <a:latin typeface="Arial"/>
            </a:endParaRPr>
          </a:p>
        </p:txBody>
      </p:sp>
      <p:sp>
        <p:nvSpPr>
          <p:cNvPr id="132" name="PlaceHolder 4"/>
          <p:cNvSpPr>
            <a:spLocks noGrp="1"/>
          </p:cNvSpPr>
          <p:nvPr>
            <p:ph type="dt"/>
          </p:nvPr>
        </p:nvSpPr>
        <p:spPr>
          <a:xfrm>
            <a:off x="6426360" y="4783680"/>
            <a:ext cx="1169640" cy="359640"/>
          </a:xfrm>
          <a:prstGeom prst="rect">
            <a:avLst/>
          </a:prstGeom>
        </p:spPr>
        <p:txBody>
          <a:bodyPr lIns="90000" rIns="90000" tIns="45000" bIns="45000">
            <a:noAutofit/>
          </a:bodyPr>
          <a:p>
            <a:pPr algn="r">
              <a:lnSpc>
                <a:spcPct val="100000"/>
              </a:lnSpc>
            </a:pPr>
            <a:fld id="{5D9727C5-7164-4359-9D18-B541866FBE43}" type="datetime1">
              <a:rPr b="0" lang="fr-FR" sz="750" spc="-1" strike="noStrike" cap="all">
                <a:solidFill>
                  <a:srgbClr val="000000"/>
                </a:solidFill>
                <a:latin typeface="Arial"/>
              </a:rPr>
              <a:t>17/01/2022</a:t>
            </a:fld>
            <a:endParaRPr b="0" lang="fr-FR" sz="750" spc="-1" strike="noStrike">
              <a:latin typeface="Times New Roman"/>
            </a:endParaRPr>
          </a:p>
        </p:txBody>
      </p:sp>
      <p:sp>
        <p:nvSpPr>
          <p:cNvPr id="133" name="PlaceHolder 5"/>
          <p:cNvSpPr>
            <a:spLocks noGrp="1"/>
          </p:cNvSpPr>
          <p:nvPr>
            <p:ph type="sldNum"/>
          </p:nvPr>
        </p:nvSpPr>
        <p:spPr>
          <a:xfrm>
            <a:off x="7596360" y="4783680"/>
            <a:ext cx="1169640" cy="359640"/>
          </a:xfrm>
          <a:prstGeom prst="rect">
            <a:avLst/>
          </a:prstGeom>
        </p:spPr>
        <p:txBody>
          <a:bodyPr lIns="90000" rIns="90000" tIns="45000" bIns="45000">
            <a:noAutofit/>
          </a:bodyPr>
          <a:p>
            <a:pPr algn="r">
              <a:lnSpc>
                <a:spcPct val="100000"/>
              </a:lnSpc>
            </a:pPr>
            <a:fld id="{C0F491F6-88AF-4961-B1C2-2CD3F1753724}" type="slidenum">
              <a:rPr b="0" lang="fr-FR" sz="1600" spc="-1" strike="noStrike">
                <a:solidFill>
                  <a:srgbClr val="ff0000"/>
                </a:solidFill>
                <a:latin typeface="Arial"/>
              </a:rPr>
              <a:t>&lt;numéro&gt;</a:t>
            </a:fld>
            <a:endParaRPr b="0" lang="fr-FR" sz="1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0" name="Image 11" descr=""/>
          <p:cNvPicPr/>
          <p:nvPr/>
        </p:nvPicPr>
        <p:blipFill>
          <a:blip r:embed="rId2"/>
          <a:stretch/>
        </p:blipFill>
        <p:spPr>
          <a:xfrm>
            <a:off x="-23400" y="0"/>
            <a:ext cx="9160560" cy="5152680"/>
          </a:xfrm>
          <a:prstGeom prst="rect">
            <a:avLst/>
          </a:prstGeom>
          <a:ln w="0">
            <a:noFill/>
          </a:ln>
        </p:spPr>
      </p:pic>
      <p:sp>
        <p:nvSpPr>
          <p:cNvPr id="171" name="PlaceHolder 1"/>
          <p:cNvSpPr>
            <a:spLocks noGrp="1"/>
          </p:cNvSpPr>
          <p:nvPr>
            <p:ph type="body"/>
          </p:nvPr>
        </p:nvSpPr>
        <p:spPr>
          <a:xfrm>
            <a:off x="323640" y="915480"/>
            <a:ext cx="8442360" cy="3672000"/>
          </a:xfrm>
          <a:prstGeom prst="rect">
            <a:avLst/>
          </a:prstGeom>
        </p:spPr>
        <p:txBody>
          <a:bodyPr lIns="90000" rIns="90000" tIns="1080000" bIns="45000" anchor="ctr">
            <a:noAutofit/>
          </a:bodyPr>
          <a:p>
            <a:pPr algn="ctr">
              <a:lnSpc>
                <a:spcPct val="100000"/>
              </a:lnSpc>
            </a:pPr>
            <a:r>
              <a:rPr b="0" lang="fr-FR" sz="1800" spc="-1" strike="noStrike" cap="all">
                <a:solidFill>
                  <a:srgbClr val="000000"/>
                </a:solidFill>
                <a:latin typeface="Arial"/>
              </a:rPr>
              <a:t>Sélectionner l’icône pour insérer une image, </a:t>
            </a:r>
            <a:br/>
            <a:r>
              <a:rPr b="0" lang="fr-FR" sz="1800" spc="-1" strike="noStrike" cap="all">
                <a:solidFill>
                  <a:srgbClr val="000000"/>
                </a:solidFill>
                <a:latin typeface="Arial"/>
              </a:rPr>
              <a:t>puis disposer l’image en arrière plan </a:t>
            </a:r>
            <a:br/>
            <a:r>
              <a:rPr b="0" lang="fr-FR" sz="1800" spc="-1" strike="noStrike" cap="all">
                <a:solidFill>
                  <a:srgbClr val="000000"/>
                </a:solidFill>
                <a:latin typeface="Arial"/>
              </a:rPr>
              <a:t>(Sélectionner l’image avec le bouton droit de la souris / </a:t>
            </a:r>
            <a:br/>
            <a:r>
              <a:rPr b="0" lang="fr-FR" sz="1800" spc="-1" strike="noStrike" cap="all">
                <a:solidFill>
                  <a:srgbClr val="000000"/>
                </a:solidFill>
                <a:latin typeface="Arial"/>
              </a:rPr>
              <a:t>Mettre à l’arrière plan)</a:t>
            </a:r>
            <a:endParaRPr b="0" lang="fr-FR" sz="1800" spc="-1" strike="noStrike">
              <a:solidFill>
                <a:srgbClr val="0c5076"/>
              </a:solidFill>
              <a:latin typeface="Arial"/>
            </a:endParaRPr>
          </a:p>
        </p:txBody>
      </p:sp>
      <p:sp>
        <p:nvSpPr>
          <p:cNvPr id="172" name="PlaceHolder 2"/>
          <p:cNvSpPr>
            <a:spLocks noGrp="1"/>
          </p:cNvSpPr>
          <p:nvPr>
            <p:ph type="title"/>
          </p:nvPr>
        </p:nvSpPr>
        <p:spPr>
          <a:xfrm>
            <a:off x="827640" y="915480"/>
            <a:ext cx="7560360" cy="3672000"/>
          </a:xfrm>
          <a:prstGeom prst="rect">
            <a:avLst/>
          </a:prstGeom>
        </p:spPr>
        <p:txBody>
          <a:bodyPr lIns="0" rIns="0" tIns="0" bIns="360000" anchor="ctr">
            <a:noAutofit/>
          </a:bodyPr>
          <a:p>
            <a:pPr marL="396000" indent="-395640">
              <a:lnSpc>
                <a:spcPct val="90000"/>
              </a:lnSpc>
              <a:buClr>
                <a:srgbClr val="0c5076"/>
              </a:buClr>
              <a:buFont typeface="Arial"/>
              <a:buAutoNum type="arabicPeriod"/>
            </a:pPr>
            <a:r>
              <a:rPr b="1" lang="fr-FR" sz="3250" spc="-1" strike="noStrike">
                <a:solidFill>
                  <a:srgbClr val="0c5076"/>
                </a:solidFill>
                <a:latin typeface="Arial"/>
              </a:rPr>
              <a:t>Titre</a:t>
            </a:r>
            <a:endParaRPr b="0" lang="fr-FR" sz="3250" spc="-1" strike="noStrike">
              <a:solidFill>
                <a:srgbClr val="000000"/>
              </a:solidFill>
              <a:latin typeface="Arial"/>
            </a:endParaRPr>
          </a:p>
        </p:txBody>
      </p:sp>
      <p:sp>
        <p:nvSpPr>
          <p:cNvPr id="173" name="PlaceHolder 3"/>
          <p:cNvSpPr>
            <a:spLocks noGrp="1"/>
          </p:cNvSpPr>
          <p:nvPr>
            <p:ph type="dt"/>
          </p:nvPr>
        </p:nvSpPr>
        <p:spPr>
          <a:xfrm>
            <a:off x="6426360" y="4783680"/>
            <a:ext cx="1169640" cy="359640"/>
          </a:xfrm>
          <a:prstGeom prst="rect">
            <a:avLst/>
          </a:prstGeom>
        </p:spPr>
        <p:txBody>
          <a:bodyPr lIns="90000" rIns="90000" tIns="45000" bIns="45000">
            <a:noAutofit/>
          </a:bodyPr>
          <a:p>
            <a:pPr algn="r">
              <a:lnSpc>
                <a:spcPct val="100000"/>
              </a:lnSpc>
            </a:pPr>
            <a:fld id="{C04ED84F-6645-489A-B6AD-19D7F3A54D09}" type="datetime1">
              <a:rPr b="0" lang="fr-FR" sz="750" spc="-1" strike="noStrike" cap="all">
                <a:solidFill>
                  <a:srgbClr val="000000"/>
                </a:solidFill>
                <a:latin typeface="Arial"/>
              </a:rPr>
              <a:t>17/01/2022</a:t>
            </a:fld>
            <a:endParaRPr b="0" lang="fr-FR" sz="750" spc="-1" strike="noStrike">
              <a:latin typeface="Times New Roman"/>
            </a:endParaRPr>
          </a:p>
        </p:txBody>
      </p:sp>
      <p:sp>
        <p:nvSpPr>
          <p:cNvPr id="174" name="PlaceHolder 4"/>
          <p:cNvSpPr>
            <a:spLocks noGrp="1"/>
          </p:cNvSpPr>
          <p:nvPr>
            <p:ph type="sldNum"/>
          </p:nvPr>
        </p:nvSpPr>
        <p:spPr>
          <a:xfrm>
            <a:off x="7596360" y="4783680"/>
            <a:ext cx="1169640" cy="359640"/>
          </a:xfrm>
          <a:prstGeom prst="rect">
            <a:avLst/>
          </a:prstGeom>
        </p:spPr>
        <p:txBody>
          <a:bodyPr lIns="90000" rIns="90000" tIns="45000" bIns="45000">
            <a:noAutofit/>
          </a:bodyPr>
          <a:p>
            <a:pPr algn="r">
              <a:lnSpc>
                <a:spcPct val="100000"/>
              </a:lnSpc>
            </a:pPr>
            <a:fld id="{CE3CC7DF-D3BB-4EFD-95BC-FC554CCFC76A}" type="slidenum">
              <a:rPr b="0" lang="fr-FR" sz="1600" spc="-1" strike="noStrike">
                <a:solidFill>
                  <a:srgbClr val="ff0000"/>
                </a:solidFill>
                <a:latin typeface="Arial"/>
              </a:rPr>
              <a:t>&lt;numéro&gt;</a:t>
            </a:fld>
            <a:endParaRPr b="0" lang="fr-FR" sz="1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1" name="Image 11" descr=""/>
          <p:cNvPicPr/>
          <p:nvPr/>
        </p:nvPicPr>
        <p:blipFill>
          <a:blip r:embed="rId2"/>
          <a:stretch/>
        </p:blipFill>
        <p:spPr>
          <a:xfrm>
            <a:off x="-23400" y="0"/>
            <a:ext cx="9160560" cy="5152680"/>
          </a:xfrm>
          <a:prstGeom prst="rect">
            <a:avLst/>
          </a:prstGeom>
          <a:ln w="0">
            <a:noFill/>
          </a:ln>
        </p:spPr>
      </p:pic>
      <p:sp>
        <p:nvSpPr>
          <p:cNvPr id="212" name="PlaceHolder 1"/>
          <p:cNvSpPr>
            <a:spLocks noGrp="1"/>
          </p:cNvSpPr>
          <p:nvPr>
            <p:ph type="title"/>
          </p:nvPr>
        </p:nvSpPr>
        <p:spPr>
          <a:xfrm>
            <a:off x="360000" y="900000"/>
            <a:ext cx="8423640" cy="719640"/>
          </a:xfrm>
          <a:prstGeom prst="rect">
            <a:avLst/>
          </a:prstGeom>
        </p:spPr>
        <p:txBody>
          <a:bodyPr lIns="0" rIns="0" tIns="0" bIns="0">
            <a:noAutofit/>
          </a:bodyPr>
          <a:p>
            <a:pPr>
              <a:lnSpc>
                <a:spcPct val="90000"/>
              </a:lnSpc>
            </a:pPr>
            <a:r>
              <a:rPr b="1" lang="fr-FR" sz="2550" spc="-1" strike="noStrike">
                <a:solidFill>
                  <a:srgbClr val="0c5076"/>
                </a:solidFill>
                <a:latin typeface="Arial"/>
              </a:rPr>
              <a:t>Titre</a:t>
            </a:r>
            <a:endParaRPr b="0" lang="fr-FR" sz="2550" spc="-1" strike="noStrike">
              <a:solidFill>
                <a:srgbClr val="000000"/>
              </a:solidFill>
              <a:latin typeface="Arial"/>
            </a:endParaRPr>
          </a:p>
        </p:txBody>
      </p:sp>
      <p:sp>
        <p:nvSpPr>
          <p:cNvPr id="213" name="PlaceHolder 2"/>
          <p:cNvSpPr>
            <a:spLocks noGrp="1"/>
          </p:cNvSpPr>
          <p:nvPr>
            <p:ph type="body"/>
          </p:nvPr>
        </p:nvSpPr>
        <p:spPr>
          <a:xfrm>
            <a:off x="3312000" y="180000"/>
            <a:ext cx="5471640" cy="359640"/>
          </a:xfrm>
          <a:prstGeom prst="rect">
            <a:avLst/>
          </a:prstGeom>
        </p:spPr>
        <p:txBody>
          <a:bodyPr lIns="0" rIns="0" tIns="0" bIns="0">
            <a:noAutofit/>
          </a:bodyPr>
          <a:p>
            <a:pPr marL="108000" indent="-107640" algn="r">
              <a:lnSpc>
                <a:spcPct val="100000"/>
              </a:lnSpc>
              <a:buClr>
                <a:srgbClr val="0c5076"/>
              </a:buClr>
              <a:buFont typeface="Arial"/>
              <a:buAutoNum type="arabicPeriod"/>
            </a:pPr>
            <a:r>
              <a:rPr b="1" lang="fr-FR" sz="750" spc="-1" strike="noStrike">
                <a:solidFill>
                  <a:srgbClr val="0c5076"/>
                </a:solidFill>
                <a:latin typeface="Arial"/>
              </a:rPr>
              <a:t>Titre</a:t>
            </a:r>
            <a:endParaRPr b="0" lang="fr-FR" sz="750" spc="-1" strike="noStrike">
              <a:solidFill>
                <a:srgbClr val="0c5076"/>
              </a:solidFill>
              <a:latin typeface="Arial"/>
            </a:endParaRPr>
          </a:p>
          <a:p>
            <a:pPr lvl="1" marL="108000" indent="-107640" algn="r">
              <a:lnSpc>
                <a:spcPct val="100000"/>
              </a:lnSpc>
              <a:buClr>
                <a:srgbClr val="000000"/>
              </a:buClr>
              <a:buFont typeface="Arial"/>
              <a:buAutoNum type="alphaLcPeriod"/>
            </a:pPr>
            <a:r>
              <a:rPr b="0" lang="fr-FR" sz="750" spc="-1" strike="noStrike">
                <a:solidFill>
                  <a:srgbClr val="000000"/>
                </a:solidFill>
                <a:latin typeface="Arial"/>
              </a:rPr>
              <a:t>Sous-titre</a:t>
            </a:r>
            <a:endParaRPr b="0" lang="fr-FR" sz="750" spc="-1" strike="noStrike">
              <a:solidFill>
                <a:srgbClr val="000000"/>
              </a:solidFill>
              <a:latin typeface="Arial"/>
            </a:endParaRPr>
          </a:p>
        </p:txBody>
      </p:sp>
      <p:sp>
        <p:nvSpPr>
          <p:cNvPr id="214" name="PlaceHolder 3"/>
          <p:cNvSpPr>
            <a:spLocks noGrp="1"/>
          </p:cNvSpPr>
          <p:nvPr>
            <p:ph type="body"/>
          </p:nvPr>
        </p:nvSpPr>
        <p:spPr>
          <a:xfrm>
            <a:off x="360000" y="1836000"/>
            <a:ext cx="2519640" cy="2573640"/>
          </a:xfrm>
          <a:prstGeom prst="rect">
            <a:avLst/>
          </a:prstGeom>
        </p:spPr>
        <p:txBody>
          <a:bodyPr lIns="0" rIns="0" tIns="0" bIns="0">
            <a:noAutofit/>
          </a:bodyPr>
          <a:p>
            <a:pPr>
              <a:lnSpc>
                <a:spcPct val="100000"/>
              </a:lnSpc>
              <a:spcAft>
                <a:spcPts val="499"/>
              </a:spcAft>
              <a:tabLst>
                <a:tab algn="l" pos="0"/>
              </a:tabLst>
            </a:pPr>
            <a:r>
              <a:rPr b="0" lang="fr-FR" sz="1050" spc="-1" strike="noStrike">
                <a:solidFill>
                  <a:srgbClr val="0c5076"/>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00"/>
              </a:buClr>
              <a:buFont typeface="Arial"/>
              <a:buChar char="•"/>
              <a:tabLst>
                <a:tab algn="l" pos="0"/>
              </a:tabLst>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tabLst>
                <a:tab algn="l" pos="0"/>
              </a:tabLst>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tabLst>
                <a:tab algn="l" pos="0"/>
              </a:tabLst>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tabLst>
                <a:tab algn="l" pos="0"/>
              </a:tabLst>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215" name="PlaceHolder 4"/>
          <p:cNvSpPr>
            <a:spLocks noGrp="1"/>
          </p:cNvSpPr>
          <p:nvPr>
            <p:ph type="body"/>
          </p:nvPr>
        </p:nvSpPr>
        <p:spPr>
          <a:xfrm>
            <a:off x="3312000" y="1836000"/>
            <a:ext cx="2519640" cy="2573640"/>
          </a:xfrm>
          <a:prstGeom prst="rect">
            <a:avLst/>
          </a:prstGeom>
        </p:spPr>
        <p:txBody>
          <a:bodyPr lIns="0" rIns="0" tIns="0" bIns="0">
            <a:noAutofit/>
          </a:bodyPr>
          <a:p>
            <a:pPr>
              <a:lnSpc>
                <a:spcPct val="100000"/>
              </a:lnSpc>
              <a:spcAft>
                <a:spcPts val="499"/>
              </a:spcAft>
              <a:tabLst>
                <a:tab algn="l" pos="0"/>
              </a:tabLst>
            </a:pPr>
            <a:r>
              <a:rPr b="0" lang="fr-FR" sz="1050" spc="-1" strike="noStrike">
                <a:solidFill>
                  <a:srgbClr val="0c5076"/>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00"/>
              </a:buClr>
              <a:buFont typeface="Arial"/>
              <a:buChar char="•"/>
              <a:tabLst>
                <a:tab algn="l" pos="0"/>
              </a:tabLst>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tabLst>
                <a:tab algn="l" pos="0"/>
              </a:tabLst>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tabLst>
                <a:tab algn="l" pos="0"/>
              </a:tabLst>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tabLst>
                <a:tab algn="l" pos="0"/>
              </a:tabLst>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216" name="PlaceHolder 5"/>
          <p:cNvSpPr>
            <a:spLocks noGrp="1"/>
          </p:cNvSpPr>
          <p:nvPr>
            <p:ph type="body"/>
          </p:nvPr>
        </p:nvSpPr>
        <p:spPr>
          <a:xfrm>
            <a:off x="6264000" y="1836000"/>
            <a:ext cx="2519640" cy="2573640"/>
          </a:xfrm>
          <a:prstGeom prst="rect">
            <a:avLst/>
          </a:prstGeom>
        </p:spPr>
        <p:txBody>
          <a:bodyPr lIns="0" rIns="0" tIns="0" bIns="0">
            <a:noAutofit/>
          </a:bodyPr>
          <a:p>
            <a:pPr>
              <a:lnSpc>
                <a:spcPct val="100000"/>
              </a:lnSpc>
              <a:spcAft>
                <a:spcPts val="499"/>
              </a:spcAft>
              <a:tabLst>
                <a:tab algn="l" pos="0"/>
              </a:tabLst>
            </a:pPr>
            <a:r>
              <a:rPr b="0" lang="fr-FR" sz="1050" spc="-1" strike="noStrike">
                <a:solidFill>
                  <a:srgbClr val="0c5076"/>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00"/>
              </a:buClr>
              <a:buFont typeface="Arial"/>
              <a:buChar char="•"/>
              <a:tabLst>
                <a:tab algn="l" pos="0"/>
              </a:tabLst>
            </a:pPr>
            <a:r>
              <a:rPr b="0" lang="fr-FR" sz="950" spc="-1" strike="noStrike">
                <a:solidFill>
                  <a:srgbClr val="000000"/>
                </a:solidFill>
                <a:latin typeface="Arial"/>
              </a:rPr>
              <a:t>Texte de niveau 2</a:t>
            </a:r>
            <a:endParaRPr b="0" lang="fr-FR" sz="950" spc="-1" strike="noStrike">
              <a:solidFill>
                <a:srgbClr val="000000"/>
              </a:solidFill>
              <a:latin typeface="Arial"/>
            </a:endParaRPr>
          </a:p>
          <a:p>
            <a:pPr lvl="2" marL="432000" indent="-71640">
              <a:lnSpc>
                <a:spcPct val="100000"/>
              </a:lnSpc>
              <a:spcBef>
                <a:spcPts val="99"/>
              </a:spcBef>
              <a:spcAft>
                <a:spcPts val="99"/>
              </a:spcAft>
              <a:buClr>
                <a:srgbClr val="000000"/>
              </a:buClr>
              <a:buFont typeface="Arial"/>
              <a:buChar char="•"/>
              <a:tabLst>
                <a:tab algn="l" pos="0"/>
              </a:tabLst>
            </a:pPr>
            <a:r>
              <a:rPr b="0" lang="fr-FR" sz="850" spc="-1" strike="noStrike">
                <a:solidFill>
                  <a:srgbClr val="000000"/>
                </a:solidFill>
                <a:latin typeface="Arial"/>
              </a:rPr>
              <a:t>Texte de niveau 3</a:t>
            </a:r>
            <a:endParaRPr b="0" lang="fr-FR" sz="850" spc="-1" strike="noStrike">
              <a:solidFill>
                <a:srgbClr val="000000"/>
              </a:solidFill>
              <a:latin typeface="Arial"/>
            </a:endParaRPr>
          </a:p>
          <a:p>
            <a:pPr lvl="3" marL="612000" indent="-71640">
              <a:lnSpc>
                <a:spcPct val="100000"/>
              </a:lnSpc>
              <a:spcBef>
                <a:spcPts val="99"/>
              </a:spcBef>
              <a:spcAft>
                <a:spcPts val="99"/>
              </a:spcAft>
              <a:buClr>
                <a:srgbClr val="000000"/>
              </a:buClr>
              <a:buFont typeface="Arial"/>
              <a:buChar char="•"/>
              <a:tabLst>
                <a:tab algn="l" pos="0"/>
              </a:tabLst>
            </a:pPr>
            <a:r>
              <a:rPr b="0" lang="fr-FR" sz="750" spc="-1" strike="noStrike">
                <a:solidFill>
                  <a:srgbClr val="000000"/>
                </a:solidFill>
                <a:latin typeface="Arial"/>
              </a:rPr>
              <a:t>Texte de niveau 4</a:t>
            </a:r>
            <a:endParaRPr b="0" lang="fr-FR" sz="750" spc="-1" strike="noStrike">
              <a:solidFill>
                <a:srgbClr val="000000"/>
              </a:solidFill>
              <a:latin typeface="Arial"/>
            </a:endParaRPr>
          </a:p>
          <a:p>
            <a:pPr lvl="4" marL="828000" indent="-71640">
              <a:lnSpc>
                <a:spcPct val="100000"/>
              </a:lnSpc>
              <a:spcBef>
                <a:spcPts val="99"/>
              </a:spcBef>
              <a:spcAft>
                <a:spcPts val="99"/>
              </a:spcAft>
              <a:buClr>
                <a:srgbClr val="000000"/>
              </a:buClr>
              <a:buFont typeface="Arial"/>
              <a:buChar char="•"/>
              <a:tabLst>
                <a:tab algn="l" pos="0"/>
              </a:tabLst>
            </a:pPr>
            <a:r>
              <a:rPr b="0" lang="fr-FR" sz="700" spc="-1" strike="noStrike">
                <a:solidFill>
                  <a:srgbClr val="000000"/>
                </a:solidFill>
                <a:latin typeface="Arial"/>
              </a:rPr>
              <a:t>Texte de niveau 5</a:t>
            </a:r>
            <a:endParaRPr b="0" lang="fr-FR" sz="700" spc="-1" strike="noStrike">
              <a:solidFill>
                <a:srgbClr val="000000"/>
              </a:solidFill>
              <a:latin typeface="Arial"/>
            </a:endParaRPr>
          </a:p>
        </p:txBody>
      </p:sp>
      <p:sp>
        <p:nvSpPr>
          <p:cNvPr id="217" name="PlaceHolder 6"/>
          <p:cNvSpPr>
            <a:spLocks noGrp="1"/>
          </p:cNvSpPr>
          <p:nvPr>
            <p:ph type="dt"/>
          </p:nvPr>
        </p:nvSpPr>
        <p:spPr>
          <a:xfrm>
            <a:off x="6426360" y="4783680"/>
            <a:ext cx="1169640" cy="359640"/>
          </a:xfrm>
          <a:prstGeom prst="rect">
            <a:avLst/>
          </a:prstGeom>
        </p:spPr>
        <p:txBody>
          <a:bodyPr lIns="90000" rIns="90000" tIns="45000" bIns="45000">
            <a:noAutofit/>
          </a:bodyPr>
          <a:p>
            <a:pPr algn="r">
              <a:lnSpc>
                <a:spcPct val="100000"/>
              </a:lnSpc>
            </a:pPr>
            <a:fld id="{1E60C07E-DA04-4AAB-A622-639FB54BFDAD}"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18" name="PlaceHolder 7"/>
          <p:cNvSpPr>
            <a:spLocks noGrp="1"/>
          </p:cNvSpPr>
          <p:nvPr>
            <p:ph type="sldNum"/>
          </p:nvPr>
        </p:nvSpPr>
        <p:spPr>
          <a:xfrm>
            <a:off x="7596360" y="4783680"/>
            <a:ext cx="1169640" cy="359640"/>
          </a:xfrm>
          <a:prstGeom prst="rect">
            <a:avLst/>
          </a:prstGeom>
        </p:spPr>
        <p:txBody>
          <a:bodyPr lIns="90000" rIns="90000" tIns="45000" bIns="45000">
            <a:noAutofit/>
          </a:bodyPr>
          <a:p>
            <a:pPr algn="r">
              <a:lnSpc>
                <a:spcPct val="100000"/>
              </a:lnSpc>
            </a:pPr>
            <a:fld id="{C0E4B305-6C8E-4814-B010-0C9BDD38689B}" type="slidenum">
              <a:rPr b="0" lang="fr-FR" sz="1600" spc="-1" strike="noStrike">
                <a:solidFill>
                  <a:srgbClr val="ff0000"/>
                </a:solidFill>
                <a:latin typeface="Arial"/>
              </a:rPr>
              <a:t>&lt;numéro&gt;</a:t>
            </a:fld>
            <a:endParaRPr b="0" lang="fr-FR" sz="16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6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hyperlink" Target="https://www.parcoursup.fr/index.php?desc=videos#video-2" TargetMode="External"/><Relationship Id="rId2" Type="http://schemas.openxmlformats.org/officeDocument/2006/relationships/image" Target="../media/image14.jpeg"/><Relationship Id="rId3"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6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6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6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49.xml"/>
</Relationships>
</file>

<file path=ppt/slides/_rels/slide4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49.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5.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49.xml"/>
</Relationships>
</file>

<file path=ppt/slides/_rels/slide4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7.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0" y="4963680"/>
            <a:ext cx="179640" cy="179640"/>
          </a:xfrm>
          <a:prstGeom prst="rect">
            <a:avLst/>
          </a:prstGeom>
          <a:noFill/>
          <a:ln w="0">
            <a:solidFill>
              <a:srgbClr val="000000">
                <a:alpha val="0"/>
              </a:srgbClr>
            </a:solidFill>
          </a:ln>
        </p:spPr>
        <p:txBody>
          <a:bodyPr lIns="90000" rIns="90000" tIns="45000" bIns="45000">
            <a:noAutofit/>
          </a:bodyPr>
          <a:p>
            <a:pPr>
              <a:lnSpc>
                <a:spcPct val="100000"/>
              </a:lnSpc>
            </a:pPr>
            <a:fld id="{E1207535-A9E7-4369-93C6-5BE836E5A3FF}" type="datetime1">
              <a:rPr b="0" lang="fr-FR" sz="100" spc="-1" strike="noStrike">
                <a:solidFill>
                  <a:srgbClr val="000000">
                    <a:alpha val="0"/>
                  </a:srgbClr>
                </a:solidFill>
                <a:latin typeface="Arial"/>
              </a:rPr>
              <a:t>17/01/2022</a:t>
            </a:fld>
            <a:endParaRPr b="0" lang="fr-FR" sz="100" spc="-1" strike="noStrike">
              <a:latin typeface="Times New Roman"/>
            </a:endParaRPr>
          </a:p>
        </p:txBody>
      </p:sp>
      <p:sp>
        <p:nvSpPr>
          <p:cNvPr id="262" name="TextShape 2"/>
          <p:cNvSpPr txBox="1"/>
          <p:nvPr/>
        </p:nvSpPr>
        <p:spPr>
          <a:xfrm>
            <a:off x="0" y="4963680"/>
            <a:ext cx="179640" cy="179640"/>
          </a:xfrm>
          <a:prstGeom prst="rect">
            <a:avLst/>
          </a:prstGeom>
          <a:noFill/>
          <a:ln w="0">
            <a:solidFill>
              <a:srgbClr val="000000">
                <a:alpha val="0"/>
              </a:srgbClr>
            </a:solidFill>
          </a:ln>
        </p:spPr>
        <p:txBody>
          <a:bodyPr lIns="90000" rIns="90000" tIns="45000" bIns="45000">
            <a:noAutofit/>
          </a:bodyPr>
          <a:p>
            <a:pPr algn="r">
              <a:lnSpc>
                <a:spcPct val="100000"/>
              </a:lnSpc>
            </a:pPr>
            <a:fld id="{924ED935-A64D-4CF6-8AC7-536C6F350388}" type="slidenum">
              <a:rPr b="0" lang="fr-FR" sz="100" spc="-1" strike="noStrike">
                <a:solidFill>
                  <a:srgbClr val="000000">
                    <a:alpha val="0"/>
                  </a:srgbClr>
                </a:solidFill>
                <a:latin typeface="Arial"/>
              </a:rPr>
              <a:t>&lt;numéro&gt;</a:t>
            </a:fld>
            <a:endParaRPr b="0" lang="fr-FR" sz="100" spc="-1" strike="noStrike">
              <a:latin typeface="Times New Roman"/>
            </a:endParaRPr>
          </a:p>
        </p:txBody>
      </p:sp>
      <p:sp>
        <p:nvSpPr>
          <p:cNvPr id="263" name="TextShape 3"/>
          <p:cNvSpPr txBox="1"/>
          <p:nvPr/>
        </p:nvSpPr>
        <p:spPr>
          <a:xfrm>
            <a:off x="0" y="0"/>
            <a:ext cx="179640" cy="179640"/>
          </a:xfrm>
          <a:prstGeom prst="rect">
            <a:avLst/>
          </a:prstGeom>
          <a:noFill/>
          <a:ln w="0">
            <a:solidFill>
              <a:srgbClr val="000000">
                <a:alpha val="0"/>
              </a:srgbClr>
            </a:solidFill>
          </a:ln>
        </p:spPr>
        <p:txBody>
          <a:bodyPr lIns="0" rIns="0" tIns="0" bIns="0">
            <a:noAutofit/>
          </a:bodyPr>
          <a:p>
            <a:pPr>
              <a:lnSpc>
                <a:spcPct val="90000"/>
              </a:lnSpc>
            </a:pPr>
            <a:r>
              <a:rPr b="1" lang="fr-FR" sz="100" spc="-1" strike="noStrike">
                <a:solidFill>
                  <a:srgbClr val="000000">
                    <a:alpha val="0"/>
                  </a:srgbClr>
                </a:solidFill>
                <a:latin typeface="Arial"/>
              </a:rPr>
              <a:t>w</a:t>
            </a:r>
            <a:endParaRPr b="0" lang="fr-FR" sz="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6867720" y="4874760"/>
            <a:ext cx="1169640" cy="359640"/>
          </a:xfrm>
          <a:prstGeom prst="rect">
            <a:avLst/>
          </a:prstGeom>
          <a:noFill/>
          <a:ln w="0">
            <a:noFill/>
          </a:ln>
        </p:spPr>
        <p:txBody>
          <a:bodyPr lIns="90000" rIns="90000" tIns="45000" bIns="45000">
            <a:noAutofit/>
          </a:bodyPr>
          <a:p>
            <a:pPr algn="r">
              <a:lnSpc>
                <a:spcPct val="100000"/>
              </a:lnSpc>
            </a:pPr>
            <a:fld id="{05904F50-4AF0-475C-B5B9-BCAF29BE05CB}"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97"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402CA28F-0E53-4589-A1E6-3E5591819CA2}" type="slidenum">
              <a:rPr b="0" lang="fr-FR" sz="1600" spc="-1" strike="noStrike">
                <a:solidFill>
                  <a:srgbClr val="ff0000"/>
                </a:solidFill>
                <a:latin typeface="Arial"/>
              </a:rPr>
              <a:t>&lt;numéro&gt;</a:t>
            </a:fld>
            <a:endParaRPr b="0" lang="fr-FR" sz="1600" spc="-1" strike="noStrike">
              <a:latin typeface="Times New Roman"/>
            </a:endParaRPr>
          </a:p>
        </p:txBody>
      </p:sp>
      <p:pic>
        <p:nvPicPr>
          <p:cNvPr id="298" name="Image 12" descr=""/>
          <p:cNvPicPr/>
          <p:nvPr/>
        </p:nvPicPr>
        <p:blipFill>
          <a:blip r:embed="rId1"/>
          <a:stretch/>
        </p:blipFill>
        <p:spPr>
          <a:xfrm>
            <a:off x="4360680" y="1330560"/>
            <a:ext cx="4704480" cy="2088000"/>
          </a:xfrm>
          <a:prstGeom prst="rect">
            <a:avLst/>
          </a:prstGeom>
          <a:ln w="0">
            <a:noFill/>
          </a:ln>
        </p:spPr>
      </p:pic>
      <p:sp>
        <p:nvSpPr>
          <p:cNvPr id="299" name="CustomShape 3"/>
          <p:cNvSpPr/>
          <p:nvPr/>
        </p:nvSpPr>
        <p:spPr>
          <a:xfrm>
            <a:off x="338040" y="3525840"/>
            <a:ext cx="4021920" cy="775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500" spc="-1" strike="noStrike">
                <a:solidFill>
                  <a:srgbClr val="f28e65"/>
                </a:solidFill>
                <a:latin typeface="Arial"/>
              </a:rPr>
              <a:t>Terminales2021-2022</a:t>
            </a:r>
            <a:r>
              <a:rPr b="0" lang="fr-FR" sz="1500" spc="-1" strike="noStrike">
                <a:solidFill>
                  <a:srgbClr val="0c5076"/>
                </a:solidFill>
                <a:latin typeface="Arial"/>
              </a:rPr>
              <a:t>.fr : retrouvez toutes les informations sélectionnées par l’Onisep sur les filières, les formations, les métiers </a:t>
            </a:r>
            <a:endParaRPr b="0" lang="fr-FR" sz="1500" spc="-1" strike="noStrike">
              <a:latin typeface="Arial"/>
            </a:endParaRPr>
          </a:p>
        </p:txBody>
      </p:sp>
      <p:sp>
        <p:nvSpPr>
          <p:cNvPr id="300" name="CustomShape 4"/>
          <p:cNvSpPr/>
          <p:nvPr/>
        </p:nvSpPr>
        <p:spPr>
          <a:xfrm flipH="1">
            <a:off x="4360680" y="3440160"/>
            <a:ext cx="4430880" cy="1505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500" spc="-1" strike="noStrike">
                <a:solidFill>
                  <a:srgbClr val="f28e65"/>
                </a:solidFill>
                <a:latin typeface="Arial"/>
              </a:rPr>
              <a:t>Parcoursup.fr </a:t>
            </a:r>
            <a:r>
              <a:rPr b="0" lang="fr-FR" sz="1500" spc="-1" strike="noStrike">
                <a:solidFill>
                  <a:srgbClr val="0c5076"/>
                </a:solidFill>
                <a:latin typeface="Arial"/>
              </a:rPr>
              <a:t>: </a:t>
            </a:r>
            <a:endParaRPr b="0" lang="fr-FR" sz="1500" spc="-1" strike="noStrike">
              <a:latin typeface="Arial"/>
            </a:endParaRPr>
          </a:p>
          <a:p>
            <a:pPr marL="285840" indent="-285480">
              <a:lnSpc>
                <a:spcPct val="100000"/>
              </a:lnSpc>
              <a:buClr>
                <a:srgbClr val="0c5076"/>
              </a:buClr>
              <a:buFont typeface="StarSymbol"/>
              <a:buChar char="-"/>
            </a:pPr>
            <a:r>
              <a:rPr b="0" lang="fr-FR" sz="1500" spc="-1" strike="noStrike">
                <a:solidFill>
                  <a:srgbClr val="0c5076"/>
                </a:solidFill>
                <a:latin typeface="Arial"/>
              </a:rPr>
              <a:t>le moteur de recherche des formations</a:t>
            </a:r>
            <a:endParaRPr b="0" lang="fr-FR" sz="1500" spc="-1" strike="noStrike">
              <a:latin typeface="Arial"/>
            </a:endParaRPr>
          </a:p>
          <a:p>
            <a:pPr marL="285840" indent="-285480">
              <a:lnSpc>
                <a:spcPct val="100000"/>
              </a:lnSpc>
              <a:buClr>
                <a:srgbClr val="0c5076"/>
              </a:buClr>
              <a:buFont typeface="StarSymbol"/>
              <a:buChar char="-"/>
            </a:pPr>
            <a:r>
              <a:rPr b="0" lang="fr-FR" sz="1600" spc="-1" strike="noStrike">
                <a:solidFill>
                  <a:srgbClr val="0c5076"/>
                </a:solidFill>
                <a:latin typeface="Arial"/>
              </a:rPr>
              <a:t>un accès vers d’autres sites numériques d’aide à l’orientation et un lien vers le site de votre Région (20 janvier 2022)</a:t>
            </a:r>
            <a:endParaRPr b="0" lang="fr-FR" sz="1600" spc="-1" strike="noStrike">
              <a:latin typeface="Arial"/>
            </a:endParaRPr>
          </a:p>
          <a:p>
            <a:pPr marL="285840" indent="-285480">
              <a:lnSpc>
                <a:spcPct val="100000"/>
              </a:lnSpc>
              <a:buClr>
                <a:srgbClr val="0c5076"/>
              </a:buClr>
              <a:buFont typeface="StarSymbol"/>
              <a:buChar char="-"/>
            </a:pPr>
            <a:r>
              <a:rPr b="0" lang="fr-FR" sz="1500" spc="-1" strike="noStrike">
                <a:solidFill>
                  <a:srgbClr val="0c5076"/>
                </a:solidFill>
                <a:latin typeface="Arial"/>
              </a:rPr>
              <a:t> </a:t>
            </a:r>
            <a:endParaRPr b="0" lang="fr-FR" sz="1500" spc="-1" strike="noStrike">
              <a:latin typeface="Arial"/>
            </a:endParaRPr>
          </a:p>
        </p:txBody>
      </p:sp>
      <p:pic>
        <p:nvPicPr>
          <p:cNvPr id="301" name="Image 2" descr=""/>
          <p:cNvPicPr/>
          <p:nvPr/>
        </p:nvPicPr>
        <p:blipFill>
          <a:blip r:embed="rId2"/>
          <a:stretch/>
        </p:blipFill>
        <p:spPr>
          <a:xfrm>
            <a:off x="467640" y="1004400"/>
            <a:ext cx="3491640" cy="2419920"/>
          </a:xfrm>
          <a:prstGeom prst="rect">
            <a:avLst/>
          </a:prstGeom>
          <a:ln w="0">
            <a:noFill/>
          </a:ln>
        </p:spPr>
      </p:pic>
      <p:sp>
        <p:nvSpPr>
          <p:cNvPr id="302" name="CustomShape 5"/>
          <p:cNvSpPr/>
          <p:nvPr/>
        </p:nvSpPr>
        <p:spPr>
          <a:xfrm>
            <a:off x="5508000" y="77040"/>
            <a:ext cx="320292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Des outils pour préparer votre projet d’orientation</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458C97C1-7344-46F1-8A93-BDD0945F7BCB}"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04"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F39ED070-5D96-4281-9AE3-F56D813E6AB3}" type="slidenum">
              <a:rPr b="0" lang="fr-FR" sz="1600" spc="-1" strike="noStrike">
                <a:solidFill>
                  <a:srgbClr val="ff0000"/>
                </a:solidFill>
                <a:latin typeface="Arial"/>
              </a:rPr>
              <a:t>&lt;numéro&gt;</a:t>
            </a:fld>
            <a:endParaRPr b="0" lang="fr-FR" sz="1600" spc="-1" strike="noStrike">
              <a:latin typeface="Times New Roman"/>
            </a:endParaRPr>
          </a:p>
        </p:txBody>
      </p:sp>
      <p:sp>
        <p:nvSpPr>
          <p:cNvPr id="305" name="CustomShape 3"/>
          <p:cNvSpPr/>
          <p:nvPr/>
        </p:nvSpPr>
        <p:spPr>
          <a:xfrm>
            <a:off x="251640" y="839520"/>
            <a:ext cx="8770320" cy="3931920"/>
          </a:xfrm>
          <a:prstGeom prst="rect">
            <a:avLst/>
          </a:prstGeom>
          <a:noFill/>
          <a:ln w="0">
            <a:noFill/>
          </a:ln>
        </p:spPr>
        <p:style>
          <a:lnRef idx="0"/>
          <a:fillRef idx="0"/>
          <a:effectRef idx="0"/>
          <a:fontRef idx="minor"/>
        </p:style>
        <p:txBody>
          <a:bodyPr lIns="0" rIns="0" tIns="0" bIns="0">
            <a:noAutofit/>
          </a:bodyPr>
          <a:p>
            <a:pPr>
              <a:lnSpc>
                <a:spcPct val="100000"/>
              </a:lnSpc>
              <a:spcAft>
                <a:spcPts val="499"/>
              </a:spcAft>
              <a:tabLst>
                <a:tab algn="l" pos="0"/>
              </a:tabLst>
            </a:pPr>
            <a:r>
              <a:rPr b="1" lang="fr-FR" sz="1600" spc="-1" strike="noStrike">
                <a:solidFill>
                  <a:srgbClr val="f28e65"/>
                </a:solidFill>
                <a:latin typeface="Arial"/>
              </a:rPr>
              <a:t>Parmi les 19 500 formations dispensant de diplômes reconnus par l’Etat, y compris des formations en apprentissage, disponibles via le moteur de recherche de formation : </a:t>
            </a:r>
            <a:endParaRPr b="0" lang="fr-FR" sz="1600" spc="-1" strike="noStrike">
              <a:latin typeface="Arial"/>
            </a:endParaRPr>
          </a:p>
          <a:p>
            <a:pPr>
              <a:lnSpc>
                <a:spcPct val="100000"/>
              </a:lnSpc>
              <a:spcAft>
                <a:spcPts val="499"/>
              </a:spcAft>
              <a:tabLst>
                <a:tab algn="l" pos="0"/>
              </a:tabLst>
            </a:pPr>
            <a:endParaRPr b="0" lang="fr-FR" sz="1600" spc="-1" strike="noStrike">
              <a:latin typeface="Arial"/>
            </a:endParaRPr>
          </a:p>
          <a:p>
            <a:pPr marL="171360" indent="-171000">
              <a:lnSpc>
                <a:spcPct val="100000"/>
              </a:lnSpc>
              <a:spcAft>
                <a:spcPts val="499"/>
              </a:spcAft>
              <a:buClr>
                <a:srgbClr val="f28e65"/>
              </a:buClr>
              <a:buFont typeface="Arial"/>
              <a:buChar char="•"/>
              <a:tabLst>
                <a:tab algn="l" pos="0"/>
              </a:tabLst>
            </a:pPr>
            <a:r>
              <a:rPr b="1" lang="fr-FR" sz="1400" spc="-1" strike="noStrike">
                <a:solidFill>
                  <a:srgbClr val="f28e65"/>
                </a:solidFill>
                <a:latin typeface="Arial"/>
              </a:rPr>
              <a:t>Des formations non sélectives </a:t>
            </a:r>
            <a:r>
              <a:rPr b="0" lang="fr-FR" sz="1400" spc="-1" strike="noStrike">
                <a:solidFill>
                  <a:srgbClr val="0c5076"/>
                </a:solidFill>
                <a:latin typeface="Arial"/>
              </a:rPr>
              <a:t>: les différentes licences (dont les licences « accès santé »), les Parcours préparatoires au professorat des écoles (PPPE) et les parcours d’accès aux études de santé (PASS)</a:t>
            </a:r>
            <a:endParaRPr b="0" lang="fr-FR" sz="1400" spc="-1" strike="noStrike">
              <a:latin typeface="Arial"/>
            </a:endParaRPr>
          </a:p>
          <a:p>
            <a:pPr marL="171360" indent="-171000">
              <a:lnSpc>
                <a:spcPct val="100000"/>
              </a:lnSpc>
              <a:buClr>
                <a:srgbClr val="f28e65"/>
              </a:buClr>
              <a:buFont typeface="Arial"/>
              <a:buChar char="•"/>
              <a:tabLst>
                <a:tab algn="l" pos="0"/>
              </a:tabLst>
            </a:pPr>
            <a:r>
              <a:rPr b="1" lang="fr-FR" sz="1400" spc="-1" strike="noStrike">
                <a:solidFill>
                  <a:srgbClr val="f28e65"/>
                </a:solidFill>
                <a:latin typeface="Arial"/>
              </a:rPr>
              <a:t>Des formations sélectives </a:t>
            </a:r>
            <a:r>
              <a:rPr b="1" lang="fr-FR" sz="1400" spc="-1" strike="noStrike">
                <a:solidFill>
                  <a:srgbClr val="0c5076"/>
                </a:solidFill>
                <a:latin typeface="Arial"/>
              </a:rPr>
              <a:t>: </a:t>
            </a:r>
            <a:r>
              <a:rPr b="0" lang="fr-FR" sz="1400" spc="-1" strike="noStrike">
                <a:solidFill>
                  <a:srgbClr val="0c5076"/>
                </a:solidFill>
                <a:latin typeface="Arial"/>
              </a:rPr>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endParaRPr b="0" lang="fr-FR" sz="1400" spc="-1" strike="noStrike">
              <a:latin typeface="Arial"/>
            </a:endParaRPr>
          </a:p>
          <a:p>
            <a:pPr>
              <a:lnSpc>
                <a:spcPct val="100000"/>
              </a:lnSpc>
              <a:tabLst>
                <a:tab algn="l" pos="0"/>
              </a:tabLst>
            </a:pPr>
            <a:endParaRPr b="0" lang="fr-FR" sz="1400" spc="-1" strike="noStrike">
              <a:latin typeface="Arial"/>
            </a:endParaRPr>
          </a:p>
          <a:p>
            <a:pPr marL="171360" indent="-171000">
              <a:lnSpc>
                <a:spcPct val="100000"/>
              </a:lnSpc>
              <a:spcAft>
                <a:spcPts val="499"/>
              </a:spcAft>
              <a:buClr>
                <a:srgbClr val="f28e65"/>
              </a:buClr>
              <a:buFont typeface="Arial"/>
              <a:buChar char="•"/>
              <a:tabLst>
                <a:tab algn="l" pos="0"/>
              </a:tabLst>
            </a:pPr>
            <a:r>
              <a:rPr b="1" lang="fr-FR" sz="1400" spc="-1" strike="noStrike">
                <a:solidFill>
                  <a:srgbClr val="f28e65"/>
                </a:solidFill>
                <a:latin typeface="Arial"/>
              </a:rPr>
              <a:t>Des informations  utiles à consulter sur la fiche formation </a:t>
            </a:r>
            <a:r>
              <a:rPr b="0" lang="fr-FR" sz="1400" spc="-1" strike="noStrike">
                <a:solidFill>
                  <a:srgbClr val="0c5076"/>
                </a:solidFill>
                <a:latin typeface="Arial"/>
              </a:rPr>
              <a:t>:  le statut de l’établissement (public/privé ), la nature de la formation (sélective /non sélective), les frais de scolarité, les débouchés professionnels et possibilités de poursuite d’études    </a:t>
            </a:r>
            <a:endParaRPr b="0" lang="fr-FR" sz="1400" spc="-1" strike="noStrike">
              <a:latin typeface="Arial"/>
            </a:endParaRPr>
          </a:p>
          <a:p>
            <a:pPr>
              <a:lnSpc>
                <a:spcPct val="100000"/>
              </a:lnSpc>
              <a:spcAft>
                <a:spcPts val="499"/>
              </a:spcAft>
              <a:tabLst>
                <a:tab algn="l" pos="0"/>
              </a:tabLst>
            </a:pPr>
            <a:endParaRPr b="0" lang="fr-FR" sz="1400" spc="-1" strike="noStrike">
              <a:latin typeface="Arial"/>
            </a:endParaRPr>
          </a:p>
          <a:p>
            <a:pPr marL="179280">
              <a:lnSpc>
                <a:spcPct val="100000"/>
              </a:lnSpc>
              <a:spcAft>
                <a:spcPts val="499"/>
              </a:spcAft>
              <a:tabLst>
                <a:tab algn="l" pos="0"/>
              </a:tabLst>
            </a:pPr>
            <a:r>
              <a:rPr b="0" lang="fr-FR" sz="1400" spc="-1" strike="noStrike">
                <a:solidFill>
                  <a:srgbClr val="0c5076"/>
                </a:solidFill>
                <a:latin typeface="Arial"/>
              </a:rPr>
              <a:t>Quelques rares formations privées ne sont pas présentes sur Parcoursup &gt; prendre contact avec les établissements </a:t>
            </a:r>
            <a:endParaRPr b="0" lang="fr-FR" sz="1400" spc="-1" strike="noStrike">
              <a:latin typeface="Arial"/>
            </a:endParaRPr>
          </a:p>
          <a:p>
            <a:pPr>
              <a:lnSpc>
                <a:spcPct val="100000"/>
              </a:lnSpc>
              <a:spcAft>
                <a:spcPts val="499"/>
              </a:spcAft>
              <a:tabLst>
                <a:tab algn="l" pos="0"/>
              </a:tabLst>
            </a:pPr>
            <a:endParaRPr b="0" lang="fr-FR" sz="1400" spc="-1" strike="noStrike">
              <a:latin typeface="Arial"/>
            </a:endParaRPr>
          </a:p>
          <a:p>
            <a:pPr>
              <a:lnSpc>
                <a:spcPct val="100000"/>
              </a:lnSpc>
              <a:spcAft>
                <a:spcPts val="499"/>
              </a:spcAft>
              <a:tabLst>
                <a:tab algn="l" pos="0"/>
              </a:tabLst>
            </a:pPr>
            <a:endParaRPr b="0" lang="fr-FR" sz="1400" spc="-1" strike="noStrike">
              <a:latin typeface="Arial"/>
            </a:endParaRPr>
          </a:p>
          <a:p>
            <a:pPr>
              <a:lnSpc>
                <a:spcPct val="100000"/>
              </a:lnSpc>
              <a:spcAft>
                <a:spcPts val="499"/>
              </a:spcAft>
              <a:tabLst>
                <a:tab algn="l" pos="0"/>
              </a:tabLst>
            </a:pPr>
            <a:endParaRPr b="0" lang="fr-FR" sz="1400" spc="-1" strike="noStrike">
              <a:latin typeface="Arial"/>
            </a:endParaRPr>
          </a:p>
        </p:txBody>
      </p:sp>
      <p:sp>
        <p:nvSpPr>
          <p:cNvPr id="306" name="CustomShape 4"/>
          <p:cNvSpPr/>
          <p:nvPr/>
        </p:nvSpPr>
        <p:spPr>
          <a:xfrm>
            <a:off x="5652000" y="177120"/>
            <a:ext cx="3114000" cy="4154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19 500 formations reconnues par l’Etat disponibles sur Parcoursup</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Focus sur les formations en apprentissage  </a:t>
            </a:r>
            <a:endParaRPr b="0" lang="fr-FR" sz="2400" spc="-1" strike="noStrike">
              <a:solidFill>
                <a:srgbClr val="000000"/>
              </a:solidFill>
              <a:latin typeface="Arial"/>
            </a:endParaRPr>
          </a:p>
        </p:txBody>
      </p:sp>
      <p:sp>
        <p:nvSpPr>
          <p:cNvPr id="308" name="TextShape 2"/>
          <p:cNvSpPr txBox="1"/>
          <p:nvPr/>
        </p:nvSpPr>
        <p:spPr>
          <a:xfrm>
            <a:off x="287640" y="1384560"/>
            <a:ext cx="8568720" cy="3024000"/>
          </a:xfrm>
          <a:prstGeom prst="rect">
            <a:avLst/>
          </a:prstGeom>
          <a:noFill/>
          <a:ln w="0">
            <a:noFill/>
          </a:ln>
        </p:spPr>
        <p:txBody>
          <a:bodyPr lIns="0" rIns="0" tIns="0" bIns="0">
            <a:noAutofit/>
          </a:bodyPr>
          <a:p>
            <a:pPr algn="just">
              <a:lnSpc>
                <a:spcPct val="100000"/>
              </a:lnSpc>
              <a:spcAft>
                <a:spcPts val="499"/>
              </a:spcAft>
              <a:tabLst>
                <a:tab algn="l" pos="0"/>
              </a:tabLst>
            </a:pPr>
            <a:r>
              <a:rPr b="1" lang="fr-FR" sz="1600" spc="-1" strike="noStrike">
                <a:solidFill>
                  <a:srgbClr val="0c5076"/>
                </a:solidFill>
                <a:latin typeface="Arial"/>
              </a:rPr>
              <a:t>Plus de 6000 formations en apprentissage disponibles, pour l’essentiel en STS, IUT, pour des mentions complémentaires ou titres professionnels…</a:t>
            </a:r>
            <a:endParaRPr b="0" lang="fr-FR" sz="1600" spc="-1" strike="noStrike">
              <a:solidFill>
                <a:srgbClr val="0c5076"/>
              </a:solidFill>
              <a:latin typeface="Arial"/>
            </a:endParaRPr>
          </a:p>
          <a:p>
            <a:pPr lvl="1" marL="285840" indent="-285480">
              <a:lnSpc>
                <a:spcPct val="110000"/>
              </a:lnSpc>
              <a:spcBef>
                <a:spcPts val="601"/>
              </a:spcBef>
              <a:spcAft>
                <a:spcPts val="601"/>
              </a:spcAft>
              <a:buClr>
                <a:srgbClr val="ed7454"/>
              </a:buClr>
              <a:buFont typeface="Arial"/>
              <a:buChar char="•"/>
              <a:tabLst>
                <a:tab algn="l" pos="0"/>
              </a:tabLst>
            </a:pPr>
            <a:r>
              <a:rPr b="1" lang="fr-FR" sz="1600" spc="-1" strike="noStrike">
                <a:solidFill>
                  <a:srgbClr val="ed7454"/>
                </a:solidFill>
                <a:latin typeface="Arial"/>
              </a:rPr>
              <a:t>Etre étudiant apprenti c’est : </a:t>
            </a:r>
            <a:endParaRPr b="0" lang="fr-FR" sz="1600" spc="-1" strike="noStrike">
              <a:solidFill>
                <a:srgbClr val="000000"/>
              </a:solidFill>
              <a:latin typeface="Arial"/>
            </a:endParaRPr>
          </a:p>
          <a:p>
            <a:pPr lvl="2" marL="465480" indent="-285480">
              <a:lnSpc>
                <a:spcPct val="110000"/>
              </a:lnSpc>
              <a:spcBef>
                <a:spcPts val="99"/>
              </a:spcBef>
              <a:spcAft>
                <a:spcPts val="99"/>
              </a:spcAft>
              <a:buClr>
                <a:srgbClr val="0c5076"/>
              </a:buClr>
              <a:buFont typeface="Wingdings" charset="2"/>
              <a:buChar char=""/>
              <a:tabLst>
                <a:tab algn="l" pos="0"/>
              </a:tabLst>
            </a:pPr>
            <a:r>
              <a:rPr b="1" lang="fr-FR" sz="1500" spc="-1" strike="noStrike">
                <a:solidFill>
                  <a:srgbClr val="0c5076"/>
                </a:solidFill>
                <a:latin typeface="Arial"/>
              </a:rPr>
              <a:t>Être étudiant et surtout salarié</a:t>
            </a:r>
            <a:endParaRPr b="0" lang="fr-FR" sz="1500" spc="-1" strike="noStrike">
              <a:solidFill>
                <a:srgbClr val="000000"/>
              </a:solidFill>
              <a:latin typeface="Arial"/>
            </a:endParaRPr>
          </a:p>
          <a:p>
            <a:pPr lvl="2" marL="465480" indent="-285480">
              <a:lnSpc>
                <a:spcPct val="110000"/>
              </a:lnSpc>
              <a:spcBef>
                <a:spcPts val="99"/>
              </a:spcBef>
              <a:spcAft>
                <a:spcPts val="99"/>
              </a:spcAft>
              <a:buClr>
                <a:srgbClr val="0c5076"/>
              </a:buClr>
              <a:buFont typeface="Wingdings" charset="2"/>
              <a:buChar char=""/>
              <a:tabLst>
                <a:tab algn="l" pos="0"/>
              </a:tabLst>
            </a:pPr>
            <a:r>
              <a:rPr b="1" lang="fr-FR" sz="1500" spc="-1" strike="noStrike">
                <a:solidFill>
                  <a:srgbClr val="0c5076"/>
                </a:solidFill>
                <a:latin typeface="Arial"/>
              </a:rPr>
              <a:t>Alterner formation pratique chez un employeur et une formation théorique </a:t>
            </a:r>
            <a:r>
              <a:rPr b="0" lang="fr-FR" sz="1500" spc="-1" strike="noStrike">
                <a:solidFill>
                  <a:srgbClr val="0c5076"/>
                </a:solidFill>
                <a:latin typeface="Arial"/>
              </a:rPr>
              <a:t>dans un établissement (ex : un centre de formation d’apprentis - CFA)</a:t>
            </a:r>
            <a:endParaRPr b="0" lang="fr-FR" sz="1500" spc="-1" strike="noStrike">
              <a:solidFill>
                <a:srgbClr val="000000"/>
              </a:solidFill>
              <a:latin typeface="Arial"/>
            </a:endParaRPr>
          </a:p>
          <a:p>
            <a:pPr lvl="2" marL="465480" indent="-285480">
              <a:lnSpc>
                <a:spcPct val="110000"/>
              </a:lnSpc>
              <a:spcBef>
                <a:spcPts val="99"/>
              </a:spcBef>
              <a:spcAft>
                <a:spcPts val="99"/>
              </a:spcAft>
              <a:buClr>
                <a:srgbClr val="0c5076"/>
              </a:buClr>
              <a:buFont typeface="Wingdings" charset="2"/>
              <a:buChar char=""/>
              <a:tabLst>
                <a:tab algn="l" pos="0"/>
              </a:tabLst>
            </a:pPr>
            <a:r>
              <a:rPr b="1" lang="fr-FR" sz="1500" spc="-1" strike="noStrike">
                <a:solidFill>
                  <a:srgbClr val="0c5076"/>
                </a:solidFill>
                <a:latin typeface="Arial"/>
              </a:rPr>
              <a:t>Un plus pour trouver du travail en fin de formation et  vous insérer durablement </a:t>
            </a:r>
            <a:endParaRPr b="0" lang="fr-FR" sz="1500" spc="-1" strike="noStrike">
              <a:solidFill>
                <a:srgbClr val="000000"/>
              </a:solidFill>
              <a:latin typeface="Arial"/>
            </a:endParaRPr>
          </a:p>
          <a:p>
            <a:pPr lvl="1" marL="285840" indent="-285480">
              <a:lnSpc>
                <a:spcPct val="110000"/>
              </a:lnSpc>
              <a:spcBef>
                <a:spcPts val="601"/>
              </a:spcBef>
              <a:spcAft>
                <a:spcPts val="601"/>
              </a:spcAft>
              <a:buClr>
                <a:srgbClr val="ed7454"/>
              </a:buClr>
              <a:buFont typeface="Arial"/>
              <a:buChar char="•"/>
              <a:tabLst>
                <a:tab algn="l" pos="0"/>
              </a:tabLst>
            </a:pPr>
            <a:r>
              <a:rPr b="1" lang="fr-FR" sz="1600" spc="-1" strike="noStrike">
                <a:solidFill>
                  <a:srgbClr val="ed7454"/>
                </a:solidFill>
                <a:latin typeface="Arial"/>
              </a:rPr>
              <a:t>L’apprenti doit signer un contrat d’apprentissage avec un employeur</a:t>
            </a:r>
            <a:endParaRPr b="0" lang="fr-FR" sz="1600" spc="-1" strike="noStrike">
              <a:solidFill>
                <a:srgbClr val="000000"/>
              </a:solidFill>
              <a:latin typeface="Arial"/>
            </a:endParaRPr>
          </a:p>
          <a:p>
            <a:pPr lvl="1" marL="285840" indent="-285480">
              <a:lnSpc>
                <a:spcPct val="110000"/>
              </a:lnSpc>
              <a:spcBef>
                <a:spcPts val="601"/>
              </a:spcBef>
              <a:spcAft>
                <a:spcPts val="601"/>
              </a:spcAft>
              <a:buClr>
                <a:srgbClr val="ed7454"/>
              </a:buClr>
              <a:buFont typeface="Arial"/>
              <a:buChar char="•"/>
              <a:tabLst>
                <a:tab algn="l" pos="0"/>
              </a:tabLst>
            </a:pPr>
            <a:r>
              <a:rPr b="1" lang="fr-FR" sz="1600" spc="-1" strike="noStrike">
                <a:solidFill>
                  <a:srgbClr val="ed7454"/>
                </a:solidFill>
                <a:latin typeface="Arial"/>
              </a:rPr>
              <a:t>Les établissements (CFA) accompagnent leurs candidats pour trouver un employeur</a:t>
            </a:r>
            <a:endParaRPr b="0" lang="fr-FR" sz="1600" spc="-1" strike="noStrike">
              <a:solidFill>
                <a:srgbClr val="000000"/>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p:txBody>
      </p:sp>
      <p:sp>
        <p:nvSpPr>
          <p:cNvPr id="309"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94CA0155-C787-4439-B9F9-A34740A55C7C}"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10"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0C860119-53B6-453F-A03D-64E247BE1FAB}"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Rechercher des formations sur Parcoursup.fr </a:t>
            </a:r>
            <a:endParaRPr b="0" lang="fr-FR" sz="2400" spc="-1" strike="noStrike">
              <a:solidFill>
                <a:srgbClr val="000000"/>
              </a:solidFill>
              <a:latin typeface="Arial"/>
            </a:endParaRPr>
          </a:p>
        </p:txBody>
      </p:sp>
      <p:sp>
        <p:nvSpPr>
          <p:cNvPr id="312"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851B635F-903B-4CEC-9DE9-575D2698611C}"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13"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E07F8376-A512-4166-8A5F-990260A0597F}" type="slidenum">
              <a:rPr b="0" lang="fr-FR" sz="1600" spc="-1" strike="noStrike">
                <a:solidFill>
                  <a:srgbClr val="ff0000"/>
                </a:solidFill>
                <a:latin typeface="Arial"/>
              </a:rPr>
              <a:t>&lt;numéro&gt;</a:t>
            </a:fld>
            <a:endParaRPr b="0" lang="fr-FR" sz="1600" spc="-1" strike="noStrike">
              <a:latin typeface="Times New Roman"/>
            </a:endParaRPr>
          </a:p>
        </p:txBody>
      </p:sp>
      <p:sp>
        <p:nvSpPr>
          <p:cNvPr id="314" name="CustomShape 4"/>
          <p:cNvSpPr/>
          <p:nvPr/>
        </p:nvSpPr>
        <p:spPr>
          <a:xfrm>
            <a:off x="6007320" y="1321560"/>
            <a:ext cx="2952000" cy="3068280"/>
          </a:xfrm>
          <a:prstGeom prst="rect">
            <a:avLst/>
          </a:prstGeom>
          <a:noFill/>
          <a:ln w="0">
            <a:noFill/>
          </a:ln>
        </p:spPr>
        <p:style>
          <a:lnRef idx="0"/>
          <a:fillRef idx="0"/>
          <a:effectRef idx="0"/>
          <a:fontRef idx="minor"/>
        </p:style>
        <p:txBody>
          <a:bodyPr lIns="90000" rIns="90000" tIns="45000" bIns="45000">
            <a:spAutoFit/>
          </a:bodyPr>
          <a:p>
            <a:pPr>
              <a:lnSpc>
                <a:spcPct val="100000"/>
              </a:lnSpc>
              <a:spcBef>
                <a:spcPts val="300"/>
              </a:spcBef>
            </a:pPr>
            <a:r>
              <a:rPr b="1" lang="fr-FR" sz="1500" spc="-1" strike="noStrike">
                <a:solidFill>
                  <a:srgbClr val="0c5076"/>
                </a:solidFill>
                <a:latin typeface="Calibri"/>
              </a:rPr>
              <a:t>Rechercher par mots clés ou critères de recherche </a:t>
            </a:r>
            <a:r>
              <a:rPr b="0" lang="fr-FR" sz="1500" spc="-1" strike="noStrike">
                <a:solidFill>
                  <a:srgbClr val="0c5076"/>
                </a:solidFill>
                <a:latin typeface="Calibri"/>
              </a:rPr>
              <a:t>(type de formation, spécialité/mention des formations …)</a:t>
            </a:r>
            <a:endParaRPr b="0" lang="fr-FR" sz="1500" spc="-1" strike="noStrike">
              <a:latin typeface="Arial"/>
            </a:endParaRPr>
          </a:p>
          <a:p>
            <a:pPr>
              <a:lnSpc>
                <a:spcPct val="100000"/>
              </a:lnSpc>
              <a:spcBef>
                <a:spcPts val="221"/>
              </a:spcBef>
            </a:pPr>
            <a:endParaRPr b="0" lang="fr-FR" sz="1500" spc="-1" strike="noStrike">
              <a:latin typeface="Arial"/>
            </a:endParaRPr>
          </a:p>
          <a:p>
            <a:pPr>
              <a:lnSpc>
                <a:spcPct val="100000"/>
              </a:lnSpc>
              <a:spcBef>
                <a:spcPts val="300"/>
              </a:spcBef>
            </a:pPr>
            <a:r>
              <a:rPr b="1" lang="fr-FR" sz="1500" spc="-1" strike="noStrike">
                <a:solidFill>
                  <a:srgbClr val="0c5076"/>
                </a:solidFill>
                <a:latin typeface="Calibri"/>
              </a:rPr>
              <a:t>Affiner les résultats de recherche </a:t>
            </a:r>
            <a:r>
              <a:rPr b="0" lang="fr-FR" sz="1500" spc="-1" strike="noStrike">
                <a:solidFill>
                  <a:srgbClr val="0c5076"/>
                </a:solidFill>
                <a:latin typeface="Calibri"/>
              </a:rPr>
              <a:t>en zoomant sur la carte pour afficher les formations dans une zone précise</a:t>
            </a:r>
            <a:endParaRPr b="0" lang="fr-FR" sz="1500" spc="-1" strike="noStrike">
              <a:latin typeface="Arial"/>
            </a:endParaRPr>
          </a:p>
          <a:p>
            <a:pPr>
              <a:lnSpc>
                <a:spcPct val="100000"/>
              </a:lnSpc>
              <a:spcBef>
                <a:spcPts val="221"/>
              </a:spcBef>
            </a:pPr>
            <a:endParaRPr b="0" lang="fr-FR" sz="1500" spc="-1" strike="noStrike">
              <a:latin typeface="Arial"/>
            </a:endParaRPr>
          </a:p>
          <a:p>
            <a:pPr>
              <a:lnSpc>
                <a:spcPct val="100000"/>
              </a:lnSpc>
              <a:spcBef>
                <a:spcPts val="300"/>
              </a:spcBef>
            </a:pPr>
            <a:r>
              <a:rPr b="1" lang="fr-FR" sz="1500" spc="-1" strike="noStrike">
                <a:solidFill>
                  <a:srgbClr val="0c5076"/>
                </a:solidFill>
                <a:latin typeface="Calibri"/>
              </a:rPr>
              <a:t>Une vidéo pratique visible sur Parcoursup.fr </a:t>
            </a:r>
            <a:r>
              <a:rPr b="0" lang="fr-FR" sz="1500" spc="-1" strike="noStrike">
                <a:solidFill>
                  <a:srgbClr val="0c5076"/>
                </a:solidFill>
                <a:latin typeface="Calibri"/>
              </a:rPr>
              <a:t>pour vous aider </a:t>
            </a:r>
            <a:r>
              <a:rPr b="1" lang="fr-FR" sz="1500" spc="-1" strike="noStrike">
                <a:solidFill>
                  <a:srgbClr val="0c5076"/>
                </a:solidFill>
                <a:latin typeface="Calibri"/>
              </a:rPr>
              <a:t>: </a:t>
            </a:r>
            <a:r>
              <a:rPr b="0" lang="fr-FR" sz="1500" spc="-1" strike="noStrike" u="sng">
                <a:solidFill>
                  <a:srgbClr val="000000"/>
                </a:solidFill>
                <a:uFillTx/>
                <a:latin typeface="Calibri"/>
                <a:hlinkClick r:id="rId1"/>
              </a:rPr>
              <a:t>Comment rechercher une formation sur Parcoursup ?</a:t>
            </a:r>
            <a:endParaRPr b="0" lang="fr-FR" sz="1500" spc="-1" strike="noStrike">
              <a:latin typeface="Arial"/>
            </a:endParaRPr>
          </a:p>
        </p:txBody>
      </p:sp>
      <p:pic>
        <p:nvPicPr>
          <p:cNvPr id="315" name="Image 2" descr=""/>
          <p:cNvPicPr/>
          <p:nvPr/>
        </p:nvPicPr>
        <p:blipFill>
          <a:blip r:embed="rId2"/>
          <a:stretch/>
        </p:blipFill>
        <p:spPr>
          <a:xfrm>
            <a:off x="251640" y="1419480"/>
            <a:ext cx="5646960" cy="2964240"/>
          </a:xfrm>
          <a:prstGeom prst="rect">
            <a:avLst/>
          </a:prstGeom>
          <a:ln w="0">
            <a:noFill/>
          </a:ln>
        </p:spPr>
      </p:pic>
      <p:sp>
        <p:nvSpPr>
          <p:cNvPr id="316" name="CustomShape 5"/>
          <p:cNvSpPr/>
          <p:nvPr/>
        </p:nvSpPr>
        <p:spPr>
          <a:xfrm>
            <a:off x="5508000" y="77040"/>
            <a:ext cx="320292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Je recherche des formations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extShape 1"/>
          <p:cNvSpPr txBox="1"/>
          <p:nvPr/>
        </p:nvSpPr>
        <p:spPr>
          <a:xfrm>
            <a:off x="395640" y="802080"/>
            <a:ext cx="8532360" cy="431640"/>
          </a:xfrm>
          <a:prstGeom prst="rect">
            <a:avLst/>
          </a:prstGeom>
          <a:noFill/>
          <a:ln w="0">
            <a:noFill/>
          </a:ln>
        </p:spPr>
        <p:txBody>
          <a:bodyPr lIns="0" rIns="0" tIns="0" bIns="0">
            <a:noAutofit/>
          </a:bodyPr>
          <a:p>
            <a:pPr>
              <a:lnSpc>
                <a:spcPct val="100000"/>
              </a:lnSpc>
              <a:tabLst>
                <a:tab algn="l" pos="0"/>
              </a:tabLst>
            </a:pPr>
            <a:r>
              <a:rPr b="1" lang="fr-FR" sz="2550" spc="-1" strike="noStrike">
                <a:solidFill>
                  <a:srgbClr val="0c5076"/>
                </a:solidFill>
                <a:latin typeface="Arial"/>
              </a:rPr>
              <a:t>Pour chaque formation proposée : </a:t>
            </a:r>
            <a:endParaRPr b="0" lang="fr-FR" sz="2550" spc="-1" strike="noStrike">
              <a:solidFill>
                <a:srgbClr val="0c5076"/>
              </a:solidFill>
              <a:latin typeface="Arial"/>
            </a:endParaRPr>
          </a:p>
        </p:txBody>
      </p:sp>
      <p:sp>
        <p:nvSpPr>
          <p:cNvPr id="318" name="TextShape 2"/>
          <p:cNvSpPr txBox="1"/>
          <p:nvPr/>
        </p:nvSpPr>
        <p:spPr>
          <a:xfrm>
            <a:off x="179640" y="1242000"/>
            <a:ext cx="3772080" cy="3540960"/>
          </a:xfrm>
          <a:prstGeom prst="rect">
            <a:avLst/>
          </a:prstGeom>
          <a:noFill/>
          <a:ln w="0">
            <a:noFill/>
          </a:ln>
        </p:spPr>
        <p:txBody>
          <a:bodyPr lIns="0" rIns="0" tIns="0" bIns="0">
            <a:noAutofit/>
          </a:bodyPr>
          <a:p>
            <a:pPr lvl="1" marL="169920" indent="-169560">
              <a:lnSpc>
                <a:spcPct val="100000"/>
              </a:lnSpc>
              <a:spcBef>
                <a:spcPts val="320"/>
              </a:spcBef>
              <a:buClr>
                <a:srgbClr val="ff0000"/>
              </a:buClr>
              <a:buFont typeface="Arial-ItalicMT"/>
              <a:buChar char="&gt;"/>
            </a:pPr>
            <a:r>
              <a:rPr b="1" lang="fr-FR" sz="1400" spc="-1" strike="noStrike">
                <a:solidFill>
                  <a:srgbClr val="ed7454"/>
                </a:solidFill>
                <a:latin typeface="Arial"/>
              </a:rPr>
              <a:t>Le nombre de places </a:t>
            </a:r>
            <a:r>
              <a:rPr b="0" lang="fr-FR" sz="1600" spc="-1" strike="noStrike">
                <a:solidFill>
                  <a:srgbClr val="0c5076"/>
                </a:solidFill>
                <a:latin typeface="Calibri"/>
              </a:rPr>
              <a:t>disponibles en 2022 (visible à partir du 20 janvier 2022) </a:t>
            </a:r>
            <a:endParaRPr b="0" lang="fr-FR" sz="1600" spc="-1" strike="noStrike">
              <a:solidFill>
                <a:srgbClr val="000000"/>
              </a:solidFill>
              <a:latin typeface="Arial"/>
            </a:endParaRPr>
          </a:p>
          <a:p>
            <a:pPr>
              <a:lnSpc>
                <a:spcPct val="100000"/>
              </a:lnSpc>
              <a:spcBef>
                <a:spcPts val="320"/>
              </a:spcBef>
              <a:tabLst>
                <a:tab algn="l" pos="0"/>
              </a:tabLst>
            </a:pPr>
            <a:endParaRPr b="0" lang="fr-FR" sz="1600" spc="-1" strike="noStrike">
              <a:solidFill>
                <a:srgbClr val="0c5076"/>
              </a:solidFill>
              <a:latin typeface="Arial"/>
            </a:endParaRPr>
          </a:p>
          <a:p>
            <a:pPr lvl="1" marL="169920" indent="-169560">
              <a:lnSpc>
                <a:spcPct val="100000"/>
              </a:lnSpc>
              <a:spcBef>
                <a:spcPts val="320"/>
              </a:spcBef>
              <a:buClr>
                <a:srgbClr val="ff0000"/>
              </a:buClr>
              <a:buFont typeface="Arial-ItalicMT"/>
              <a:buChar char="&gt;"/>
              <a:tabLst>
                <a:tab algn="l" pos="0"/>
              </a:tabLst>
            </a:pPr>
            <a:r>
              <a:rPr b="1" lang="fr-FR" sz="1400" spc="-1" strike="noStrike">
                <a:solidFill>
                  <a:srgbClr val="ed7454"/>
                </a:solidFill>
                <a:latin typeface="Arial"/>
              </a:rPr>
              <a:t>Le taux d'accès </a:t>
            </a:r>
            <a:r>
              <a:rPr b="0" lang="fr-FR" sz="1600" spc="-1" strike="noStrike">
                <a:solidFill>
                  <a:srgbClr val="0c5076"/>
                </a:solidFill>
                <a:latin typeface="Calibri"/>
              </a:rPr>
              <a:t>en 2021, c'est à dire la proportion de candidats ayant reçu une proposition d'admission en phase principale</a:t>
            </a:r>
            <a:endParaRPr b="0" lang="fr-FR" sz="1600" spc="-1" strike="noStrike">
              <a:solidFill>
                <a:srgbClr val="000000"/>
              </a:solidFill>
              <a:latin typeface="Arial"/>
            </a:endParaRPr>
          </a:p>
          <a:p>
            <a:pPr>
              <a:lnSpc>
                <a:spcPct val="100000"/>
              </a:lnSpc>
              <a:spcBef>
                <a:spcPts val="320"/>
              </a:spcBef>
              <a:tabLst>
                <a:tab algn="l" pos="0"/>
              </a:tabLst>
            </a:pPr>
            <a:endParaRPr b="0" lang="fr-FR" sz="1600" spc="-1" strike="noStrike">
              <a:solidFill>
                <a:srgbClr val="0c5076"/>
              </a:solidFill>
              <a:latin typeface="Arial"/>
            </a:endParaRPr>
          </a:p>
          <a:p>
            <a:pPr lvl="1" marL="169920" indent="-169560">
              <a:lnSpc>
                <a:spcPct val="100000"/>
              </a:lnSpc>
              <a:spcBef>
                <a:spcPts val="320"/>
              </a:spcBef>
              <a:buClr>
                <a:srgbClr val="ff0000"/>
              </a:buClr>
              <a:buFont typeface="Arial-ItalicMT"/>
              <a:buChar char="&gt;"/>
              <a:tabLst>
                <a:tab algn="l" pos="0"/>
              </a:tabLst>
            </a:pPr>
            <a:r>
              <a:rPr b="1" lang="fr-FR" sz="1400" spc="-1" strike="noStrike">
                <a:solidFill>
                  <a:srgbClr val="ed7454"/>
                </a:solidFill>
                <a:latin typeface="Arial"/>
              </a:rPr>
              <a:t>Le pourcentage de candidats  admis selon le type de baccalauréat </a:t>
            </a:r>
            <a:r>
              <a:rPr b="0" lang="fr-FR" sz="1600" spc="-1" strike="noStrike">
                <a:solidFill>
                  <a:srgbClr val="0c5076"/>
                </a:solidFill>
                <a:latin typeface="Calibri"/>
              </a:rPr>
              <a:t>en 2021</a:t>
            </a:r>
            <a:endParaRPr b="0" lang="fr-FR" sz="1600" spc="-1" strike="noStrike">
              <a:solidFill>
                <a:srgbClr val="000000"/>
              </a:solidFill>
              <a:latin typeface="Arial"/>
            </a:endParaRPr>
          </a:p>
          <a:p>
            <a:pPr>
              <a:lnSpc>
                <a:spcPct val="100000"/>
              </a:lnSpc>
              <a:spcBef>
                <a:spcPts val="320"/>
              </a:spcBef>
              <a:tabLst>
                <a:tab algn="l" pos="0"/>
              </a:tabLst>
            </a:pPr>
            <a:endParaRPr b="0" lang="fr-FR" sz="1600" spc="-1" strike="noStrike">
              <a:solidFill>
                <a:srgbClr val="0c5076"/>
              </a:solidFill>
              <a:latin typeface="Arial"/>
            </a:endParaRPr>
          </a:p>
          <a:p>
            <a:pPr lvl="1" marL="181080" indent="-169560">
              <a:lnSpc>
                <a:spcPct val="100000"/>
              </a:lnSpc>
              <a:spcBef>
                <a:spcPts val="320"/>
              </a:spcBef>
              <a:buClr>
                <a:srgbClr val="ff0000"/>
              </a:buClr>
              <a:buFont typeface="Arial-ItalicMT"/>
              <a:buChar char="&gt;"/>
              <a:tabLst>
                <a:tab algn="l" pos="0"/>
              </a:tabLst>
            </a:pPr>
            <a:r>
              <a:rPr b="0" lang="fr-FR" sz="1600" spc="-1" strike="noStrike">
                <a:solidFill>
                  <a:srgbClr val="0c5076"/>
                </a:solidFill>
                <a:latin typeface="Calibri"/>
              </a:rPr>
              <a:t>Des </a:t>
            </a:r>
            <a:r>
              <a:rPr b="1" lang="fr-FR" sz="1400" spc="-1" strike="noStrike">
                <a:solidFill>
                  <a:srgbClr val="ed7454"/>
                </a:solidFill>
                <a:latin typeface="Arial"/>
              </a:rPr>
              <a:t>suggestions de formations similaires </a:t>
            </a:r>
            <a:r>
              <a:rPr b="0" lang="fr-FR" sz="1600" spc="-1" strike="noStrike">
                <a:solidFill>
                  <a:srgbClr val="0c5076"/>
                </a:solidFill>
                <a:latin typeface="Calibri"/>
              </a:rPr>
              <a:t>pour élargir vos choix</a:t>
            </a:r>
            <a:endParaRPr b="0" lang="fr-FR" sz="1600" spc="-1" strike="noStrike">
              <a:solidFill>
                <a:srgbClr val="000000"/>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p:txBody>
      </p:sp>
      <p:sp>
        <p:nvSpPr>
          <p:cNvPr id="319"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8313BD31-78EB-422A-9CF1-DB83FFE84202}"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20"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EAF21E21-C41C-4223-8C70-F14C890A56B1}" type="slidenum">
              <a:rPr b="0" lang="fr-FR" sz="1600" spc="-1" strike="noStrike">
                <a:solidFill>
                  <a:srgbClr val="ff0000"/>
                </a:solidFill>
                <a:latin typeface="Arial"/>
              </a:rPr>
              <a:t>&lt;numéro&gt;</a:t>
            </a:fld>
            <a:endParaRPr b="0" lang="fr-FR" sz="1600" spc="-1" strike="noStrike">
              <a:latin typeface="Times New Roman"/>
            </a:endParaRPr>
          </a:p>
        </p:txBody>
      </p:sp>
      <p:pic>
        <p:nvPicPr>
          <p:cNvPr id="321" name="Picture 3" descr=""/>
          <p:cNvPicPr/>
          <p:nvPr/>
        </p:nvPicPr>
        <p:blipFill>
          <a:blip r:embed="rId1"/>
          <a:stretch/>
        </p:blipFill>
        <p:spPr>
          <a:xfrm>
            <a:off x="4258080" y="1612080"/>
            <a:ext cx="4507920" cy="2476080"/>
          </a:xfrm>
          <a:prstGeom prst="rect">
            <a:avLst/>
          </a:prstGeom>
          <a:ln w="0">
            <a:noFill/>
          </a:ln>
          <a:effectLst>
            <a:outerShdw algn="tl" blurRad="292100" dir="2700000" dist="139498" rotWithShape="0">
              <a:srgbClr val="333333">
                <a:alpha val="65000"/>
              </a:srgbClr>
            </a:outerShdw>
          </a:effectLst>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357840" y="716400"/>
            <a:ext cx="8532360" cy="431640"/>
          </a:xfrm>
          <a:prstGeom prst="rect">
            <a:avLst/>
          </a:prstGeom>
          <a:noFill/>
          <a:ln w="0">
            <a:noFill/>
          </a:ln>
        </p:spPr>
        <p:txBody>
          <a:bodyPr lIns="0" rIns="0" tIns="0" bIns="0">
            <a:noAutofit/>
          </a:bodyPr>
          <a:p>
            <a:pPr>
              <a:lnSpc>
                <a:spcPct val="100000"/>
              </a:lnSpc>
              <a:tabLst>
                <a:tab algn="l" pos="0"/>
              </a:tabLst>
            </a:pPr>
            <a:r>
              <a:rPr b="1" lang="fr-FR" sz="2400" spc="-1" strike="noStrike">
                <a:solidFill>
                  <a:srgbClr val="0c5076"/>
                </a:solidFill>
                <a:latin typeface="Arial"/>
              </a:rPr>
              <a:t>Pour chaque formation proposée : </a:t>
            </a:r>
            <a:endParaRPr b="0" lang="fr-FR" sz="2400" spc="-1" strike="noStrike">
              <a:solidFill>
                <a:srgbClr val="0c5076"/>
              </a:solidFill>
              <a:latin typeface="Arial"/>
            </a:endParaRPr>
          </a:p>
        </p:txBody>
      </p:sp>
      <p:sp>
        <p:nvSpPr>
          <p:cNvPr id="323" name="TextShape 2"/>
          <p:cNvSpPr txBox="1"/>
          <p:nvPr/>
        </p:nvSpPr>
        <p:spPr>
          <a:xfrm>
            <a:off x="289440" y="1148760"/>
            <a:ext cx="8675640" cy="3727800"/>
          </a:xfrm>
          <a:prstGeom prst="rect">
            <a:avLst/>
          </a:prstGeom>
          <a:noFill/>
          <a:ln w="0">
            <a:noFill/>
          </a:ln>
        </p:spPr>
        <p:txBody>
          <a:bodyPr lIns="0" rIns="0" tIns="0" bIns="0">
            <a:noAutofit/>
          </a:bodyPr>
          <a:p>
            <a:pPr marL="171360" indent="-171000">
              <a:lnSpc>
                <a:spcPct val="100000"/>
              </a:lnSpc>
              <a:spcAft>
                <a:spcPts val="499"/>
              </a:spcAft>
              <a:buClr>
                <a:srgbClr val="ed7454"/>
              </a:buClr>
              <a:buFont typeface="Arial"/>
              <a:buChar char="•"/>
            </a:pPr>
            <a:r>
              <a:rPr b="1" lang="fr-FR" sz="1400" spc="-1" strike="noStrike">
                <a:solidFill>
                  <a:srgbClr val="ed7454"/>
                </a:solidFill>
                <a:latin typeface="Arial"/>
              </a:rPr>
              <a:t>La présentation de la formation </a:t>
            </a:r>
            <a:r>
              <a:rPr b="0" lang="fr-FR" sz="1400" spc="-1" strike="noStrike">
                <a:solidFill>
                  <a:srgbClr val="0c5076"/>
                </a:solidFill>
                <a:latin typeface="Arial"/>
              </a:rPr>
              <a:t>: le statut de l’établissement, les contenus et l’organisation des enseignements, les langues et options, les dispositifs pédagogiques, les frais de scolarité, modalités et calendrier des épreuves écrites/orales prévues par certaines formations sélectives et les éventuels frais associés</a:t>
            </a:r>
            <a:endParaRPr b="0" lang="fr-FR" sz="1400" spc="-1" strike="noStrike">
              <a:solidFill>
                <a:srgbClr val="0c5076"/>
              </a:solidFill>
              <a:latin typeface="Arial"/>
            </a:endParaRPr>
          </a:p>
          <a:p>
            <a:pPr marL="171360" indent="-171000">
              <a:lnSpc>
                <a:spcPct val="100000"/>
              </a:lnSpc>
              <a:spcAft>
                <a:spcPts val="499"/>
              </a:spcAft>
              <a:buClr>
                <a:srgbClr val="ed7454"/>
              </a:buClr>
              <a:buFont typeface="Arial"/>
              <a:buChar char="•"/>
            </a:pPr>
            <a:r>
              <a:rPr b="1" lang="fr-FR" sz="1400" spc="-1" strike="noStrike">
                <a:solidFill>
                  <a:srgbClr val="ed7454"/>
                </a:solidFill>
                <a:latin typeface="Arial"/>
              </a:rPr>
              <a:t>Les connaissances et compétences attendues </a:t>
            </a:r>
            <a:r>
              <a:rPr b="0" lang="fr-FR" sz="1400" spc="-1" strike="noStrike">
                <a:solidFill>
                  <a:srgbClr val="0c5076"/>
                </a:solidFill>
                <a:latin typeface="Arial"/>
              </a:rPr>
              <a:t>: attendus nationaux, attendus complémentaires</a:t>
            </a:r>
            <a:r>
              <a:rPr b="0" lang="fr-FR" sz="1400" spc="-1" strike="noStrike">
                <a:solidFill>
                  <a:srgbClr val="0c5076"/>
                </a:solidFill>
                <a:latin typeface="Arial"/>
              </a:rPr>
              <a:t>, des conseils sur les spécialités et options recommandées au lycée pour réussir </a:t>
            </a:r>
            <a:br/>
            <a:r>
              <a:rPr b="1" lang="fr-FR" sz="900" spc="-1" strike="noStrike" u="sng">
                <a:solidFill>
                  <a:srgbClr val="f28e65"/>
                </a:solidFill>
                <a:uFillTx/>
                <a:latin typeface="Arial"/>
              </a:rPr>
              <a:t> </a:t>
            </a:r>
            <a:endParaRPr b="0" lang="fr-FR" sz="900" spc="-1" strike="noStrike">
              <a:solidFill>
                <a:srgbClr val="0c5076"/>
              </a:solidFill>
              <a:latin typeface="Arial"/>
            </a:endParaRPr>
          </a:p>
          <a:p>
            <a:pPr marL="171360" indent="-171000">
              <a:lnSpc>
                <a:spcPct val="100000"/>
              </a:lnSpc>
              <a:spcAft>
                <a:spcPts val="499"/>
              </a:spcAft>
              <a:buClr>
                <a:srgbClr val="ed7454"/>
              </a:buClr>
              <a:buFont typeface="Arial"/>
              <a:buChar char="•"/>
            </a:pPr>
            <a:r>
              <a:rPr b="1" lang="fr-FR" sz="1400" spc="-1" strike="noStrike">
                <a:solidFill>
                  <a:srgbClr val="ed7454"/>
                </a:solidFill>
                <a:latin typeface="Arial"/>
              </a:rPr>
              <a:t>Les critères généraux d’examen des vœux</a:t>
            </a:r>
            <a:r>
              <a:rPr b="1" lang="fr-FR" sz="1400" spc="-1" strike="noStrike">
                <a:solidFill>
                  <a:srgbClr val="0c5076"/>
                </a:solidFill>
                <a:latin typeface="Arial"/>
              </a:rPr>
              <a:t> </a:t>
            </a:r>
            <a:r>
              <a:rPr b="0" lang="fr-FR" sz="1400" spc="-1" strike="noStrike">
                <a:solidFill>
                  <a:srgbClr val="0c5076"/>
                </a:solidFill>
                <a:latin typeface="Arial"/>
              </a:rPr>
              <a:t>pris en compte pour l’analyse du dossier (résultats académiques, compétences académiques, savoir-être, motivation et cohérence du projet ….) avec leur degré d’importance</a:t>
            </a:r>
            <a:br/>
            <a:r>
              <a:rPr b="0" lang="fr-FR" sz="900" spc="-1" strike="noStrike">
                <a:solidFill>
                  <a:srgbClr val="0c5076"/>
                </a:solidFill>
                <a:latin typeface="Arial"/>
              </a:rPr>
              <a:t> </a:t>
            </a:r>
            <a:endParaRPr b="0" lang="fr-FR" sz="900" spc="-1" strike="noStrike">
              <a:solidFill>
                <a:srgbClr val="0c5076"/>
              </a:solidFill>
              <a:latin typeface="Arial"/>
            </a:endParaRPr>
          </a:p>
          <a:p>
            <a:pPr marL="171360" indent="-171000">
              <a:lnSpc>
                <a:spcPct val="100000"/>
              </a:lnSpc>
              <a:spcAft>
                <a:spcPts val="499"/>
              </a:spcAft>
              <a:buClr>
                <a:srgbClr val="ed7454"/>
              </a:buClr>
              <a:buFont typeface="Arial"/>
              <a:buChar char="•"/>
            </a:pPr>
            <a:r>
              <a:rPr b="1" lang="fr-FR" sz="1400" spc="-1" strike="noStrike">
                <a:solidFill>
                  <a:srgbClr val="ed7454"/>
                </a:solidFill>
                <a:latin typeface="Arial"/>
              </a:rPr>
              <a:t>Les débouchés </a:t>
            </a:r>
            <a:r>
              <a:rPr b="0" lang="fr-FR" sz="1400" spc="-1" strike="noStrike">
                <a:solidFill>
                  <a:srgbClr val="0c5076"/>
                </a:solidFill>
                <a:latin typeface="Arial"/>
              </a:rPr>
              <a:t>: possibilités de poursuite d’études et, à partir du 20 janvier 2022, des indicateurs calculés au niveau national en termes de réussite et d’insertion professionnelle </a:t>
            </a:r>
            <a:endParaRPr b="0" lang="fr-FR" sz="1400" spc="-1" strike="noStrike">
              <a:solidFill>
                <a:srgbClr val="0c5076"/>
              </a:solidFill>
              <a:latin typeface="Arial"/>
            </a:endParaRPr>
          </a:p>
          <a:p>
            <a:pPr marL="171360" indent="-171000">
              <a:lnSpc>
                <a:spcPct val="100000"/>
              </a:lnSpc>
              <a:spcAft>
                <a:spcPts val="499"/>
              </a:spcAft>
              <a:buClr>
                <a:srgbClr val="ed7454"/>
              </a:buClr>
              <a:buFont typeface="Arial"/>
              <a:buChar char="•"/>
            </a:pPr>
            <a:r>
              <a:rPr b="1" lang="fr-FR" sz="1400" spc="-1" strike="noStrike">
                <a:solidFill>
                  <a:srgbClr val="ed7454"/>
                </a:solidFill>
                <a:latin typeface="Arial"/>
              </a:rPr>
              <a:t>Les contacts des référents de la formation </a:t>
            </a:r>
            <a:endParaRPr b="0" lang="fr-FR" sz="1400" spc="-1" strike="noStrike">
              <a:solidFill>
                <a:srgbClr val="0c5076"/>
              </a:solidFill>
              <a:latin typeface="Arial"/>
            </a:endParaRPr>
          </a:p>
          <a:p>
            <a:pPr marL="171360" indent="-171000">
              <a:lnSpc>
                <a:spcPct val="100000"/>
              </a:lnSpc>
              <a:spcAft>
                <a:spcPts val="499"/>
              </a:spcAft>
              <a:buClr>
                <a:srgbClr val="ed7454"/>
              </a:buClr>
              <a:buFont typeface="Arial"/>
              <a:buChar char="•"/>
            </a:pPr>
            <a:r>
              <a:rPr b="1" lang="fr-FR" sz="1400" spc="-1" strike="noStrike">
                <a:solidFill>
                  <a:srgbClr val="ed7454"/>
                </a:solidFill>
                <a:latin typeface="Arial"/>
              </a:rPr>
              <a:t>Les dates des journées portes ouvertes ou journées d’immersion</a:t>
            </a:r>
            <a:endParaRPr b="0" lang="fr-FR" sz="1400" spc="-1" strike="noStrike">
              <a:solidFill>
                <a:srgbClr val="0c5076"/>
              </a:solidFill>
              <a:latin typeface="Arial"/>
            </a:endParaRPr>
          </a:p>
          <a:p>
            <a:pPr marL="171360" indent="-171000">
              <a:lnSpc>
                <a:spcPct val="100000"/>
              </a:lnSpc>
              <a:spcAft>
                <a:spcPts val="499"/>
              </a:spcAft>
              <a:buClr>
                <a:srgbClr val="ed7454"/>
              </a:buClr>
              <a:buFont typeface="Arial"/>
              <a:buChar char="•"/>
            </a:pPr>
            <a:r>
              <a:rPr b="1" lang="fr-FR" sz="1400" spc="-1" strike="noStrike">
                <a:solidFill>
                  <a:srgbClr val="ed7454"/>
                </a:solidFill>
                <a:latin typeface="Arial"/>
              </a:rPr>
              <a:t>Les chiffres clés  :  </a:t>
            </a:r>
            <a:r>
              <a:rPr b="0" lang="fr-FR" sz="1400" spc="-1" strike="noStrike">
                <a:solidFill>
                  <a:srgbClr val="0c5076"/>
                </a:solidFill>
                <a:latin typeface="Arial"/>
              </a:rPr>
              <a:t>les résultats de l’admission en 2021</a:t>
            </a:r>
            <a:endParaRPr b="0" lang="fr-FR" sz="1400" spc="-1" strike="noStrike">
              <a:solidFill>
                <a:srgbClr val="0c5076"/>
              </a:solidFill>
              <a:latin typeface="Arial"/>
            </a:endParaRPr>
          </a:p>
        </p:txBody>
      </p:sp>
      <p:sp>
        <p:nvSpPr>
          <p:cNvPr id="324"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1B6003B4-8AF3-4B2F-BB6E-4E08B94F3E63}"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25"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97F256EA-7CD8-46EF-90E0-E2F11AD3FAB9}"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TextShape 1"/>
          <p:cNvSpPr txBox="1"/>
          <p:nvPr/>
        </p:nvSpPr>
        <p:spPr>
          <a:xfrm>
            <a:off x="360000" y="843480"/>
            <a:ext cx="8423640" cy="71964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Les modalités d’examen affichés pour chaque formation</a:t>
            </a:r>
            <a:endParaRPr b="0" lang="fr-FR" sz="2400" spc="-1" strike="noStrike">
              <a:solidFill>
                <a:srgbClr val="000000"/>
              </a:solidFill>
              <a:latin typeface="Arial"/>
            </a:endParaRPr>
          </a:p>
        </p:txBody>
      </p:sp>
      <p:sp>
        <p:nvSpPr>
          <p:cNvPr id="327" name="TextShape 2"/>
          <p:cNvSpPr txBox="1"/>
          <p:nvPr/>
        </p:nvSpPr>
        <p:spPr>
          <a:xfrm>
            <a:off x="360000" y="1275480"/>
            <a:ext cx="8423640" cy="3240000"/>
          </a:xfrm>
          <a:prstGeom prst="rect">
            <a:avLst/>
          </a:prstGeom>
          <a:noFill/>
          <a:ln w="0">
            <a:noFill/>
          </a:ln>
        </p:spPr>
        <p:txBody>
          <a:bodyPr lIns="0" rIns="0" tIns="0" bIns="0">
            <a:noAutofit/>
          </a:bodyPr>
          <a:p>
            <a:pPr>
              <a:lnSpc>
                <a:spcPct val="100000"/>
              </a:lnSpc>
              <a:spcAft>
                <a:spcPts val="499"/>
              </a:spcAft>
              <a:tabLst>
                <a:tab algn="l" pos="0"/>
              </a:tabLst>
            </a:pPr>
            <a:r>
              <a:rPr b="1" lang="fr-FR" sz="1600" spc="-1" strike="noStrike">
                <a:solidFill>
                  <a:srgbClr val="ed7454"/>
                </a:solidFill>
                <a:latin typeface="Arial"/>
              </a:rPr>
              <a:t>Les modalités de l’examen des vœux sont affichées aux candidats</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a:p>
            <a:pPr>
              <a:lnSpc>
                <a:spcPct val="100000"/>
              </a:lnSpc>
              <a:spcAft>
                <a:spcPts val="499"/>
              </a:spcAft>
              <a:tabLst>
                <a:tab algn="l" pos="0"/>
              </a:tabLst>
            </a:pPr>
            <a:r>
              <a:rPr b="1" lang="fr-FR" sz="1600" spc="-1" strike="noStrike">
                <a:solidFill>
                  <a:srgbClr val="ed7454"/>
                </a:solidFill>
                <a:latin typeface="Arial"/>
              </a:rPr>
              <a:t>Dans les formations sélectives (classe prépa, BUT, BTS, écoles, IFSI…)</a:t>
            </a:r>
            <a:endParaRPr b="0" lang="fr-FR" sz="1600" spc="-1" strike="noStrike">
              <a:solidFill>
                <a:srgbClr val="0c5076"/>
              </a:solidFill>
              <a:latin typeface="Arial"/>
            </a:endParaRPr>
          </a:p>
          <a:p>
            <a:pPr>
              <a:lnSpc>
                <a:spcPct val="100000"/>
              </a:lnSpc>
              <a:spcAft>
                <a:spcPts val="499"/>
              </a:spcAft>
              <a:tabLst>
                <a:tab algn="l" pos="0"/>
              </a:tabLst>
            </a:pPr>
            <a:r>
              <a:rPr b="0" lang="fr-FR" sz="1500" spc="-1" strike="noStrike">
                <a:solidFill>
                  <a:srgbClr val="0c5076"/>
                </a:solidFill>
                <a:latin typeface="Arial"/>
              </a:rPr>
              <a:t>L’admission se fait sur dossier et, dans certains cas, en ayant recours, en plus ou en lieu et place du dossier, à des épreuves écrites et/ou orales dont le calendrier et les modalités sont affichés aux candidats. </a:t>
            </a:r>
            <a:endParaRPr b="0" lang="fr-FR" sz="1500" spc="-1" strike="noStrike">
              <a:solidFill>
                <a:srgbClr val="0c5076"/>
              </a:solidFill>
              <a:latin typeface="Arial"/>
            </a:endParaRPr>
          </a:p>
          <a:p>
            <a:pPr>
              <a:lnSpc>
                <a:spcPct val="100000"/>
              </a:lnSpc>
              <a:spcAft>
                <a:spcPts val="499"/>
              </a:spcAft>
              <a:tabLst>
                <a:tab algn="l" pos="0"/>
              </a:tabLst>
            </a:pPr>
            <a:endParaRPr b="0" lang="fr-FR" sz="1500" spc="-1" strike="noStrike">
              <a:solidFill>
                <a:srgbClr val="0c5076"/>
              </a:solidFill>
              <a:latin typeface="Arial"/>
            </a:endParaRPr>
          </a:p>
          <a:p>
            <a:pPr>
              <a:lnSpc>
                <a:spcPct val="100000"/>
              </a:lnSpc>
              <a:spcAft>
                <a:spcPts val="499"/>
              </a:spcAft>
              <a:tabLst>
                <a:tab algn="l" pos="0"/>
              </a:tabLst>
            </a:pPr>
            <a:r>
              <a:rPr b="1" lang="fr-FR" sz="1600" spc="-1" strike="noStrike">
                <a:solidFill>
                  <a:srgbClr val="ed7454"/>
                </a:solidFill>
                <a:latin typeface="Arial"/>
              </a:rPr>
              <a:t>Dans les formations non sélectives (licences, PPPE et PASS)</a:t>
            </a:r>
            <a:endParaRPr b="0" lang="fr-FR" sz="1600" spc="-1" strike="noStrike">
              <a:solidFill>
                <a:srgbClr val="0c5076"/>
              </a:solidFill>
              <a:latin typeface="Arial"/>
            </a:endParaRPr>
          </a:p>
          <a:p>
            <a:pPr algn="just">
              <a:lnSpc>
                <a:spcPct val="100000"/>
              </a:lnSpc>
              <a:spcAft>
                <a:spcPts val="499"/>
              </a:spcAft>
              <a:tabLst>
                <a:tab algn="l" pos="0"/>
              </a:tabLst>
            </a:pPr>
            <a:r>
              <a:rPr b="0" lang="fr-FR" sz="1500" spc="-1" strike="noStrike">
                <a:solidFill>
                  <a:srgbClr val="0c5076"/>
                </a:solidFill>
                <a:latin typeface="Arial"/>
              </a:rPr>
              <a:t>Un lycéen peut </a:t>
            </a:r>
            <a:r>
              <a:rPr b="1" lang="fr-FR" sz="1500" spc="-1" strike="noStrike">
                <a:solidFill>
                  <a:srgbClr val="0c5076"/>
                </a:solidFill>
                <a:latin typeface="Arial"/>
              </a:rPr>
              <a:t>accéder à la licence de son choix à l’université, dans la limite des capacités d’accueil : </a:t>
            </a:r>
            <a:r>
              <a:rPr b="0" lang="fr-FR" sz="1500" spc="-1" strike="noStrike">
                <a:solidFill>
                  <a:srgbClr val="0c5076"/>
                </a:solidFill>
                <a:latin typeface="Arial"/>
              </a:rPr>
              <a:t>si le nombre de vœux reçus est supérieur au nombre de places disponibles, la commission d’examen des vœux étudie les dossiers et vérifie leur adéquation avec la formation demandée afin de les classer </a:t>
            </a:r>
            <a:endParaRPr b="0" lang="fr-FR" sz="1500" spc="-1" strike="noStrike">
              <a:solidFill>
                <a:srgbClr val="0c5076"/>
              </a:solidFill>
              <a:latin typeface="Arial"/>
            </a:endParaRPr>
          </a:p>
          <a:p>
            <a:pPr>
              <a:lnSpc>
                <a:spcPct val="100000"/>
              </a:lnSpc>
              <a:spcAft>
                <a:spcPts val="499"/>
              </a:spcAft>
              <a:tabLst>
                <a:tab algn="l" pos="0"/>
              </a:tabLst>
            </a:pPr>
            <a:r>
              <a:rPr b="0" lang="fr-FR" sz="1500" spc="-1" strike="noStrike">
                <a:solidFill>
                  <a:srgbClr val="0c5076"/>
                </a:solidFill>
                <a:latin typeface="Arial"/>
              </a:rPr>
              <a:t>L’université peut conditionner l'admission (réponse « oui-si ») d’un candidat au suivi d’un dispositif de réussite (remise à niveau, tutorat…) afin de l’aider et de favoriser sa réussite </a:t>
            </a:r>
            <a:endParaRPr b="0" lang="fr-FR" sz="1500" spc="-1" strike="noStrike">
              <a:solidFill>
                <a:srgbClr val="0c5076"/>
              </a:solidFill>
              <a:latin typeface="Arial"/>
            </a:endParaRPr>
          </a:p>
          <a:p>
            <a:pPr>
              <a:lnSpc>
                <a:spcPct val="100000"/>
              </a:lnSpc>
              <a:spcAft>
                <a:spcPts val="499"/>
              </a:spcAft>
              <a:tabLst>
                <a:tab algn="l" pos="0"/>
              </a:tabLst>
            </a:pPr>
            <a:endParaRPr b="0" lang="fr-FR" sz="1500" spc="-1" strike="noStrike">
              <a:solidFill>
                <a:srgbClr val="0c5076"/>
              </a:solidFill>
              <a:latin typeface="Arial"/>
            </a:endParaRPr>
          </a:p>
        </p:txBody>
      </p:sp>
      <p:sp>
        <p:nvSpPr>
          <p:cNvPr id="328"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4CD053F6-7B33-4AD3-BE7C-E0C4E08638FD}"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29"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BCBF45B6-FF25-432C-872E-DC7B41205786}" type="slidenum">
              <a:rPr b="0" lang="fr-FR" sz="1600" spc="-1" strike="noStrike">
                <a:solidFill>
                  <a:srgbClr val="ff0000"/>
                </a:solidFill>
                <a:latin typeface="Arial"/>
              </a:rPr>
              <a:t>&lt;numéro&gt;</a:t>
            </a:fld>
            <a:endParaRPr b="0" lang="fr-FR" sz="1600" spc="-1" strike="noStrike">
              <a:latin typeface="Times New Roman"/>
            </a:endParaRPr>
          </a:p>
        </p:txBody>
      </p:sp>
      <p:sp>
        <p:nvSpPr>
          <p:cNvPr id="330" name="CustomShape 5"/>
          <p:cNvSpPr/>
          <p:nvPr/>
        </p:nvSpPr>
        <p:spPr>
          <a:xfrm>
            <a:off x="5329080" y="86040"/>
            <a:ext cx="343548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800" spc="-1" strike="noStrike">
                <a:solidFill>
                  <a:srgbClr val="ffffff"/>
                </a:solidFill>
                <a:latin typeface="Arial"/>
              </a:rPr>
              <a:t>Comment les formations  évaluent les candidatures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Consolider votre projet d’orientation </a:t>
            </a:r>
            <a:endParaRPr b="0" lang="fr-FR" sz="2400" spc="-1" strike="noStrike">
              <a:solidFill>
                <a:srgbClr val="000000"/>
              </a:solidFill>
              <a:latin typeface="Arial"/>
            </a:endParaRPr>
          </a:p>
        </p:txBody>
      </p:sp>
      <p:sp>
        <p:nvSpPr>
          <p:cNvPr id="332"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C97CBD1E-A28D-45EC-86E3-DAE18A267016}"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33"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5D04A5A9-5E84-4966-B7EC-B6191D36B4B5}" type="slidenum">
              <a:rPr b="0" lang="fr-FR" sz="1600" spc="-1" strike="noStrike">
                <a:solidFill>
                  <a:srgbClr val="ff0000"/>
                </a:solidFill>
                <a:latin typeface="Arial"/>
              </a:rPr>
              <a:t>&lt;numéro&gt;</a:t>
            </a:fld>
            <a:endParaRPr b="0" lang="fr-FR" sz="1600" spc="-1" strike="noStrike">
              <a:latin typeface="Times New Roman"/>
            </a:endParaRPr>
          </a:p>
        </p:txBody>
      </p:sp>
      <p:sp>
        <p:nvSpPr>
          <p:cNvPr id="334" name="CustomShape 4"/>
          <p:cNvSpPr/>
          <p:nvPr/>
        </p:nvSpPr>
        <p:spPr>
          <a:xfrm>
            <a:off x="1043640" y="3301200"/>
            <a:ext cx="6840360" cy="1388520"/>
          </a:xfrm>
          <a:prstGeom prst="rect">
            <a:avLst/>
          </a:prstGeom>
          <a:noFill/>
          <a:ln w="0">
            <a:noFill/>
          </a:ln>
        </p:spPr>
        <p:style>
          <a:lnRef idx="0"/>
          <a:fillRef idx="0"/>
          <a:effectRef idx="0"/>
          <a:fontRef idx="minor"/>
        </p:style>
        <p:txBody>
          <a:bodyPr lIns="90000" rIns="90000" tIns="45000" bIns="45000">
            <a:spAutoFit/>
          </a:bodyPr>
          <a:p>
            <a:pPr marL="177840" indent="-177480">
              <a:lnSpc>
                <a:spcPct val="100000"/>
              </a:lnSpc>
              <a:spcBef>
                <a:spcPts val="320"/>
              </a:spcBef>
              <a:buSzPct val="100051"/>
              <a:buBlip>
                <a:blip r:embed="rId1"/>
              </a:buBlip>
            </a:pPr>
            <a:r>
              <a:rPr b="0" lang="fr-FR" sz="1600" spc="-1" strike="noStrike">
                <a:solidFill>
                  <a:srgbClr val="3d566e"/>
                </a:solidFill>
                <a:latin typeface="Arial"/>
              </a:rPr>
              <a:t> </a:t>
            </a:r>
            <a:r>
              <a:rPr b="1" lang="fr-FR" sz="1600" spc="-1" strike="noStrike">
                <a:solidFill>
                  <a:srgbClr val="0c5076"/>
                </a:solidFill>
                <a:latin typeface="Arial"/>
              </a:rPr>
              <a:t>à prendre en compte par le lycéen et sa famille pour réfléchir sur son projet de poursuite d’études et formuler des vœux </a:t>
            </a:r>
            <a:endParaRPr b="0" lang="fr-FR" sz="1600" spc="-1" strike="noStrike">
              <a:latin typeface="Arial"/>
            </a:endParaRPr>
          </a:p>
          <a:p>
            <a:pPr>
              <a:lnSpc>
                <a:spcPct val="100000"/>
              </a:lnSpc>
              <a:spcBef>
                <a:spcPts val="320"/>
              </a:spcBef>
            </a:pPr>
            <a:endParaRPr b="0" lang="fr-FR" sz="1600" spc="-1" strike="noStrike">
              <a:latin typeface="Arial"/>
            </a:endParaRPr>
          </a:p>
          <a:p>
            <a:pPr marL="177840" indent="-177480">
              <a:lnSpc>
                <a:spcPct val="100000"/>
              </a:lnSpc>
              <a:spcBef>
                <a:spcPts val="320"/>
              </a:spcBef>
              <a:buSzPct val="100051"/>
              <a:buBlip>
                <a:blip r:embed="rId2"/>
              </a:buBlip>
            </a:pPr>
            <a:r>
              <a:rPr b="1" lang="fr-FR" sz="1600" spc="-1" strike="noStrike">
                <a:solidFill>
                  <a:srgbClr val="0c5076"/>
                </a:solidFill>
                <a:latin typeface="Arial"/>
              </a:rPr>
              <a:t>à discuter avec les professeurs, professeurs principaux et les psychologues de l’Education nationale </a:t>
            </a:r>
            <a:endParaRPr b="0" lang="fr-FR" sz="1600" spc="-1" strike="noStrike">
              <a:latin typeface="Arial"/>
            </a:endParaRPr>
          </a:p>
        </p:txBody>
      </p:sp>
      <p:sp>
        <p:nvSpPr>
          <p:cNvPr id="335" name="CustomShape 5"/>
          <p:cNvSpPr/>
          <p:nvPr/>
        </p:nvSpPr>
        <p:spPr>
          <a:xfrm>
            <a:off x="4140000" y="2607840"/>
            <a:ext cx="359640" cy="683640"/>
          </a:xfrm>
          <a:prstGeom prst="downArrow">
            <a:avLst>
              <a:gd name="adj1" fmla="val 50000"/>
              <a:gd name="adj2" fmla="val 50000"/>
            </a:avLst>
          </a:prstGeom>
          <a:solidFill>
            <a:srgbClr val="3d566e"/>
          </a:solidFill>
          <a:ln>
            <a:solidFill>
              <a:srgbClr val="00563f"/>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36" name="CustomShape 6"/>
          <p:cNvSpPr/>
          <p:nvPr/>
        </p:nvSpPr>
        <p:spPr>
          <a:xfrm>
            <a:off x="1331640" y="1441080"/>
            <a:ext cx="6336360" cy="1166400"/>
          </a:xfrm>
          <a:prstGeom prst="roundRect">
            <a:avLst>
              <a:gd name="adj" fmla="val 16667"/>
            </a:avLst>
          </a:prstGeom>
          <a:solidFill>
            <a:srgbClr val="ed7454"/>
          </a:solidFill>
          <a:ln>
            <a:noFill/>
          </a:ln>
          <a:effectLst>
            <a:outerShdw algn="tl" blurRad="50800" dir="2700000" dist="37674" rotWithShape="0">
              <a:srgbClr val="000000">
                <a:alpha val="40000"/>
              </a:srgbClr>
            </a:outerShdw>
          </a:effectLst>
        </p:spPr>
        <p:style>
          <a:lnRef idx="2">
            <a:schemeClr val="accent4">
              <a:shade val="50000"/>
            </a:schemeClr>
          </a:lnRef>
          <a:fillRef idx="1">
            <a:schemeClr val="accent4"/>
          </a:fillRef>
          <a:effectRef idx="0">
            <a:schemeClr val="accent4"/>
          </a:effectRef>
          <a:fontRef idx="minor"/>
        </p:style>
        <p:txBody>
          <a:bodyPr lIns="90000" rIns="90000" tIns="45000" bIns="45000" anchor="ctr">
            <a:noAutofit/>
          </a:bodyPr>
          <a:p>
            <a:pPr algn="ctr">
              <a:lnSpc>
                <a:spcPct val="100000"/>
              </a:lnSpc>
            </a:pPr>
            <a:r>
              <a:rPr b="1" lang="fr-FR" sz="1400" spc="-1" strike="noStrike">
                <a:solidFill>
                  <a:srgbClr val="0c5076"/>
                </a:solidFill>
                <a:latin typeface="Arial"/>
              </a:rPr>
              <a:t>Attendus, critères généraux d’examen des vœux, taux d’accès, nombre de places, taux de réussite, débouchés et insertion professionnelle … </a:t>
            </a:r>
            <a:endParaRPr b="0" lang="fr-FR" sz="1400" spc="-1" strike="noStrike">
              <a:latin typeface="Arial"/>
            </a:endParaRPr>
          </a:p>
          <a:p>
            <a:pPr algn="ctr">
              <a:lnSpc>
                <a:spcPct val="100000"/>
              </a:lnSpc>
            </a:pPr>
            <a:endParaRPr b="0" lang="fr-FR" sz="1400" spc="-1" strike="noStrike">
              <a:latin typeface="Arial"/>
            </a:endParaRPr>
          </a:p>
          <a:p>
            <a:pPr algn="ctr">
              <a:lnSpc>
                <a:spcPct val="100000"/>
              </a:lnSpc>
            </a:pPr>
            <a:r>
              <a:rPr b="1" lang="fr-FR" sz="1400" spc="-1" strike="noStrike" cap="all">
                <a:solidFill>
                  <a:srgbClr val="0c5076"/>
                </a:solidFill>
                <a:latin typeface="Arial"/>
              </a:rPr>
              <a:t>ces données sont essentielles </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TextShape 1"/>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E34CE0B2-FDC9-490C-9E0A-9D61ACF0C2D6}"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38"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93072E6D-E76E-4CB1-A258-60BB9F9D74BF}" type="slidenum">
              <a:rPr b="0" lang="fr-FR" sz="1600" spc="-1" strike="noStrike">
                <a:solidFill>
                  <a:srgbClr val="ff0000"/>
                </a:solidFill>
                <a:latin typeface="Arial"/>
              </a:rPr>
              <a:t>&lt;numéro&gt;</a:t>
            </a:fld>
            <a:endParaRPr b="0" lang="fr-FR" sz="1600" spc="-1" strike="noStrike">
              <a:latin typeface="Times New Roman"/>
            </a:endParaRPr>
          </a:p>
        </p:txBody>
      </p:sp>
      <p:sp>
        <p:nvSpPr>
          <p:cNvPr id="339" name="TextShape 3"/>
          <p:cNvSpPr txBox="1"/>
          <p:nvPr/>
        </p:nvSpPr>
        <p:spPr>
          <a:xfrm>
            <a:off x="360000" y="930240"/>
            <a:ext cx="8423640" cy="59112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LE BON REFLEXE : S’INFORMER, SE RENSEIGNER</a:t>
            </a:r>
            <a:endParaRPr b="0" lang="fr-FR" sz="2400" spc="-1" strike="noStrike">
              <a:solidFill>
                <a:srgbClr val="000000"/>
              </a:solidFill>
              <a:latin typeface="Arial"/>
            </a:endParaRPr>
          </a:p>
        </p:txBody>
      </p:sp>
      <p:sp>
        <p:nvSpPr>
          <p:cNvPr id="340" name="CustomShape 4"/>
          <p:cNvSpPr/>
          <p:nvPr/>
        </p:nvSpPr>
        <p:spPr>
          <a:xfrm>
            <a:off x="360000" y="3939480"/>
            <a:ext cx="413964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f28e65"/>
                </a:solidFill>
                <a:latin typeface="Arial"/>
              </a:rPr>
              <a:t>Live Parcoursup</a:t>
            </a:r>
            <a:r>
              <a:rPr b="0" lang="fr-FR" sz="1800" spc="-1" strike="noStrike">
                <a:solidFill>
                  <a:srgbClr val="0c5076"/>
                </a:solidFill>
                <a:latin typeface="Arial"/>
              </a:rPr>
              <a:t> : Programme à retrouver sur Parcoursup.fr  </a:t>
            </a:r>
            <a:endParaRPr b="0" lang="fr-FR" sz="1800" spc="-1" strike="noStrike">
              <a:latin typeface="Arial"/>
            </a:endParaRPr>
          </a:p>
        </p:txBody>
      </p:sp>
      <p:sp>
        <p:nvSpPr>
          <p:cNvPr id="341" name="CustomShape 5"/>
          <p:cNvSpPr/>
          <p:nvPr/>
        </p:nvSpPr>
        <p:spPr>
          <a:xfrm>
            <a:off x="4500000" y="1521720"/>
            <a:ext cx="4523040" cy="2860200"/>
          </a:xfrm>
          <a:prstGeom prst="rect">
            <a:avLst/>
          </a:prstGeom>
          <a:solidFill>
            <a:srgbClr val="0c5076"/>
          </a:solidFill>
          <a:ln w="28575">
            <a:solidFill>
              <a:schemeClr val="bg1"/>
            </a:solidFill>
            <a:round/>
          </a:ln>
        </p:spPr>
        <p:style>
          <a:lnRef idx="0"/>
          <a:fillRef idx="0"/>
          <a:effectRef idx="0"/>
          <a:fontRef idx="minor"/>
        </p:style>
        <p:txBody>
          <a:bodyPr lIns="90000" rIns="90000" tIns="45000" bIns="45000">
            <a:spAutoFit/>
          </a:bodyPr>
          <a:p>
            <a:pPr>
              <a:lnSpc>
                <a:spcPct val="100000"/>
              </a:lnSpc>
            </a:pPr>
            <a:r>
              <a:rPr b="1" lang="fr-FR" sz="1600" spc="-1" strike="noStrike">
                <a:solidFill>
                  <a:srgbClr val="f28e65"/>
                </a:solidFill>
                <a:latin typeface="Arial"/>
              </a:rPr>
              <a:t>Echanger avec des professionnels dans votre lycée</a:t>
            </a:r>
            <a:endParaRPr b="0" lang="fr-FR" sz="1600" spc="-1" strike="noStrike">
              <a:latin typeface="Arial"/>
            </a:endParaRPr>
          </a:p>
          <a:p>
            <a:pPr marL="285840" indent="-285480">
              <a:lnSpc>
                <a:spcPct val="100000"/>
              </a:lnSpc>
              <a:buClr>
                <a:srgbClr val="ffffff"/>
              </a:buClr>
              <a:buFont typeface="Arial"/>
              <a:buChar char="•"/>
            </a:pPr>
            <a:r>
              <a:rPr b="0" lang="fr-FR" sz="1400" spc="-1" strike="noStrike">
                <a:solidFill>
                  <a:srgbClr val="ffffff"/>
                </a:solidFill>
                <a:latin typeface="Arial"/>
              </a:rPr>
              <a:t>Votre professeur principal</a:t>
            </a:r>
            <a:endParaRPr b="0" lang="fr-FR" sz="1400" spc="-1" strike="noStrike">
              <a:latin typeface="Arial"/>
            </a:endParaRPr>
          </a:p>
          <a:p>
            <a:pPr marL="285840" indent="-285480">
              <a:lnSpc>
                <a:spcPct val="100000"/>
              </a:lnSpc>
              <a:buClr>
                <a:srgbClr val="ffffff"/>
              </a:buClr>
              <a:buFont typeface="Arial"/>
              <a:buChar char="•"/>
            </a:pPr>
            <a:r>
              <a:rPr b="0" lang="fr-FR" sz="1400" spc="-1" strike="noStrike">
                <a:solidFill>
                  <a:srgbClr val="ffffff"/>
                </a:solidFill>
                <a:latin typeface="Arial"/>
              </a:rPr>
              <a:t>Les Psy-En</a:t>
            </a:r>
            <a:endParaRPr b="0" lang="fr-FR" sz="1400" spc="-1" strike="noStrike">
              <a:latin typeface="Arial"/>
            </a:endParaRPr>
          </a:p>
          <a:p>
            <a:pPr>
              <a:lnSpc>
                <a:spcPct val="100000"/>
              </a:lnSpc>
            </a:pPr>
            <a:r>
              <a:rPr b="1" lang="fr-FR" sz="1600" spc="-1" strike="noStrike">
                <a:solidFill>
                  <a:srgbClr val="f28e65"/>
                </a:solidFill>
                <a:latin typeface="Arial"/>
              </a:rPr>
              <a:t>Echanger avec les formations </a:t>
            </a:r>
            <a:endParaRPr b="0" lang="fr-FR" sz="1600" spc="-1" strike="noStrike">
              <a:latin typeface="Arial"/>
            </a:endParaRPr>
          </a:p>
          <a:p>
            <a:pPr>
              <a:lnSpc>
                <a:spcPct val="100000"/>
              </a:lnSpc>
            </a:pPr>
            <a:r>
              <a:rPr b="0" i="1" lang="fr-FR" sz="1000" spc="-1" strike="noStrike">
                <a:solidFill>
                  <a:srgbClr val="ffffff"/>
                </a:solidFill>
                <a:latin typeface="Arial"/>
              </a:rPr>
              <a:t>(contact et dates à retrouver sur Parcoursup) </a:t>
            </a:r>
            <a:endParaRPr b="0" lang="fr-FR" sz="1000" spc="-1" strike="noStrike">
              <a:latin typeface="Arial"/>
            </a:endParaRPr>
          </a:p>
          <a:p>
            <a:pPr marL="285840" indent="-285480">
              <a:lnSpc>
                <a:spcPct val="100000"/>
              </a:lnSpc>
              <a:buClr>
                <a:srgbClr val="ffffff"/>
              </a:buClr>
              <a:buFont typeface="Arial"/>
              <a:buChar char="•"/>
            </a:pPr>
            <a:r>
              <a:rPr b="0" lang="fr-FR" sz="1400" spc="-1" strike="noStrike">
                <a:solidFill>
                  <a:srgbClr val="ffffff"/>
                </a:solidFill>
                <a:latin typeface="Arial"/>
              </a:rPr>
              <a:t>Responsables de formations et étudiants ambassadeurs</a:t>
            </a:r>
            <a:endParaRPr b="0" lang="fr-FR" sz="1400" spc="-1" strike="noStrike">
              <a:latin typeface="Arial"/>
            </a:endParaRPr>
          </a:p>
          <a:p>
            <a:pPr marL="285840" indent="-285480">
              <a:lnSpc>
                <a:spcPct val="100000"/>
              </a:lnSpc>
              <a:buClr>
                <a:srgbClr val="ffffff"/>
              </a:buClr>
              <a:buFont typeface="Arial"/>
              <a:buChar char="•"/>
            </a:pPr>
            <a:r>
              <a:rPr b="0" lang="fr-FR" sz="1400" spc="-1" strike="noStrike">
                <a:solidFill>
                  <a:srgbClr val="ffffff"/>
                </a:solidFill>
                <a:latin typeface="Arial"/>
              </a:rPr>
              <a:t>Lors des journées portes ouvertes et salons virtuels avec conférences thématiques</a:t>
            </a:r>
            <a:endParaRPr b="0" lang="fr-FR" sz="1400" spc="-1" strike="noStrike">
              <a:latin typeface="Arial"/>
            </a:endParaRPr>
          </a:p>
          <a:p>
            <a:pPr>
              <a:lnSpc>
                <a:spcPct val="100000"/>
              </a:lnSpc>
            </a:pPr>
            <a:r>
              <a:rPr b="1" lang="fr-FR" sz="1500" spc="-1" strike="noStrike">
                <a:solidFill>
                  <a:srgbClr val="f28e65"/>
                </a:solidFill>
                <a:latin typeface="Arial"/>
              </a:rPr>
              <a:t>Consulter les ressources en ligne de l’Onisep et de nos partenaires </a:t>
            </a:r>
            <a:endParaRPr b="0" lang="fr-FR" sz="1500" spc="-1" strike="noStrike">
              <a:latin typeface="Arial"/>
            </a:endParaRPr>
          </a:p>
          <a:p>
            <a:pPr>
              <a:lnSpc>
                <a:spcPct val="100000"/>
              </a:lnSpc>
            </a:pPr>
            <a:r>
              <a:rPr b="0" i="1" lang="fr-FR" sz="1000" spc="-1" strike="noStrike">
                <a:solidFill>
                  <a:srgbClr val="ffffff"/>
                </a:solidFill>
                <a:latin typeface="Arial"/>
              </a:rPr>
              <a:t>(accessibles gratuitement depuis la page d’accueil Parcoursup)</a:t>
            </a:r>
            <a:endParaRPr b="0" lang="fr-FR" sz="1000" spc="-1" strike="noStrike">
              <a:latin typeface="Arial"/>
            </a:endParaRPr>
          </a:p>
        </p:txBody>
      </p:sp>
      <p:pic>
        <p:nvPicPr>
          <p:cNvPr id="342" name="Image 2" descr=""/>
          <p:cNvPicPr/>
          <p:nvPr/>
        </p:nvPicPr>
        <p:blipFill>
          <a:blip r:embed="rId1"/>
          <a:stretch/>
        </p:blipFill>
        <p:spPr>
          <a:xfrm>
            <a:off x="251640" y="1533600"/>
            <a:ext cx="4135680" cy="23187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TextShape 1"/>
          <p:cNvSpPr txBox="1"/>
          <p:nvPr/>
        </p:nvSpPr>
        <p:spPr>
          <a:xfrm>
            <a:off x="360000" y="900000"/>
            <a:ext cx="8423640" cy="95148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Focus sur l’accompagnement des candidats en situation de handicap ou atteints d’un trouble de santé invalidant </a:t>
            </a:r>
            <a:endParaRPr b="0" lang="fr-FR" sz="2200" spc="-1" strike="noStrike">
              <a:solidFill>
                <a:srgbClr val="000000"/>
              </a:solidFill>
              <a:latin typeface="Arial"/>
            </a:endParaRPr>
          </a:p>
        </p:txBody>
      </p:sp>
      <p:sp>
        <p:nvSpPr>
          <p:cNvPr id="344"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36A336BB-1E99-4439-9427-7DD0D4189245}"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45"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716F0006-B6DA-49B3-8051-D8825727F8A9}" type="slidenum">
              <a:rPr b="0" lang="fr-FR" sz="1600" spc="-1" strike="noStrike">
                <a:solidFill>
                  <a:srgbClr val="ff0000"/>
                </a:solidFill>
                <a:latin typeface="Arial"/>
              </a:rPr>
              <a:t>&lt;numéro&gt;</a:t>
            </a:fld>
            <a:endParaRPr b="0" lang="fr-FR" sz="1600" spc="-1" strike="noStrike">
              <a:latin typeface="Times New Roman"/>
            </a:endParaRPr>
          </a:p>
        </p:txBody>
      </p:sp>
      <p:sp>
        <p:nvSpPr>
          <p:cNvPr id="346" name="CustomShape 4"/>
          <p:cNvSpPr/>
          <p:nvPr/>
        </p:nvSpPr>
        <p:spPr>
          <a:xfrm>
            <a:off x="360000" y="1654920"/>
            <a:ext cx="8423640" cy="3286440"/>
          </a:xfrm>
          <a:prstGeom prst="rect">
            <a:avLst/>
          </a:prstGeom>
          <a:noFill/>
          <a:ln w="0">
            <a:noFill/>
          </a:ln>
        </p:spPr>
        <p:style>
          <a:lnRef idx="0"/>
          <a:fillRef idx="0"/>
          <a:effectRef idx="0"/>
          <a:fontRef idx="minor"/>
        </p:style>
        <p:txBody>
          <a:bodyPr>
            <a:spAutoFit/>
          </a:bodyPr>
          <a:p>
            <a:pPr marL="285840" indent="-285480" algn="just">
              <a:lnSpc>
                <a:spcPct val="100000"/>
              </a:lnSpc>
              <a:buClr>
                <a:srgbClr val="f28e65"/>
              </a:buClr>
              <a:buFont typeface="Arial"/>
              <a:buChar char="•"/>
            </a:pPr>
            <a:r>
              <a:rPr b="1" lang="fr-FR" sz="1600" spc="-1" strike="noStrike">
                <a:solidFill>
                  <a:srgbClr val="f28e65"/>
                </a:solidFill>
                <a:latin typeface="Arial"/>
              </a:rPr>
              <a:t>Les coordonnées d’un référent handicap sur chaque fiche de formation. </a:t>
            </a:r>
            <a:r>
              <a:rPr b="0" lang="fr-FR" sz="1600" spc="-1" strike="noStrike">
                <a:solidFill>
                  <a:srgbClr val="0c5076"/>
                </a:solidFill>
                <a:latin typeface="Arial"/>
              </a:rPr>
              <a:t>Il est disponible pour répondre aux interrogations des lycéens tout au long de la procédure.</a:t>
            </a:r>
            <a:endParaRPr b="0" lang="fr-FR" sz="1600" spc="-1" strike="noStrike">
              <a:latin typeface="Arial"/>
            </a:endParaRPr>
          </a:p>
          <a:p>
            <a:pPr algn="just">
              <a:lnSpc>
                <a:spcPct val="100000"/>
              </a:lnSpc>
            </a:pPr>
            <a:endParaRPr b="0" lang="fr-FR" sz="1600" spc="-1" strike="noStrike">
              <a:latin typeface="Arial"/>
            </a:endParaRPr>
          </a:p>
          <a:p>
            <a:pPr marL="285840" indent="-285480" algn="just">
              <a:lnSpc>
                <a:spcPct val="100000"/>
              </a:lnSpc>
              <a:buClr>
                <a:srgbClr val="f28e65"/>
              </a:buClr>
              <a:buFont typeface="Arial"/>
              <a:buChar char="•"/>
            </a:pPr>
            <a:r>
              <a:rPr b="1" lang="fr-FR" sz="1600" spc="-1" strike="noStrike">
                <a:solidFill>
                  <a:srgbClr val="f28e65"/>
                </a:solidFill>
                <a:latin typeface="Arial"/>
              </a:rPr>
              <a:t>Le </a:t>
            </a:r>
            <a:r>
              <a:rPr b="1" lang="fr-FR" sz="1600" spc="-1" strike="noStrike">
                <a:solidFill>
                  <a:srgbClr val="ed7454"/>
                </a:solidFill>
                <a:latin typeface="Arial"/>
              </a:rPr>
              <a:t>candidat</a:t>
            </a:r>
            <a:r>
              <a:rPr b="1" lang="fr-FR" sz="1600" spc="-1" strike="noStrike">
                <a:solidFill>
                  <a:srgbClr val="f28e65"/>
                </a:solidFill>
                <a:latin typeface="Arial"/>
              </a:rPr>
              <a:t> peut renseigner une fiche de liaison dans son dossier Parcoursup </a:t>
            </a:r>
            <a:r>
              <a:rPr b="0" lang="fr-FR" sz="1600" spc="-1" strike="noStrike">
                <a:solidFill>
                  <a:srgbClr val="0c5076"/>
                </a:solidFill>
                <a:latin typeface="Arial"/>
              </a:rPr>
              <a:t>pour préciser ses besoins. Cette fiche est </a:t>
            </a:r>
            <a:r>
              <a:rPr b="1" lang="fr-FR" sz="1600" spc="-1" strike="noStrike">
                <a:solidFill>
                  <a:srgbClr val="f28e65"/>
                </a:solidFill>
                <a:latin typeface="Arial"/>
              </a:rPr>
              <a:t>facultative</a:t>
            </a:r>
            <a:r>
              <a:rPr b="0" lang="fr-FR" sz="1600" spc="-1" strike="noStrike">
                <a:solidFill>
                  <a:srgbClr val="0c5076"/>
                </a:solidFill>
                <a:latin typeface="Arial"/>
              </a:rPr>
              <a:t> et n’est </a:t>
            </a:r>
            <a:r>
              <a:rPr b="1" lang="fr-FR" sz="1600" spc="-1" strike="noStrike">
                <a:solidFill>
                  <a:srgbClr val="f28e65"/>
                </a:solidFill>
                <a:latin typeface="Arial"/>
              </a:rPr>
              <a:t>pas transmise aux formations </a:t>
            </a:r>
            <a:r>
              <a:rPr b="0" lang="fr-FR" sz="1600" spc="-1" strike="noStrike">
                <a:solidFill>
                  <a:srgbClr val="0c5076"/>
                </a:solidFill>
                <a:latin typeface="Arial"/>
              </a:rPr>
              <a:t>pour l’examen des vœux </a:t>
            </a:r>
            <a:r>
              <a:rPr b="0" lang="fr-FR" sz="1600" spc="-1" strike="noStrike">
                <a:solidFill>
                  <a:srgbClr val="0c5076"/>
                </a:solidFill>
                <a:latin typeface="Wingdings"/>
              </a:rPr>
              <a:t></a:t>
            </a:r>
            <a:r>
              <a:rPr b="0" lang="fr-FR" sz="1600" spc="-1" strike="noStrike">
                <a:solidFill>
                  <a:srgbClr val="0c5076"/>
                </a:solidFill>
                <a:latin typeface="Arial"/>
              </a:rPr>
              <a:t> </a:t>
            </a:r>
            <a:r>
              <a:rPr b="1" lang="fr-FR" sz="1600" spc="-1" strike="noStrike">
                <a:solidFill>
                  <a:srgbClr val="0c5076"/>
                </a:solidFill>
                <a:latin typeface="Arial"/>
              </a:rPr>
              <a:t>Le candidat pourra la transmettre à la formation qu’il aura choisie pour préparer sa rentrée</a:t>
            </a:r>
            <a:r>
              <a:rPr b="0" lang="fr-FR" sz="1600" spc="-1" strike="noStrike">
                <a:solidFill>
                  <a:srgbClr val="0c5076"/>
                </a:solidFill>
                <a:latin typeface="Arial"/>
              </a:rPr>
              <a:t>. Cela permet d’anticiper son arrivée dans le nouvel établissement.</a:t>
            </a:r>
            <a:endParaRPr b="0" lang="fr-FR" sz="1600" spc="-1" strike="noStrike">
              <a:latin typeface="Arial"/>
            </a:endParaRPr>
          </a:p>
          <a:p>
            <a:pPr>
              <a:lnSpc>
                <a:spcPct val="100000"/>
              </a:lnSpc>
            </a:pPr>
            <a:endParaRPr b="0" lang="fr-FR" sz="1600" spc="-1" strike="noStrike">
              <a:latin typeface="Arial"/>
            </a:endParaRPr>
          </a:p>
          <a:p>
            <a:pPr marL="285840" indent="-285480">
              <a:lnSpc>
                <a:spcPct val="100000"/>
              </a:lnSpc>
              <a:buClr>
                <a:srgbClr val="f28e65"/>
              </a:buClr>
              <a:buFont typeface="Arial"/>
              <a:buChar char="•"/>
            </a:pPr>
            <a:r>
              <a:rPr b="1" lang="fr-FR" sz="1600" spc="-1" strike="noStrike">
                <a:solidFill>
                  <a:srgbClr val="f28e65"/>
                </a:solidFill>
                <a:latin typeface="Arial"/>
              </a:rPr>
              <a:t>A partir du 2 juin 2022, le candidat peut demander au recteur le réexamen de son dossier </a:t>
            </a:r>
            <a:r>
              <a:rPr b="0" lang="fr-FR" sz="1600" spc="-1" strike="noStrike">
                <a:solidFill>
                  <a:srgbClr val="0c5076"/>
                </a:solidFill>
                <a:latin typeface="Arial"/>
              </a:rPr>
              <a:t>(via la rubrique « contact » dans Parcoursup) s’il ne trouve pas de formation adaptée à ses besoins spécifiques et que sa situation justifie une inscription dans un établissement situé dans une zone géographique déterminée. </a:t>
            </a:r>
            <a:endParaRPr b="0" lang="fr-FR" sz="1600" spc="-1" strike="noStrike">
              <a:latin typeface="Arial"/>
            </a:endParaRPr>
          </a:p>
          <a:p>
            <a:pPr>
              <a:lnSpc>
                <a:spcPct val="100000"/>
              </a:lnSpc>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0" y="0"/>
            <a:ext cx="179640" cy="179640"/>
          </a:xfrm>
          <a:prstGeom prst="rect">
            <a:avLst/>
          </a:prstGeom>
          <a:noFill/>
          <a:ln w="0">
            <a:solidFill>
              <a:srgbClr val="000000">
                <a:alpha val="0"/>
              </a:srgbClr>
            </a:solidFill>
          </a:ln>
        </p:spPr>
        <p:txBody>
          <a:bodyPr lIns="0" rIns="0" tIns="0" bIns="0">
            <a:noAutofit/>
          </a:bodyPr>
          <a:p>
            <a:endParaRPr b="0" lang="fr-FR" sz="1800" spc="-1" strike="noStrike">
              <a:solidFill>
                <a:srgbClr val="000000"/>
              </a:solidFill>
              <a:latin typeface="Arial"/>
            </a:endParaRPr>
          </a:p>
        </p:txBody>
      </p:sp>
      <p:sp>
        <p:nvSpPr>
          <p:cNvPr id="265"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382FF2A9-A6B2-4094-A0CB-0CBD7F62EFF5}"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66"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3AC4862C-F161-45D4-90D1-AF2BEFF723F8}" type="slidenum">
              <a:rPr b="0" lang="fr-FR" sz="1600" spc="-1" strike="noStrike">
                <a:solidFill>
                  <a:srgbClr val="ff0000"/>
                </a:solidFill>
                <a:latin typeface="Arial"/>
              </a:rPr>
              <a:t>&lt;numéro&gt;</a:t>
            </a:fld>
            <a:endParaRPr b="0" lang="fr-FR" sz="1600" spc="-1" strike="noStrike">
              <a:latin typeface="Times New Roman"/>
            </a:endParaRPr>
          </a:p>
        </p:txBody>
      </p:sp>
      <p:sp>
        <p:nvSpPr>
          <p:cNvPr id="267" name="TextShape 4"/>
          <p:cNvSpPr txBox="1"/>
          <p:nvPr/>
        </p:nvSpPr>
        <p:spPr>
          <a:xfrm>
            <a:off x="360000" y="2346120"/>
            <a:ext cx="8423640" cy="2076840"/>
          </a:xfrm>
          <a:prstGeom prst="rect">
            <a:avLst/>
          </a:prstGeom>
          <a:noFill/>
          <a:ln w="0">
            <a:noFill/>
          </a:ln>
        </p:spPr>
        <p:txBody>
          <a:bodyPr lIns="0" rIns="0" tIns="0" bIns="0">
            <a:noAutofit/>
          </a:bodyPr>
          <a:p>
            <a:pPr>
              <a:lnSpc>
                <a:spcPct val="90000"/>
              </a:lnSpc>
              <a:tabLst>
                <a:tab algn="l" pos="0"/>
              </a:tabLst>
            </a:pPr>
            <a:r>
              <a:rPr b="1" lang="fr-FR" sz="3600" spc="-1" strike="noStrike">
                <a:solidFill>
                  <a:srgbClr val="0c5076"/>
                </a:solidFill>
                <a:latin typeface="Arial"/>
              </a:rPr>
              <a:t>Parcoursup 2022 en 3 étapes</a:t>
            </a:r>
            <a:endParaRPr b="0" lang="fr-FR" sz="3600" spc="-1" strike="noStrike">
              <a:solidFill>
                <a:srgbClr val="0c5076"/>
              </a:solidFill>
              <a:latin typeface="Arial"/>
            </a:endParaRPr>
          </a:p>
          <a:p>
            <a:pPr>
              <a:lnSpc>
                <a:spcPct val="90000"/>
              </a:lnSpc>
              <a:tabLst>
                <a:tab algn="l" pos="0"/>
              </a:tabLst>
            </a:pPr>
            <a:endParaRPr b="0" lang="fr-FR" sz="3600" spc="-1" strike="noStrike">
              <a:solidFill>
                <a:srgbClr val="0c5076"/>
              </a:solidFill>
              <a:latin typeface="Arial"/>
            </a:endParaRPr>
          </a:p>
          <a:p>
            <a:pPr>
              <a:lnSpc>
                <a:spcPct val="90000"/>
              </a:lnSpc>
              <a:tabLst>
                <a:tab algn="l" pos="0"/>
              </a:tabLst>
            </a:pPr>
            <a:r>
              <a:rPr b="1" lang="fr-FR" sz="2400" spc="-1" strike="noStrike">
                <a:solidFill>
                  <a:srgbClr val="f28e65"/>
                </a:solidFill>
                <a:latin typeface="Arial"/>
              </a:rPr>
              <a:t>Tout ce qu’il faut savoir pour préparer et réussir son entrée dans l’enseignement supérieur </a:t>
            </a:r>
            <a:endParaRPr b="0" lang="fr-FR" sz="2400" spc="-1" strike="noStrike">
              <a:solidFill>
                <a:srgbClr val="0c5076"/>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TextShape 1"/>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2953399F-087D-4409-B626-22DFE8171A73}"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48"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0362D3FB-11D4-4662-B364-3EA02784D38B}" type="slidenum">
              <a:rPr b="0" lang="fr-FR" sz="1600" spc="-1" strike="noStrike">
                <a:solidFill>
                  <a:srgbClr val="ff0000"/>
                </a:solidFill>
                <a:latin typeface="Arial"/>
              </a:rPr>
              <a:t>&lt;numéro&gt;</a:t>
            </a:fld>
            <a:endParaRPr b="0" lang="fr-FR" sz="1600" spc="-1" strike="noStrike">
              <a:latin typeface="Times New Roman"/>
            </a:endParaRPr>
          </a:p>
        </p:txBody>
      </p:sp>
      <p:sp>
        <p:nvSpPr>
          <p:cNvPr id="349" name="CustomShape 3"/>
          <p:cNvSpPr/>
          <p:nvPr/>
        </p:nvSpPr>
        <p:spPr>
          <a:xfrm>
            <a:off x="351720" y="3795840"/>
            <a:ext cx="8756280" cy="943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2800" spc="-1" strike="noStrike">
                <a:solidFill>
                  <a:srgbClr val="0c5076"/>
                </a:solidFill>
                <a:latin typeface="Arial"/>
              </a:rPr>
              <a:t>Etape 2 : s’inscrire, formuler ses vœux et finaliser son dossier </a:t>
            </a:r>
            <a:endParaRPr b="0" lang="fr-FR" sz="2800" spc="-1" strike="noStrike">
              <a:latin typeface="Arial"/>
            </a:endParaRPr>
          </a:p>
        </p:txBody>
      </p:sp>
      <p:pic>
        <p:nvPicPr>
          <p:cNvPr id="350" name="Espace réservé pour une image  2" descr=""/>
          <p:cNvPicPr/>
          <p:nvPr/>
        </p:nvPicPr>
        <p:blipFill>
          <a:blip r:embed="rId1"/>
          <a:srcRect l="0" t="8579" r="0" b="8579"/>
          <a:stretch/>
        </p:blipFill>
        <p:spPr>
          <a:xfrm>
            <a:off x="1272960" y="791280"/>
            <a:ext cx="6908040" cy="30042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TextShape 1"/>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3E06F4B9-80F4-4853-9766-5C3CC547E23C}"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52"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35C2C59F-A6AA-4A53-A5C6-1B6611A7AC74}" type="slidenum">
              <a:rPr b="0" lang="fr-FR" sz="1600" spc="-1" strike="noStrike">
                <a:solidFill>
                  <a:srgbClr val="ff0000"/>
                </a:solidFill>
                <a:latin typeface="Arial"/>
              </a:rPr>
              <a:t>&lt;numéro&gt;</a:t>
            </a:fld>
            <a:endParaRPr b="0" lang="fr-FR" sz="1600" spc="-1" strike="noStrike">
              <a:latin typeface="Times New Roman"/>
            </a:endParaRPr>
          </a:p>
        </p:txBody>
      </p:sp>
      <p:pic>
        <p:nvPicPr>
          <p:cNvPr id="353" name="Image 3" descr=""/>
          <p:cNvPicPr/>
          <p:nvPr/>
        </p:nvPicPr>
        <p:blipFill>
          <a:blip r:embed="rId1"/>
          <a:stretch/>
        </p:blipFill>
        <p:spPr>
          <a:xfrm>
            <a:off x="0" y="0"/>
            <a:ext cx="9143640" cy="51433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TextShape 1"/>
          <p:cNvSpPr txBox="1"/>
          <p:nvPr/>
        </p:nvSpPr>
        <p:spPr>
          <a:xfrm>
            <a:off x="360000" y="900000"/>
            <a:ext cx="8423640" cy="56232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S’inscrire sur Parcoursup </a:t>
            </a:r>
            <a:endParaRPr b="0" lang="fr-FR" sz="2200" spc="-1" strike="noStrike">
              <a:solidFill>
                <a:srgbClr val="000000"/>
              </a:solidFill>
              <a:latin typeface="Arial"/>
            </a:endParaRPr>
          </a:p>
        </p:txBody>
      </p:sp>
      <p:sp>
        <p:nvSpPr>
          <p:cNvPr id="355" name="TextShape 2"/>
          <p:cNvSpPr txBox="1"/>
          <p:nvPr/>
        </p:nvSpPr>
        <p:spPr>
          <a:xfrm>
            <a:off x="325080" y="1419480"/>
            <a:ext cx="8423640" cy="3327120"/>
          </a:xfrm>
          <a:prstGeom prst="rect">
            <a:avLst/>
          </a:prstGeom>
          <a:noFill/>
          <a:ln w="0">
            <a:noFill/>
          </a:ln>
        </p:spPr>
        <p:txBody>
          <a:bodyPr lIns="0" rIns="0" tIns="0" bIns="0">
            <a:noAutofit/>
          </a:bodyPr>
          <a:p>
            <a:pPr marL="177840" indent="-177480">
              <a:lnSpc>
                <a:spcPct val="100000"/>
              </a:lnSpc>
              <a:spcBef>
                <a:spcPts val="601"/>
              </a:spcBef>
              <a:spcAft>
                <a:spcPts val="601"/>
              </a:spcAft>
              <a:buClr>
                <a:srgbClr val="ff0000"/>
              </a:buClr>
              <a:buFont typeface="Lucida Grande"/>
              <a:buChar char="&gt;"/>
            </a:pPr>
            <a:r>
              <a:rPr b="1" lang="fr-FR" sz="1600" spc="-1" strike="noStrike">
                <a:solidFill>
                  <a:srgbClr val="f28e65"/>
                </a:solidFill>
                <a:latin typeface="Arial"/>
              </a:rPr>
              <a:t>Une adresse mail valide et consultée régulièrement </a:t>
            </a:r>
            <a:r>
              <a:rPr b="0" lang="fr-FR" sz="1600" spc="-1" strike="noStrike">
                <a:solidFill>
                  <a:srgbClr val="0c5076"/>
                </a:solidFill>
                <a:latin typeface="Arial"/>
              </a:rPr>
              <a:t>: pour échanger et recevoir les informations sur votre dossier</a:t>
            </a:r>
            <a:endParaRPr b="0" lang="fr-FR" sz="1600" spc="-1" strike="noStrike">
              <a:solidFill>
                <a:srgbClr val="0c5076"/>
              </a:solidFill>
              <a:latin typeface="Arial"/>
            </a:endParaRPr>
          </a:p>
          <a:p>
            <a:pPr>
              <a:lnSpc>
                <a:spcPct val="100000"/>
              </a:lnSpc>
              <a:spcBef>
                <a:spcPts val="601"/>
              </a:spcBef>
              <a:spcAft>
                <a:spcPts val="601"/>
              </a:spcAft>
              <a:tabLst>
                <a:tab algn="l" pos="0"/>
              </a:tabLst>
            </a:pPr>
            <a:endParaRPr b="0" lang="fr-FR" sz="1600" spc="-1" strike="noStrike">
              <a:solidFill>
                <a:srgbClr val="0c5076"/>
              </a:solidFill>
              <a:latin typeface="Arial"/>
            </a:endParaRPr>
          </a:p>
          <a:p>
            <a:pPr marL="177840" indent="-177480">
              <a:lnSpc>
                <a:spcPct val="100000"/>
              </a:lnSpc>
              <a:spcBef>
                <a:spcPts val="601"/>
              </a:spcBef>
              <a:spcAft>
                <a:spcPts val="601"/>
              </a:spcAft>
              <a:buClr>
                <a:srgbClr val="ff0000"/>
              </a:buClr>
              <a:buFont typeface="Lucida Grande"/>
              <a:buChar char="&gt;"/>
              <a:tabLst>
                <a:tab algn="l" pos="0"/>
              </a:tabLst>
            </a:pPr>
            <a:r>
              <a:rPr b="1" lang="fr-FR" sz="1600" spc="-1" strike="noStrike">
                <a:solidFill>
                  <a:srgbClr val="f28e65"/>
                </a:solidFill>
                <a:latin typeface="Arial"/>
              </a:rPr>
              <a:t>L’INE</a:t>
            </a:r>
            <a:r>
              <a:rPr b="1" lang="fr-FR" sz="1600" spc="-1" strike="noStrike">
                <a:solidFill>
                  <a:srgbClr val="3d566e"/>
                </a:solidFill>
                <a:latin typeface="Arial"/>
              </a:rPr>
              <a:t> </a:t>
            </a:r>
            <a:r>
              <a:rPr b="0" lang="fr-FR" sz="1600" spc="-1" strike="noStrike">
                <a:solidFill>
                  <a:srgbClr val="0c5076"/>
                </a:solidFill>
                <a:latin typeface="Arial"/>
              </a:rPr>
              <a:t>(identifiant national élève en lycée général, technologique ou professionnel) ou </a:t>
            </a:r>
            <a:r>
              <a:rPr b="1" lang="fr-FR" sz="1600" spc="-1" strike="noStrike">
                <a:solidFill>
                  <a:srgbClr val="f28e65"/>
                </a:solidFill>
                <a:latin typeface="Arial"/>
              </a:rPr>
              <a:t>INAA</a:t>
            </a:r>
            <a:r>
              <a:rPr b="0" lang="fr-FR" sz="1600" spc="-1" strike="noStrike">
                <a:solidFill>
                  <a:srgbClr val="3d566e"/>
                </a:solidFill>
                <a:latin typeface="Arial"/>
              </a:rPr>
              <a:t> </a:t>
            </a:r>
            <a:r>
              <a:rPr b="0" lang="fr-FR" sz="1600" spc="-1" strike="noStrike">
                <a:solidFill>
                  <a:srgbClr val="0c5076"/>
                </a:solidFill>
                <a:latin typeface="Arial"/>
              </a:rPr>
              <a:t>(en lycée agricole)  : sur les bulletins scolaires ou le relevé de notes des épreuves anticipées du baccalauréat </a:t>
            </a:r>
            <a:endParaRPr b="0" lang="fr-FR" sz="1600" spc="-1" strike="noStrike">
              <a:solidFill>
                <a:srgbClr val="0c5076"/>
              </a:solidFill>
              <a:latin typeface="Arial"/>
            </a:endParaRPr>
          </a:p>
          <a:p>
            <a:pPr marL="177840" indent="-177480">
              <a:lnSpc>
                <a:spcPct val="100000"/>
              </a:lnSpc>
              <a:spcBef>
                <a:spcPts val="601"/>
              </a:spcBef>
              <a:spcAft>
                <a:spcPts val="601"/>
              </a:spcAft>
              <a:buClr>
                <a:srgbClr val="ff0000"/>
              </a:buClr>
              <a:buFont typeface="Lucida Grande"/>
              <a:buChar char="&gt;"/>
              <a:tabLst>
                <a:tab algn="l" pos="0"/>
              </a:tabLst>
            </a:pPr>
            <a:r>
              <a:rPr b="1" lang="fr-FR" sz="1200" spc="-1" strike="noStrike">
                <a:solidFill>
                  <a:srgbClr val="0c5076"/>
                </a:solidFill>
                <a:latin typeface="Arial"/>
              </a:rPr>
              <a:t>A noter pour les lycées français à l’étranger </a:t>
            </a:r>
            <a:r>
              <a:rPr b="0" lang="fr-FR" sz="1200" spc="-1" strike="noStrike">
                <a:solidFill>
                  <a:srgbClr val="0c5076"/>
                </a:solidFill>
                <a:latin typeface="Arial"/>
              </a:rPr>
              <a:t>: l’établissement fournit l’identifiant à utiliser pour créer son dossier</a:t>
            </a:r>
            <a:endParaRPr b="0" lang="fr-FR" sz="1200" spc="-1" strike="noStrike">
              <a:solidFill>
                <a:srgbClr val="0c5076"/>
              </a:solidFill>
              <a:latin typeface="Arial"/>
            </a:endParaRPr>
          </a:p>
          <a:p>
            <a:pPr>
              <a:lnSpc>
                <a:spcPct val="100000"/>
              </a:lnSpc>
              <a:spcBef>
                <a:spcPts val="400"/>
              </a:spcBef>
              <a:tabLst>
                <a:tab algn="l" pos="0"/>
              </a:tabLst>
            </a:pPr>
            <a:endParaRPr b="0" lang="fr-FR" sz="1200" spc="-1" strike="noStrike">
              <a:solidFill>
                <a:srgbClr val="0c5076"/>
              </a:solidFill>
              <a:latin typeface="Arial"/>
            </a:endParaRPr>
          </a:p>
          <a:p>
            <a:pPr>
              <a:lnSpc>
                <a:spcPct val="100000"/>
              </a:lnSpc>
              <a:spcAft>
                <a:spcPts val="499"/>
              </a:spcAft>
              <a:tabLst>
                <a:tab algn="l" pos="0"/>
              </a:tabLst>
            </a:pPr>
            <a:endParaRPr b="0" lang="fr-FR" sz="1200" spc="-1" strike="noStrike">
              <a:solidFill>
                <a:srgbClr val="0c5076"/>
              </a:solidFill>
              <a:latin typeface="Arial"/>
            </a:endParaRPr>
          </a:p>
        </p:txBody>
      </p:sp>
      <p:sp>
        <p:nvSpPr>
          <p:cNvPr id="356"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E17F8701-4904-4B1E-BD80-FB4A89C39917}"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57"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9C27E93A-7F5E-4188-8B3B-CFC6CF9D14C5}" type="slidenum">
              <a:rPr b="0" lang="fr-FR" sz="1600" spc="-1" strike="noStrike">
                <a:solidFill>
                  <a:srgbClr val="ff0000"/>
                </a:solidFill>
                <a:latin typeface="Arial"/>
              </a:rPr>
              <a:t>&lt;numéro&gt;</a:t>
            </a:fld>
            <a:endParaRPr b="0" lang="fr-FR" sz="1600" spc="-1" strike="noStrike">
              <a:latin typeface="Times New Roman"/>
            </a:endParaRPr>
          </a:p>
        </p:txBody>
      </p:sp>
      <p:sp>
        <p:nvSpPr>
          <p:cNvPr id="358" name="CustomShape 5"/>
          <p:cNvSpPr/>
          <p:nvPr/>
        </p:nvSpPr>
        <p:spPr>
          <a:xfrm>
            <a:off x="325080" y="3797640"/>
            <a:ext cx="8514720" cy="774000"/>
          </a:xfrm>
          <a:prstGeom prst="rect">
            <a:avLst/>
          </a:prstGeom>
          <a:solidFill>
            <a:srgbClr val="0c5076"/>
          </a:solidFill>
          <a:ln>
            <a:solidFill>
              <a:srgbClr val="0c507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0000"/>
              </a:lnSpc>
              <a:tabLst>
                <a:tab algn="l" pos="0"/>
              </a:tabLst>
            </a:pPr>
            <a:r>
              <a:rPr b="1" i="1" lang="fr-FR" sz="1400" spc="-1" strike="noStrike">
                <a:solidFill>
                  <a:srgbClr val="f28e65"/>
                </a:solidFill>
                <a:latin typeface="Arial"/>
              </a:rPr>
              <a:t>Conseil aux parents ou tuteurs légaux </a:t>
            </a:r>
            <a:r>
              <a:rPr b="1" lang="fr-FR" sz="1400" spc="-1" strike="noStrike">
                <a:solidFill>
                  <a:srgbClr val="f28e65"/>
                </a:solidFill>
                <a:latin typeface="Arial"/>
              </a:rPr>
              <a:t>: </a:t>
            </a:r>
            <a:r>
              <a:rPr b="0" lang="fr-FR" sz="1400" spc="-1" strike="noStrike">
                <a:solidFill>
                  <a:srgbClr val="ffffff"/>
                </a:solidFill>
                <a:latin typeface="Arial"/>
              </a:rPr>
              <a:t>vous pouvez également renseigner votre mel et numéro de portable dans le dossier de votre enfant pour recevoir messages et alertes Parcoursup. Vous pourrez également recevoir des formations qui organisent des épreuves écrites/orales le rappel des échéances. </a:t>
            </a:r>
            <a:endParaRPr b="0" lang="fr-FR" sz="1400" spc="-1" strike="noStrike">
              <a:latin typeface="Arial"/>
            </a:endParaRPr>
          </a:p>
        </p:txBody>
      </p:sp>
      <p:sp>
        <p:nvSpPr>
          <p:cNvPr id="359" name="CustomShape 6"/>
          <p:cNvSpPr/>
          <p:nvPr/>
        </p:nvSpPr>
        <p:spPr>
          <a:xfrm>
            <a:off x="325080" y="1982160"/>
            <a:ext cx="8514720" cy="341280"/>
          </a:xfrm>
          <a:prstGeom prst="rect">
            <a:avLst/>
          </a:prstGeom>
          <a:solidFill>
            <a:srgbClr val="0c5076"/>
          </a:solidFill>
          <a:ln>
            <a:solidFill>
              <a:srgbClr val="0c507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0000"/>
              </a:lnSpc>
              <a:tabLst>
                <a:tab algn="l" pos="0"/>
              </a:tabLst>
            </a:pPr>
            <a:r>
              <a:rPr b="1" i="1" lang="fr-FR" sz="1400" spc="-1" strike="noStrike">
                <a:solidFill>
                  <a:srgbClr val="ffffff"/>
                </a:solidFill>
                <a:latin typeface="Arial"/>
              </a:rPr>
              <a:t>Important : renseignez un numéro de portable </a:t>
            </a:r>
            <a:r>
              <a:rPr b="0" i="1" lang="fr-FR" sz="1400" spc="-1" strike="noStrike">
                <a:solidFill>
                  <a:srgbClr val="ffffff"/>
                </a:solidFill>
                <a:latin typeface="Arial"/>
              </a:rPr>
              <a:t>pour recevoir les alertes envoyées par la plateforme. </a:t>
            </a:r>
            <a:endParaRPr b="0" lang="fr-FR" sz="1400" spc="-1" strike="noStrike">
              <a:latin typeface="Arial"/>
            </a:endParaRPr>
          </a:p>
        </p:txBody>
      </p:sp>
      <p:sp>
        <p:nvSpPr>
          <p:cNvPr id="360" name="CustomShape 7"/>
          <p:cNvSpPr/>
          <p:nvPr/>
        </p:nvSpPr>
        <p:spPr>
          <a:xfrm>
            <a:off x="6250680" y="77040"/>
            <a:ext cx="246024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A partir du 20 janvier 2022 </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TextShape 1"/>
          <p:cNvSpPr txBox="1"/>
          <p:nvPr/>
        </p:nvSpPr>
        <p:spPr>
          <a:xfrm>
            <a:off x="360000" y="900000"/>
            <a:ext cx="8423640" cy="44712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Formuler librement vos vœux sur Parcoursup </a:t>
            </a:r>
            <a:endParaRPr b="0" lang="fr-FR" sz="2200" spc="-1" strike="noStrike">
              <a:solidFill>
                <a:srgbClr val="000000"/>
              </a:solidFill>
              <a:latin typeface="Arial"/>
            </a:endParaRPr>
          </a:p>
        </p:txBody>
      </p:sp>
      <p:sp>
        <p:nvSpPr>
          <p:cNvPr id="362" name="TextShape 2"/>
          <p:cNvSpPr txBox="1"/>
          <p:nvPr/>
        </p:nvSpPr>
        <p:spPr>
          <a:xfrm>
            <a:off x="311400" y="1477440"/>
            <a:ext cx="8422200" cy="2575080"/>
          </a:xfrm>
          <a:prstGeom prst="rect">
            <a:avLst/>
          </a:prstGeom>
          <a:noFill/>
          <a:ln w="0">
            <a:noFill/>
          </a:ln>
        </p:spPr>
        <p:txBody>
          <a:bodyPr lIns="0" rIns="0" tIns="0" bIns="0">
            <a:noAutofit/>
          </a:bodyPr>
          <a:p>
            <a:pPr>
              <a:lnSpc>
                <a:spcPct val="100000"/>
              </a:lnSpc>
              <a:spcBef>
                <a:spcPts val="601"/>
              </a:spcBef>
              <a:spcAft>
                <a:spcPts val="601"/>
              </a:spcAft>
              <a:tabLst>
                <a:tab algn="l" pos="0"/>
              </a:tabLst>
            </a:pPr>
            <a:r>
              <a:rPr b="1" lang="fr-FR" sz="1800" spc="-1" strike="noStrike">
                <a:solidFill>
                  <a:srgbClr val="ec130e"/>
                </a:solidFill>
                <a:latin typeface="Arial"/>
              </a:rPr>
              <a:t>&gt; </a:t>
            </a:r>
            <a:r>
              <a:rPr b="1" lang="fr-FR" sz="1500" spc="-1" strike="noStrike">
                <a:solidFill>
                  <a:srgbClr val="f28e65"/>
                </a:solidFill>
                <a:latin typeface="Arial"/>
              </a:rPr>
              <a:t>Jusqu’à 10 vœux </a:t>
            </a:r>
            <a:r>
              <a:rPr b="0" lang="fr-FR" sz="1500" spc="-1" strike="noStrike">
                <a:solidFill>
                  <a:srgbClr val="3d566e"/>
                </a:solidFill>
                <a:latin typeface="Arial"/>
              </a:rPr>
              <a:t> </a:t>
            </a:r>
            <a:r>
              <a:rPr b="0" lang="fr-FR" sz="1500" spc="-1" strike="noStrike">
                <a:solidFill>
                  <a:srgbClr val="0c5076"/>
                </a:solidFill>
                <a:latin typeface="Arial"/>
              </a:rPr>
              <a:t>et</a:t>
            </a:r>
            <a:r>
              <a:rPr b="0" lang="fr-FR" sz="1500" spc="-1" strike="noStrike">
                <a:solidFill>
                  <a:srgbClr val="3d566e"/>
                </a:solidFill>
                <a:latin typeface="Arial"/>
              </a:rPr>
              <a:t> </a:t>
            </a:r>
            <a:r>
              <a:rPr b="1" lang="fr-FR" sz="1500" spc="-1" strike="noStrike">
                <a:solidFill>
                  <a:srgbClr val="f28e65"/>
                </a:solidFill>
                <a:latin typeface="Arial"/>
              </a:rPr>
              <a:t>10 vœux supplémentaires pour des formations en apprentissage </a:t>
            </a:r>
            <a:endParaRPr b="0" lang="fr-FR" sz="1500" spc="-1" strike="noStrike">
              <a:solidFill>
                <a:srgbClr val="0c5076"/>
              </a:solidFill>
              <a:latin typeface="Arial"/>
            </a:endParaRPr>
          </a:p>
          <a:p>
            <a:pPr>
              <a:lnSpc>
                <a:spcPct val="100000"/>
              </a:lnSpc>
              <a:spcBef>
                <a:spcPts val="601"/>
              </a:spcBef>
              <a:spcAft>
                <a:spcPts val="601"/>
              </a:spcAft>
              <a:tabLst>
                <a:tab algn="l" pos="0"/>
              </a:tabLst>
            </a:pPr>
            <a:r>
              <a:rPr b="1" lang="fr-FR" sz="1400" spc="-1" strike="noStrike">
                <a:solidFill>
                  <a:srgbClr val="ec130e"/>
                </a:solidFill>
                <a:latin typeface="Arial"/>
              </a:rPr>
              <a:t>&gt; </a:t>
            </a:r>
            <a:r>
              <a:rPr b="0" lang="fr-FR" sz="1400" spc="-1" strike="noStrike">
                <a:solidFill>
                  <a:srgbClr val="0c5076"/>
                </a:solidFill>
                <a:latin typeface="Arial"/>
              </a:rPr>
              <a:t>Pour des </a:t>
            </a:r>
            <a:r>
              <a:rPr b="1" lang="fr-FR" sz="1400" spc="-1" strike="noStrike">
                <a:solidFill>
                  <a:srgbClr val="f28e65"/>
                </a:solidFill>
                <a:latin typeface="Arial"/>
              </a:rPr>
              <a:t>formations sélectives </a:t>
            </a:r>
            <a:r>
              <a:rPr b="0" lang="fr-FR" sz="1400" spc="-1" strike="noStrike">
                <a:solidFill>
                  <a:srgbClr val="0c5076"/>
                </a:solidFill>
                <a:latin typeface="Arial"/>
              </a:rPr>
              <a:t>(Classes prépa, STS, IUT, écoles, IFSI, IEP…) et </a:t>
            </a:r>
            <a:r>
              <a:rPr b="1" lang="fr-FR" sz="1400" spc="-1" strike="noStrike">
                <a:solidFill>
                  <a:srgbClr val="f28e65"/>
                </a:solidFill>
                <a:latin typeface="Arial"/>
              </a:rPr>
              <a:t>non sélectives </a:t>
            </a:r>
            <a:r>
              <a:rPr b="0" lang="fr-FR" sz="1400" spc="-1" strike="noStrike">
                <a:solidFill>
                  <a:srgbClr val="0c5076"/>
                </a:solidFill>
                <a:latin typeface="Arial"/>
              </a:rPr>
              <a:t>(licences, PPPE ou PASS)</a:t>
            </a:r>
            <a:endParaRPr b="0" lang="fr-FR" sz="1400" spc="-1" strike="noStrike">
              <a:solidFill>
                <a:srgbClr val="0c5076"/>
              </a:solidFill>
              <a:latin typeface="Arial"/>
            </a:endParaRPr>
          </a:p>
          <a:p>
            <a:pPr>
              <a:lnSpc>
                <a:spcPct val="100000"/>
              </a:lnSpc>
              <a:spcBef>
                <a:spcPts val="601"/>
              </a:spcBef>
              <a:spcAft>
                <a:spcPts val="601"/>
              </a:spcAft>
              <a:tabLst>
                <a:tab algn="l" pos="0"/>
              </a:tabLst>
            </a:pPr>
            <a:r>
              <a:rPr b="1" lang="fr-FR" sz="1400" spc="-1" strike="noStrike">
                <a:solidFill>
                  <a:srgbClr val="ec130e"/>
                </a:solidFill>
                <a:latin typeface="Arial"/>
              </a:rPr>
              <a:t>&gt; </a:t>
            </a:r>
            <a:r>
              <a:rPr b="1" lang="fr-FR" sz="1400" spc="-1" strike="noStrike">
                <a:solidFill>
                  <a:srgbClr val="f28e65"/>
                </a:solidFill>
                <a:latin typeface="Arial"/>
              </a:rPr>
              <a:t>Des vœux qui doivent être motivés </a:t>
            </a:r>
            <a:r>
              <a:rPr b="0" lang="fr-FR" sz="1400" spc="-1" strike="noStrike">
                <a:solidFill>
                  <a:srgbClr val="0c5076"/>
                </a:solidFill>
                <a:latin typeface="Arial"/>
              </a:rPr>
              <a:t>: en quelques lignes, le lycéen explique ce qui motive chacun de ses vœux. Il est accompagné par son professeur principal</a:t>
            </a:r>
            <a:endParaRPr b="0" lang="fr-FR" sz="1400" spc="-1" strike="noStrike">
              <a:solidFill>
                <a:srgbClr val="0c5076"/>
              </a:solidFill>
              <a:latin typeface="Arial"/>
            </a:endParaRPr>
          </a:p>
          <a:p>
            <a:pPr>
              <a:lnSpc>
                <a:spcPct val="100000"/>
              </a:lnSpc>
              <a:spcBef>
                <a:spcPts val="601"/>
              </a:spcBef>
              <a:spcAft>
                <a:spcPts val="601"/>
              </a:spcAft>
              <a:tabLst>
                <a:tab algn="l" pos="0"/>
              </a:tabLst>
            </a:pPr>
            <a:r>
              <a:rPr b="1" lang="fr-FR" sz="1400" spc="-1" strike="noStrike">
                <a:solidFill>
                  <a:srgbClr val="ec130e"/>
                </a:solidFill>
                <a:latin typeface="Arial"/>
              </a:rPr>
              <a:t>&gt; </a:t>
            </a:r>
            <a:r>
              <a:rPr b="1" lang="fr-FR" sz="1400" spc="-1" strike="noStrike">
                <a:solidFill>
                  <a:srgbClr val="f28e65"/>
                </a:solidFill>
                <a:latin typeface="Arial"/>
              </a:rPr>
              <a:t>Des vœux qui n’ont pas besoin d’être classés </a:t>
            </a:r>
            <a:r>
              <a:rPr b="0" lang="fr-FR" sz="1400" spc="-1" strike="noStrike">
                <a:solidFill>
                  <a:srgbClr val="0c5076"/>
                </a:solidFill>
                <a:latin typeface="Arial"/>
              </a:rPr>
              <a:t>: aucune contrainte de hiérarchisation pour éviter toute autocensure</a:t>
            </a:r>
            <a:endParaRPr b="0" lang="fr-FR" sz="1400" spc="-1" strike="noStrike">
              <a:solidFill>
                <a:srgbClr val="0c5076"/>
              </a:solidFill>
              <a:latin typeface="Arial"/>
            </a:endParaRPr>
          </a:p>
          <a:p>
            <a:pPr>
              <a:lnSpc>
                <a:spcPct val="100000"/>
              </a:lnSpc>
              <a:spcBef>
                <a:spcPts val="601"/>
              </a:spcBef>
              <a:spcAft>
                <a:spcPts val="601"/>
              </a:spcAft>
              <a:tabLst>
                <a:tab algn="l" pos="0"/>
              </a:tabLst>
            </a:pPr>
            <a:r>
              <a:rPr b="1" lang="fr-FR" sz="1400" spc="-1" strike="noStrike">
                <a:solidFill>
                  <a:srgbClr val="ec130e"/>
                </a:solidFill>
                <a:latin typeface="Arial"/>
              </a:rPr>
              <a:t>&gt; </a:t>
            </a:r>
            <a:r>
              <a:rPr b="1" lang="fr-FR" sz="1400" spc="-1" strike="noStrike">
                <a:solidFill>
                  <a:srgbClr val="f28e65"/>
                </a:solidFill>
                <a:latin typeface="Arial"/>
              </a:rPr>
              <a:t>Des vœux qui ne sont connus que de vous </a:t>
            </a:r>
            <a:r>
              <a:rPr b="0" lang="fr-FR" sz="1400" spc="-1" strike="noStrike">
                <a:solidFill>
                  <a:srgbClr val="0c5076"/>
                </a:solidFill>
                <a:latin typeface="Arial"/>
              </a:rPr>
              <a:t>: la formation ne connait que le vœu qui la concerne </a:t>
            </a:r>
            <a:endParaRPr b="0" lang="fr-FR" sz="1400" spc="-1" strike="noStrike">
              <a:solidFill>
                <a:srgbClr val="0c5076"/>
              </a:solidFill>
              <a:latin typeface="Arial"/>
            </a:endParaRPr>
          </a:p>
          <a:p>
            <a:pPr>
              <a:lnSpc>
                <a:spcPct val="100000"/>
              </a:lnSpc>
              <a:spcBef>
                <a:spcPts val="210"/>
              </a:spcBef>
              <a:tabLst>
                <a:tab algn="l" pos="0"/>
              </a:tabLst>
            </a:pPr>
            <a:r>
              <a:rPr b="0" lang="fr-FR" sz="1050" spc="-1" strike="noStrike">
                <a:solidFill>
                  <a:srgbClr val="3d566e"/>
                </a:solidFill>
                <a:latin typeface="Calibri"/>
              </a:rPr>
              <a:t> </a:t>
            </a:r>
            <a:endParaRPr b="0" lang="fr-FR" sz="1050" spc="-1" strike="noStrike">
              <a:solidFill>
                <a:srgbClr val="0c5076"/>
              </a:solidFill>
              <a:latin typeface="Arial"/>
            </a:endParaRPr>
          </a:p>
          <a:p>
            <a:pPr>
              <a:lnSpc>
                <a:spcPct val="100000"/>
              </a:lnSpc>
              <a:spcBef>
                <a:spcPts val="210"/>
              </a:spcBef>
              <a:tabLst>
                <a:tab algn="l" pos="0"/>
              </a:tabLst>
            </a:pPr>
            <a:endParaRPr b="0" lang="fr-FR" sz="1050" spc="-1" strike="noStrike">
              <a:solidFill>
                <a:srgbClr val="0c5076"/>
              </a:solidFill>
              <a:latin typeface="Arial"/>
            </a:endParaRPr>
          </a:p>
        </p:txBody>
      </p:sp>
      <p:sp>
        <p:nvSpPr>
          <p:cNvPr id="363"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9E2DA348-A8BE-4C1E-A0F4-62E4292CC0DF}"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64"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755656BE-1ED2-4BA5-847B-E5F1DE4E560F}" type="slidenum">
              <a:rPr b="0" lang="fr-FR" sz="1600" spc="-1" strike="noStrike">
                <a:solidFill>
                  <a:srgbClr val="ff0000"/>
                </a:solidFill>
                <a:latin typeface="Arial"/>
              </a:rPr>
              <a:t>&lt;numéro&gt;</a:t>
            </a:fld>
            <a:endParaRPr b="0" lang="fr-FR" sz="1600" spc="-1" strike="noStrike">
              <a:latin typeface="Times New Roman"/>
            </a:endParaRPr>
          </a:p>
        </p:txBody>
      </p:sp>
      <p:sp>
        <p:nvSpPr>
          <p:cNvPr id="365" name="CustomShape 5"/>
          <p:cNvSpPr/>
          <p:nvPr/>
        </p:nvSpPr>
        <p:spPr>
          <a:xfrm>
            <a:off x="310320" y="4136040"/>
            <a:ext cx="8455680" cy="500760"/>
          </a:xfrm>
          <a:prstGeom prst="rect">
            <a:avLst/>
          </a:prstGeom>
          <a:solidFill>
            <a:srgbClr val="0c5076"/>
          </a:solidFill>
          <a:ln w="12700">
            <a:solidFill>
              <a:srgbClr val="3d566e"/>
            </a:solidFill>
            <a:round/>
          </a:ln>
        </p:spPr>
        <p:style>
          <a:lnRef idx="0"/>
          <a:fillRef idx="0"/>
          <a:effectRef idx="0"/>
          <a:fontRef idx="minor"/>
        </p:style>
        <p:txBody>
          <a:bodyPr anchor="ctr">
            <a:noAutofit/>
          </a:bodyPr>
          <a:p>
            <a:pPr>
              <a:lnSpc>
                <a:spcPct val="90000"/>
              </a:lnSpc>
            </a:pPr>
            <a:r>
              <a:rPr b="1" lang="fr-FR" sz="1800" spc="-1" strike="noStrike" u="sng">
                <a:solidFill>
                  <a:srgbClr val="f28e65"/>
                </a:solidFill>
                <a:uFillTx/>
                <a:latin typeface="Arial"/>
              </a:rPr>
              <a:t>Conseil Parcoursup</a:t>
            </a:r>
            <a:r>
              <a:rPr b="1" lang="fr-FR" sz="1800" spc="-1" strike="noStrike">
                <a:solidFill>
                  <a:srgbClr val="f28e65"/>
                </a:solidFill>
                <a:latin typeface="Arial"/>
              </a:rPr>
              <a:t> </a:t>
            </a:r>
            <a:r>
              <a:rPr b="0" i="1" lang="fr-FR" sz="1600" spc="-1" strike="noStrike">
                <a:solidFill>
                  <a:srgbClr val="ffffff"/>
                </a:solidFill>
                <a:latin typeface="Arial"/>
              </a:rPr>
              <a:t>: diversifiez vos vœux et </a:t>
            </a:r>
            <a:r>
              <a:rPr b="0" i="1" lang="fr-FR" sz="1600" spc="-1" strike="noStrike">
                <a:solidFill>
                  <a:srgbClr val="ed7454"/>
                </a:solidFill>
                <a:latin typeface="Arial"/>
              </a:rPr>
              <a:t>évitez</a:t>
            </a:r>
            <a:r>
              <a:rPr b="0" i="1" lang="fr-FR" sz="1600" spc="-1" strike="noStrike">
                <a:solidFill>
                  <a:srgbClr val="ffffff"/>
                </a:solidFill>
                <a:latin typeface="Arial"/>
              </a:rPr>
              <a:t> </a:t>
            </a:r>
            <a:r>
              <a:rPr b="0" i="1" lang="fr-FR" sz="1600" spc="-1" strike="noStrike">
                <a:solidFill>
                  <a:srgbClr val="ed7454"/>
                </a:solidFill>
                <a:latin typeface="Arial"/>
              </a:rPr>
              <a:t>impérativement</a:t>
            </a:r>
            <a:r>
              <a:rPr b="0" i="1" lang="fr-FR" sz="1600" spc="-1" strike="noStrike">
                <a:solidFill>
                  <a:srgbClr val="ffffff"/>
                </a:solidFill>
                <a:latin typeface="Arial"/>
              </a:rPr>
              <a:t> de n’en formuler qu’un seul (en 2021, les candidats ont confirmé 12,8 vœux en moyenne).</a:t>
            </a:r>
            <a:endParaRPr b="0" lang="fr-FR" sz="1600" spc="-1" strike="noStrike">
              <a:latin typeface="Arial"/>
            </a:endParaRPr>
          </a:p>
        </p:txBody>
      </p:sp>
      <p:sp>
        <p:nvSpPr>
          <p:cNvPr id="366" name="CustomShape 6"/>
          <p:cNvSpPr/>
          <p:nvPr/>
        </p:nvSpPr>
        <p:spPr>
          <a:xfrm>
            <a:off x="6186600" y="77040"/>
            <a:ext cx="252432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Entre le 20 janvier </a:t>
            </a:r>
            <a:endParaRPr b="0" lang="fr-FR" sz="1400" spc="-1" strike="noStrike">
              <a:latin typeface="Arial"/>
            </a:endParaRPr>
          </a:p>
          <a:p>
            <a:pPr algn="ctr">
              <a:lnSpc>
                <a:spcPct val="100000"/>
              </a:lnSpc>
            </a:pPr>
            <a:r>
              <a:rPr b="1" lang="fr-FR" sz="1400" spc="-1" strike="noStrike">
                <a:solidFill>
                  <a:srgbClr val="ffffff"/>
                </a:solidFill>
                <a:latin typeface="Arial"/>
              </a:rPr>
              <a:t>et le 29 mars 2022 inclus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TextShape 1"/>
          <p:cNvSpPr txBox="1"/>
          <p:nvPr/>
        </p:nvSpPr>
        <p:spPr>
          <a:xfrm>
            <a:off x="342360" y="915480"/>
            <a:ext cx="8423640" cy="719640"/>
          </a:xfrm>
          <a:prstGeom prst="rect">
            <a:avLst/>
          </a:prstGeom>
          <a:noFill/>
          <a:ln w="0">
            <a:noFill/>
          </a:ln>
        </p:spPr>
        <p:txBody>
          <a:bodyPr lIns="0" rIns="0" tIns="0" bIns="0">
            <a:noAutofit/>
          </a:bodyPr>
          <a:p>
            <a:pPr>
              <a:lnSpc>
                <a:spcPct val="90000"/>
              </a:lnSpc>
            </a:pPr>
            <a:r>
              <a:rPr b="1" lang="fr-FR" sz="2200" spc="-1" strike="noStrike">
                <a:solidFill>
                  <a:srgbClr val="ed7454"/>
                </a:solidFill>
                <a:latin typeface="Arial"/>
              </a:rPr>
              <a:t>Focus</a:t>
            </a:r>
            <a:r>
              <a:rPr b="1" lang="fr-FR" sz="2200" spc="-1" strike="noStrike">
                <a:solidFill>
                  <a:srgbClr val="0c5076"/>
                </a:solidFill>
                <a:latin typeface="Arial"/>
              </a:rPr>
              <a:t> sur les vœux multiples (1/4) </a:t>
            </a:r>
            <a:endParaRPr b="0" lang="fr-FR" sz="2200" spc="-1" strike="noStrike">
              <a:solidFill>
                <a:srgbClr val="000000"/>
              </a:solidFill>
              <a:latin typeface="Arial"/>
            </a:endParaRPr>
          </a:p>
        </p:txBody>
      </p:sp>
      <p:sp>
        <p:nvSpPr>
          <p:cNvPr id="368" name="TextShape 2"/>
          <p:cNvSpPr txBox="1"/>
          <p:nvPr/>
        </p:nvSpPr>
        <p:spPr>
          <a:xfrm>
            <a:off x="251640" y="1431720"/>
            <a:ext cx="8406000" cy="3435480"/>
          </a:xfrm>
          <a:prstGeom prst="rect">
            <a:avLst/>
          </a:prstGeom>
          <a:noFill/>
          <a:ln w="0">
            <a:noFill/>
          </a:ln>
        </p:spPr>
        <p:txBody>
          <a:bodyPr lIns="0" rIns="0" tIns="0" bIns="0">
            <a:noAutofit/>
          </a:bodyPr>
          <a:p>
            <a:pPr>
              <a:lnSpc>
                <a:spcPct val="110000"/>
              </a:lnSpc>
              <a:spcBef>
                <a:spcPts val="360"/>
              </a:spcBef>
              <a:tabLst>
                <a:tab algn="l" pos="0"/>
              </a:tabLst>
            </a:pPr>
            <a:r>
              <a:rPr b="1" lang="fr-FR" sz="1800" spc="-1" strike="noStrike">
                <a:solidFill>
                  <a:srgbClr val="ec130e"/>
                </a:solidFill>
                <a:latin typeface="Arial"/>
              </a:rPr>
              <a:t>&gt; </a:t>
            </a:r>
            <a:r>
              <a:rPr b="1" lang="fr-FR" sz="1600" spc="-1" strike="noStrike">
                <a:solidFill>
                  <a:srgbClr val="f28e65"/>
                </a:solidFill>
                <a:latin typeface="Arial"/>
              </a:rPr>
              <a:t>Un vœu multiple est un regroupement de plusieurs formations similaires</a:t>
            </a:r>
            <a:r>
              <a:rPr b="0" lang="fr-FR" sz="1600" spc="-1" strike="noStrike">
                <a:solidFill>
                  <a:srgbClr val="000000"/>
                </a:solidFill>
                <a:latin typeface="Arial"/>
                <a:ea typeface="Times New Roman"/>
              </a:rPr>
              <a:t> </a:t>
            </a:r>
            <a:r>
              <a:rPr b="0" lang="fr-FR" sz="1600" spc="-1" strike="noStrike">
                <a:solidFill>
                  <a:srgbClr val="3d566e"/>
                </a:solidFill>
                <a:latin typeface="Arial"/>
                <a:ea typeface="Times New Roman"/>
              </a:rPr>
              <a:t>(</a:t>
            </a:r>
            <a:r>
              <a:rPr b="0" i="1" lang="fr-FR" sz="1600" spc="-1" strike="noStrike">
                <a:solidFill>
                  <a:srgbClr val="3d566e"/>
                </a:solidFill>
                <a:latin typeface="Arial"/>
                <a:ea typeface="Times New Roman"/>
              </a:rPr>
              <a:t>exemple : le vœu multiple BTS « Management commercial opérationnel » qui regroupe toutes les formations de BTS « MCO » à l’échelle nationale).</a:t>
            </a:r>
            <a:endParaRPr b="0" lang="fr-FR" sz="1600" spc="-1" strike="noStrike">
              <a:solidFill>
                <a:srgbClr val="0c5076"/>
              </a:solidFill>
              <a:latin typeface="Arial"/>
            </a:endParaRPr>
          </a:p>
          <a:p>
            <a:pPr>
              <a:lnSpc>
                <a:spcPct val="110000"/>
              </a:lnSpc>
              <a:spcBef>
                <a:spcPts val="181"/>
              </a:spcBef>
              <a:tabLst>
                <a:tab algn="l" pos="0"/>
              </a:tabLst>
            </a:pPr>
            <a:endParaRPr b="0" lang="fr-FR" sz="1600" spc="-1" strike="noStrike">
              <a:solidFill>
                <a:srgbClr val="0c5076"/>
              </a:solidFill>
              <a:latin typeface="Arial"/>
            </a:endParaRPr>
          </a:p>
          <a:p>
            <a:pPr>
              <a:lnSpc>
                <a:spcPct val="110000"/>
              </a:lnSpc>
              <a:spcBef>
                <a:spcPts val="320"/>
              </a:spcBef>
              <a:tabLst>
                <a:tab algn="l" pos="0"/>
              </a:tabLst>
            </a:pPr>
            <a:r>
              <a:rPr b="1" lang="fr-FR" sz="1600" spc="-1" strike="noStrike">
                <a:solidFill>
                  <a:srgbClr val="ec130e"/>
                </a:solidFill>
                <a:latin typeface="Arial"/>
                <a:ea typeface="Times New Roman"/>
              </a:rPr>
              <a:t>&gt; </a:t>
            </a:r>
            <a:r>
              <a:rPr b="1" lang="fr-FR" sz="1600" spc="-1" strike="noStrike">
                <a:solidFill>
                  <a:srgbClr val="f28e65"/>
                </a:solidFill>
                <a:latin typeface="Arial"/>
                <a:ea typeface="Times New Roman"/>
              </a:rPr>
              <a:t>Un vœu multiple compte pour un vœu </a:t>
            </a:r>
            <a:r>
              <a:rPr b="0" lang="fr-FR" sz="1600" spc="-1" strike="noStrike">
                <a:solidFill>
                  <a:srgbClr val="3d566e"/>
                </a:solidFill>
                <a:latin typeface="Arial"/>
                <a:ea typeface="Times New Roman"/>
              </a:rPr>
              <a:t>parmi les 10 vœux possibles.</a:t>
            </a:r>
            <a:endParaRPr b="0" lang="fr-FR" sz="1600" spc="-1" strike="noStrike">
              <a:solidFill>
                <a:srgbClr val="0c5076"/>
              </a:solidFill>
              <a:latin typeface="Arial"/>
            </a:endParaRPr>
          </a:p>
          <a:p>
            <a:pPr>
              <a:lnSpc>
                <a:spcPct val="100000"/>
              </a:lnSpc>
              <a:tabLst>
                <a:tab algn="l" pos="0"/>
              </a:tabLst>
            </a:pPr>
            <a:endParaRPr b="0" lang="fr-FR" sz="1600" spc="-1" strike="noStrike">
              <a:solidFill>
                <a:srgbClr val="0c5076"/>
              </a:solidFill>
              <a:latin typeface="Arial"/>
            </a:endParaRPr>
          </a:p>
          <a:p>
            <a:pPr>
              <a:lnSpc>
                <a:spcPct val="110000"/>
              </a:lnSpc>
              <a:spcBef>
                <a:spcPts val="320"/>
              </a:spcBef>
              <a:tabLst>
                <a:tab algn="l" pos="0"/>
              </a:tabLst>
            </a:pPr>
            <a:r>
              <a:rPr b="1" lang="fr-FR" sz="1600" spc="-1" strike="noStrike">
                <a:solidFill>
                  <a:srgbClr val="ec130e"/>
                </a:solidFill>
                <a:latin typeface="Arial"/>
                <a:ea typeface="Times New Roman"/>
              </a:rPr>
              <a:t>&gt; </a:t>
            </a:r>
            <a:r>
              <a:rPr b="1" lang="fr-FR" sz="1600" spc="-1" strike="noStrike">
                <a:solidFill>
                  <a:srgbClr val="f28e65"/>
                </a:solidFill>
                <a:latin typeface="Arial"/>
                <a:ea typeface="Times New Roman"/>
              </a:rPr>
              <a:t>Chaque vœu multiple est composé de sous-vœux qui correspondent chacun à un établissement différent.</a:t>
            </a:r>
            <a:r>
              <a:rPr b="0" lang="fr-FR" sz="1600" spc="-1" strike="noStrike">
                <a:solidFill>
                  <a:srgbClr val="3d566e"/>
                </a:solidFill>
                <a:latin typeface="Arial"/>
                <a:ea typeface="Times New Roman"/>
              </a:rPr>
              <a:t> Vous pouvez choisir un ou plusieurs établissements, sans avoir besoin de les classer. </a:t>
            </a:r>
            <a:endParaRPr b="0" lang="fr-FR" sz="1600" spc="-1" strike="noStrike">
              <a:solidFill>
                <a:srgbClr val="0c5076"/>
              </a:solidFill>
              <a:latin typeface="Arial"/>
            </a:endParaRPr>
          </a:p>
          <a:p>
            <a:pPr>
              <a:lnSpc>
                <a:spcPct val="110000"/>
              </a:lnSpc>
              <a:spcBef>
                <a:spcPts val="360"/>
              </a:spcBef>
              <a:tabLst>
                <a:tab algn="l" pos="0"/>
              </a:tabLst>
            </a:pPr>
            <a:endParaRPr b="0" lang="fr-FR" sz="1600" spc="-1" strike="noStrike">
              <a:solidFill>
                <a:srgbClr val="0c5076"/>
              </a:solidFill>
              <a:latin typeface="Arial"/>
            </a:endParaRPr>
          </a:p>
        </p:txBody>
      </p:sp>
      <p:sp>
        <p:nvSpPr>
          <p:cNvPr id="369"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A99793BC-A670-4511-9F8E-ECA414BE0D4E}"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70"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4EFFADC3-2640-4FF9-ADAE-4D5587FF969F}" type="slidenum">
              <a:rPr b="0" lang="fr-FR" sz="1600" spc="-1" strike="noStrike">
                <a:solidFill>
                  <a:srgbClr val="ff0000"/>
                </a:solidFill>
                <a:latin typeface="Arial"/>
              </a:rPr>
              <a:t>&lt;numéro&gt;</a:t>
            </a:fld>
            <a:endParaRPr b="0" lang="fr-FR" sz="1600" spc="-1" strike="noStrike">
              <a:latin typeface="Times New Roman"/>
            </a:endParaRPr>
          </a:p>
        </p:txBody>
      </p:sp>
      <p:sp>
        <p:nvSpPr>
          <p:cNvPr id="371" name="CustomShape 5"/>
          <p:cNvSpPr/>
          <p:nvPr/>
        </p:nvSpPr>
        <p:spPr>
          <a:xfrm>
            <a:off x="337320" y="4155840"/>
            <a:ext cx="8455680" cy="500760"/>
          </a:xfrm>
          <a:prstGeom prst="rect">
            <a:avLst/>
          </a:prstGeom>
          <a:solidFill>
            <a:srgbClr val="0c5076"/>
          </a:solidFill>
          <a:ln w="12700">
            <a:solidFill>
              <a:srgbClr val="3d566e"/>
            </a:solidFill>
            <a:round/>
          </a:ln>
        </p:spPr>
        <p:style>
          <a:lnRef idx="0"/>
          <a:fillRef idx="0"/>
          <a:effectRef idx="0"/>
          <a:fontRef idx="minor"/>
        </p:style>
        <p:txBody>
          <a:bodyPr lIns="90000" rIns="90000" tIns="45000" bIns="45000" anchor="ctr">
            <a:noAutofit/>
          </a:bodyPr>
          <a:p>
            <a:pPr>
              <a:lnSpc>
                <a:spcPct val="90000"/>
              </a:lnSpc>
              <a:tabLst>
                <a:tab algn="l" pos="0"/>
              </a:tabLst>
            </a:pPr>
            <a:r>
              <a:rPr b="1" i="1" lang="fr-FR" sz="1800" spc="-1" strike="noStrike" u="sng">
                <a:solidFill>
                  <a:srgbClr val="f28e65"/>
                </a:solidFill>
                <a:uFillTx/>
                <a:latin typeface="Arial"/>
              </a:rPr>
              <a:t>A noter</a:t>
            </a:r>
            <a:r>
              <a:rPr b="1" i="1" lang="fr-FR" sz="1800" spc="-1" strike="noStrike">
                <a:solidFill>
                  <a:srgbClr val="f28e65"/>
                </a:solidFill>
                <a:latin typeface="Arial"/>
              </a:rPr>
              <a:t> </a:t>
            </a:r>
            <a:r>
              <a:rPr b="0" i="1" lang="fr-FR" sz="1600" spc="-1" strike="noStrike">
                <a:solidFill>
                  <a:srgbClr val="ffffff"/>
                </a:solidFill>
                <a:latin typeface="Arial"/>
              </a:rPr>
              <a:t>: Il n’est possible de sélectionner que 5 vœux multiples maximum pour les filières IFSI, orthoptie, audioprothèse et orthophonie qui sont regroupées au niveau territorial.</a:t>
            </a:r>
            <a:endParaRPr b="0" lang="fr-FR" sz="1600" spc="-1" strike="noStrike">
              <a:latin typeface="Arial"/>
            </a:endParaRPr>
          </a:p>
        </p:txBody>
      </p:sp>
      <p:sp>
        <p:nvSpPr>
          <p:cNvPr id="372" name="CustomShape 6"/>
          <p:cNvSpPr/>
          <p:nvPr/>
        </p:nvSpPr>
        <p:spPr>
          <a:xfrm>
            <a:off x="4886280" y="86040"/>
            <a:ext cx="387828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Les vœux multiples, pour vous donner plus d’opportunités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TextShape 1"/>
          <p:cNvSpPr txBox="1"/>
          <p:nvPr/>
        </p:nvSpPr>
        <p:spPr>
          <a:xfrm>
            <a:off x="360000" y="900000"/>
            <a:ext cx="8423640" cy="447120"/>
          </a:xfrm>
          <a:prstGeom prst="rect">
            <a:avLst/>
          </a:prstGeom>
          <a:noFill/>
          <a:ln w="0">
            <a:noFill/>
          </a:ln>
        </p:spPr>
        <p:txBody>
          <a:bodyPr lIns="0" rIns="0" tIns="0" bIns="0">
            <a:noAutofit/>
          </a:bodyPr>
          <a:p>
            <a:pPr>
              <a:lnSpc>
                <a:spcPct val="90000"/>
              </a:lnSpc>
            </a:pPr>
            <a:r>
              <a:rPr b="1" lang="fr-FR" sz="2200" spc="-1" strike="noStrike">
                <a:solidFill>
                  <a:srgbClr val="ed7454"/>
                </a:solidFill>
                <a:latin typeface="Arial"/>
              </a:rPr>
              <a:t>Focus</a:t>
            </a:r>
            <a:r>
              <a:rPr b="1" lang="fr-FR" sz="2200" spc="-1" strike="noStrike">
                <a:solidFill>
                  <a:srgbClr val="0c5076"/>
                </a:solidFill>
                <a:latin typeface="Arial"/>
              </a:rPr>
              <a:t> sur les vœux multiples (2/4) </a:t>
            </a:r>
            <a:endParaRPr b="0" lang="fr-FR" sz="2200" spc="-1" strike="noStrike">
              <a:solidFill>
                <a:srgbClr val="000000"/>
              </a:solidFill>
              <a:latin typeface="Arial"/>
            </a:endParaRPr>
          </a:p>
        </p:txBody>
      </p:sp>
      <p:sp>
        <p:nvSpPr>
          <p:cNvPr id="374" name="TextShape 2"/>
          <p:cNvSpPr txBox="1"/>
          <p:nvPr/>
        </p:nvSpPr>
        <p:spPr>
          <a:xfrm>
            <a:off x="251640" y="1275480"/>
            <a:ext cx="8423640" cy="3507480"/>
          </a:xfrm>
          <a:prstGeom prst="rect">
            <a:avLst/>
          </a:prstGeom>
          <a:noFill/>
          <a:ln w="0">
            <a:noFill/>
          </a:ln>
        </p:spPr>
        <p:txBody>
          <a:bodyPr lIns="0" rIns="0" tIns="0" bIns="0">
            <a:noAutofit/>
          </a:bodyPr>
          <a:p>
            <a:pPr>
              <a:lnSpc>
                <a:spcPct val="100000"/>
              </a:lnSpc>
              <a:spcAft>
                <a:spcPts val="499"/>
              </a:spcAft>
              <a:tabLst>
                <a:tab algn="l" pos="0"/>
              </a:tabLst>
            </a:pPr>
            <a:endParaRPr b="0" lang="fr-FR" sz="1050" spc="-1" strike="noStrike">
              <a:solidFill>
                <a:srgbClr val="0c5076"/>
              </a:solidFill>
              <a:latin typeface="Arial"/>
            </a:endParaRPr>
          </a:p>
          <a:p>
            <a:pPr>
              <a:lnSpc>
                <a:spcPct val="100000"/>
              </a:lnSpc>
              <a:spcAft>
                <a:spcPts val="499"/>
              </a:spcAft>
              <a:tabLst>
                <a:tab algn="l" pos="0"/>
              </a:tabLst>
            </a:pPr>
            <a:r>
              <a:rPr b="1" lang="fr-FR" sz="1800" spc="-1" strike="noStrike">
                <a:solidFill>
                  <a:srgbClr val="0c5076"/>
                </a:solidFill>
                <a:latin typeface="Arial"/>
              </a:rPr>
              <a:t>Les formations dont </a:t>
            </a:r>
            <a:r>
              <a:rPr b="1" lang="fr-FR" sz="1800" spc="-1" strike="noStrike" u="sng">
                <a:solidFill>
                  <a:srgbClr val="0c5076"/>
                </a:solidFill>
                <a:uFillTx/>
                <a:latin typeface="Arial"/>
              </a:rPr>
              <a:t>le nombre de sous-vœux </a:t>
            </a:r>
            <a:r>
              <a:rPr b="1" lang="fr-FR" sz="1700" spc="-1" strike="noStrike" u="sng">
                <a:solidFill>
                  <a:srgbClr val="f28e65"/>
                </a:solidFill>
                <a:uFillTx/>
                <a:latin typeface="Arial"/>
              </a:rPr>
              <a:t>est limité à 10 par vœu multiple dans la limite de 20 sous-vœux au total</a:t>
            </a:r>
            <a:r>
              <a:rPr b="1" lang="fr-FR" sz="1800" spc="-1" strike="noStrike">
                <a:solidFill>
                  <a:srgbClr val="0c5076"/>
                </a:solidFill>
                <a:latin typeface="Arial"/>
              </a:rPr>
              <a:t> : </a:t>
            </a:r>
            <a:endParaRPr b="0" lang="fr-FR" sz="1800" spc="-1" strike="noStrike">
              <a:solidFill>
                <a:srgbClr val="0c5076"/>
              </a:solidFill>
              <a:latin typeface="Arial"/>
            </a:endParaRPr>
          </a:p>
          <a:p>
            <a:pPr marL="171360" indent="-171000">
              <a:lnSpc>
                <a:spcPct val="150000"/>
              </a:lnSpc>
              <a:spcAft>
                <a:spcPts val="499"/>
              </a:spcAft>
              <a:buClr>
                <a:srgbClr val="f28e65"/>
              </a:buClr>
              <a:buFont typeface="Arial"/>
              <a:buChar char="•"/>
              <a:tabLst>
                <a:tab algn="l" pos="0"/>
              </a:tabLst>
            </a:pPr>
            <a:r>
              <a:rPr b="1" lang="fr-FR" sz="1700" spc="-1" strike="noStrike">
                <a:solidFill>
                  <a:srgbClr val="f28e65"/>
                </a:solidFill>
                <a:latin typeface="Arial"/>
              </a:rPr>
              <a:t>Les BTS et les BUT </a:t>
            </a:r>
            <a:r>
              <a:rPr b="0" lang="fr-FR" sz="1700" spc="-1" strike="noStrike">
                <a:solidFill>
                  <a:srgbClr val="0c5076"/>
                </a:solidFill>
                <a:latin typeface="Arial"/>
              </a:rPr>
              <a:t>regroupés par </a:t>
            </a:r>
            <a:r>
              <a:rPr b="1" lang="fr-FR" sz="1700" spc="-1" strike="noStrike">
                <a:solidFill>
                  <a:srgbClr val="f28e65"/>
                </a:solidFill>
                <a:latin typeface="Arial"/>
              </a:rPr>
              <a:t>spécialité à l’échelle nationale </a:t>
            </a:r>
            <a:endParaRPr b="0" lang="fr-FR" sz="1700" spc="-1" strike="noStrike">
              <a:solidFill>
                <a:srgbClr val="0c5076"/>
              </a:solidFill>
              <a:latin typeface="Arial"/>
            </a:endParaRPr>
          </a:p>
          <a:p>
            <a:pPr marL="171360" indent="-171000">
              <a:lnSpc>
                <a:spcPct val="150000"/>
              </a:lnSpc>
              <a:spcAft>
                <a:spcPts val="499"/>
              </a:spcAft>
              <a:buClr>
                <a:srgbClr val="f28e65"/>
              </a:buClr>
              <a:buFont typeface="Arial"/>
              <a:buChar char="•"/>
              <a:tabLst>
                <a:tab algn="l" pos="0"/>
              </a:tabLst>
            </a:pPr>
            <a:r>
              <a:rPr b="1" lang="fr-FR" sz="1700" spc="-1" strike="noStrike">
                <a:solidFill>
                  <a:srgbClr val="f28e65"/>
                </a:solidFill>
                <a:latin typeface="Arial"/>
              </a:rPr>
              <a:t>Les DN MADE </a:t>
            </a:r>
            <a:r>
              <a:rPr b="0" lang="fr-FR" sz="1700" spc="-1" strike="noStrike">
                <a:solidFill>
                  <a:srgbClr val="0c5076"/>
                </a:solidFill>
                <a:latin typeface="Arial"/>
              </a:rPr>
              <a:t>regroupés par </a:t>
            </a:r>
            <a:r>
              <a:rPr b="1" lang="fr-FR" sz="1700" spc="-1" strike="noStrike">
                <a:solidFill>
                  <a:srgbClr val="f28e65"/>
                </a:solidFill>
                <a:latin typeface="Arial"/>
              </a:rPr>
              <a:t>mention à l’échelle nationale </a:t>
            </a:r>
            <a:endParaRPr b="0" lang="fr-FR" sz="1700" spc="-1" strike="noStrike">
              <a:solidFill>
                <a:srgbClr val="0c5076"/>
              </a:solidFill>
              <a:latin typeface="Arial"/>
            </a:endParaRPr>
          </a:p>
          <a:p>
            <a:pPr marL="171360" indent="-171000">
              <a:lnSpc>
                <a:spcPct val="150000"/>
              </a:lnSpc>
              <a:spcAft>
                <a:spcPts val="499"/>
              </a:spcAft>
              <a:buClr>
                <a:srgbClr val="f28e65"/>
              </a:buClr>
              <a:buFont typeface="Arial"/>
              <a:buChar char="•"/>
              <a:tabLst>
                <a:tab algn="l" pos="0"/>
              </a:tabLst>
            </a:pPr>
            <a:r>
              <a:rPr b="1" lang="fr-FR" sz="1700" spc="-1" strike="noStrike">
                <a:solidFill>
                  <a:srgbClr val="f28e65"/>
                </a:solidFill>
                <a:latin typeface="Arial"/>
              </a:rPr>
              <a:t>Les DCG</a:t>
            </a:r>
            <a:r>
              <a:rPr b="0" lang="fr-FR" sz="1700" spc="-1" strike="noStrike">
                <a:solidFill>
                  <a:srgbClr val="f28e65"/>
                </a:solidFill>
                <a:latin typeface="Arial"/>
              </a:rPr>
              <a:t> </a:t>
            </a:r>
            <a:r>
              <a:rPr b="0" lang="fr-FR" sz="1700" spc="-1" strike="noStrike">
                <a:solidFill>
                  <a:srgbClr val="0c5076"/>
                </a:solidFill>
                <a:latin typeface="Arial"/>
              </a:rPr>
              <a:t>(diplôme de comptabilité et de gestion) regroupés à </a:t>
            </a:r>
            <a:r>
              <a:rPr b="1" lang="fr-FR" sz="1700" spc="-1" strike="noStrike">
                <a:solidFill>
                  <a:srgbClr val="f28e65"/>
                </a:solidFill>
                <a:latin typeface="Arial"/>
              </a:rPr>
              <a:t>l’échelle nationale </a:t>
            </a:r>
            <a:endParaRPr b="0" lang="fr-FR" sz="1700" spc="-1" strike="noStrike">
              <a:solidFill>
                <a:srgbClr val="0c5076"/>
              </a:solidFill>
              <a:latin typeface="Arial"/>
            </a:endParaRPr>
          </a:p>
          <a:p>
            <a:pPr marL="171360" indent="-171000">
              <a:lnSpc>
                <a:spcPct val="150000"/>
              </a:lnSpc>
              <a:spcAft>
                <a:spcPts val="499"/>
              </a:spcAft>
              <a:buClr>
                <a:srgbClr val="f28e65"/>
              </a:buClr>
              <a:buFont typeface="Arial"/>
              <a:buChar char="•"/>
              <a:tabLst>
                <a:tab algn="l" pos="0"/>
              </a:tabLst>
            </a:pPr>
            <a:r>
              <a:rPr b="1" lang="fr-FR" sz="1700" spc="-1" strike="noStrike">
                <a:solidFill>
                  <a:srgbClr val="f28e65"/>
                </a:solidFill>
                <a:latin typeface="Arial"/>
              </a:rPr>
              <a:t>Les classes prépas </a:t>
            </a:r>
            <a:r>
              <a:rPr b="0" lang="fr-FR" sz="1700" spc="-1" strike="noStrike">
                <a:solidFill>
                  <a:srgbClr val="0c5076"/>
                </a:solidFill>
                <a:latin typeface="Arial"/>
              </a:rPr>
              <a:t>regroupées</a:t>
            </a:r>
            <a:r>
              <a:rPr b="0" lang="fr-FR" sz="1700" spc="-1" strike="noStrike">
                <a:solidFill>
                  <a:srgbClr val="3d566e"/>
                </a:solidFill>
                <a:latin typeface="Arial"/>
              </a:rPr>
              <a:t> </a:t>
            </a:r>
            <a:r>
              <a:rPr b="1" lang="fr-FR" sz="1700" spc="-1" strike="noStrike">
                <a:solidFill>
                  <a:srgbClr val="f28e65"/>
                </a:solidFill>
                <a:latin typeface="Arial"/>
              </a:rPr>
              <a:t>par voie à l’échelle nationale</a:t>
            </a:r>
            <a:endParaRPr b="0" lang="fr-FR" sz="1700" spc="-1" strike="noStrike">
              <a:solidFill>
                <a:srgbClr val="0c5076"/>
              </a:solidFill>
              <a:latin typeface="Arial"/>
            </a:endParaRPr>
          </a:p>
          <a:p>
            <a:pPr marL="171360" indent="-171000">
              <a:lnSpc>
                <a:spcPct val="100000"/>
              </a:lnSpc>
              <a:buClr>
                <a:srgbClr val="f28e65"/>
              </a:buClr>
              <a:buFont typeface="Arial"/>
              <a:buChar char="•"/>
              <a:tabLst>
                <a:tab algn="l" pos="0"/>
              </a:tabLst>
            </a:pPr>
            <a:r>
              <a:rPr b="1" lang="fr-FR" sz="1800" spc="-1" strike="noStrike">
                <a:solidFill>
                  <a:srgbClr val="f28e65"/>
                </a:solidFill>
                <a:latin typeface="Arial"/>
              </a:rPr>
              <a:t>Les EFTS </a:t>
            </a:r>
            <a:r>
              <a:rPr b="0" lang="fr-FR" sz="1800" spc="-1" strike="noStrike">
                <a:solidFill>
                  <a:srgbClr val="0c5076"/>
                </a:solidFill>
                <a:latin typeface="Arial"/>
              </a:rPr>
              <a:t>(Etabl. de Formation en Travail Social) </a:t>
            </a:r>
            <a:r>
              <a:rPr b="0" lang="fr-FR" sz="1800" spc="-1" strike="noStrike">
                <a:solidFill>
                  <a:srgbClr val="3d566e"/>
                </a:solidFill>
                <a:latin typeface="Arial"/>
              </a:rPr>
              <a:t>regroupés par </a:t>
            </a:r>
            <a:r>
              <a:rPr b="1" lang="fr-FR" sz="1800" spc="-1" strike="noStrike">
                <a:solidFill>
                  <a:srgbClr val="f28e65"/>
                </a:solidFill>
                <a:latin typeface="Arial"/>
              </a:rPr>
              <a:t>diplôme d’Etat à l’échelle nationale </a:t>
            </a:r>
            <a:endParaRPr b="0" lang="fr-FR" sz="1800" spc="-1" strike="noStrike">
              <a:solidFill>
                <a:srgbClr val="0c5076"/>
              </a:solidFill>
              <a:latin typeface="Arial"/>
            </a:endParaRPr>
          </a:p>
          <a:p>
            <a:pPr>
              <a:lnSpc>
                <a:spcPct val="150000"/>
              </a:lnSpc>
              <a:spcAft>
                <a:spcPts val="499"/>
              </a:spcAft>
              <a:tabLst>
                <a:tab algn="l" pos="0"/>
              </a:tabLst>
            </a:pP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a:lnSpc>
                <a:spcPct val="100000"/>
              </a:lnSpc>
              <a:spcAft>
                <a:spcPts val="499"/>
              </a:spcAft>
              <a:tabLst>
                <a:tab algn="l" pos="0"/>
              </a:tabLst>
            </a:pPr>
            <a:r>
              <a:rPr b="1" lang="fr-FR" sz="1400" spc="-1" strike="noStrike">
                <a:solidFill>
                  <a:srgbClr val="f28e65"/>
                </a:solidFill>
                <a:latin typeface="Calibri"/>
              </a:rPr>
              <a:t>                                 </a:t>
            </a:r>
            <a:endParaRPr b="0" lang="fr-FR" sz="1400" spc="-1" strike="noStrike">
              <a:solidFill>
                <a:srgbClr val="0c5076"/>
              </a:solidFill>
              <a:latin typeface="Arial"/>
            </a:endParaRPr>
          </a:p>
          <a:p>
            <a:pPr>
              <a:lnSpc>
                <a:spcPct val="100000"/>
              </a:lnSpc>
              <a:spcAft>
                <a:spcPts val="499"/>
              </a:spcAft>
              <a:tabLst>
                <a:tab algn="l" pos="0"/>
              </a:tabLst>
            </a:pPr>
            <a:endParaRPr b="0" lang="fr-FR" sz="1400" spc="-1" strike="noStrike">
              <a:solidFill>
                <a:srgbClr val="0c5076"/>
              </a:solidFill>
              <a:latin typeface="Arial"/>
            </a:endParaRPr>
          </a:p>
        </p:txBody>
      </p:sp>
      <p:sp>
        <p:nvSpPr>
          <p:cNvPr id="375"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9386B5B2-5A07-4DB3-91FA-3D96BC18DB6D}"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76"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CC19E691-3686-44AE-9EF8-FB4F0E7D9D06}"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TextShape 1"/>
          <p:cNvSpPr txBox="1"/>
          <p:nvPr/>
        </p:nvSpPr>
        <p:spPr>
          <a:xfrm>
            <a:off x="360000" y="771480"/>
            <a:ext cx="8423640" cy="719640"/>
          </a:xfrm>
          <a:prstGeom prst="rect">
            <a:avLst/>
          </a:prstGeom>
          <a:noFill/>
          <a:ln w="0">
            <a:noFill/>
          </a:ln>
        </p:spPr>
        <p:txBody>
          <a:bodyPr lIns="0" rIns="0" tIns="0" bIns="0">
            <a:noAutofit/>
          </a:bodyPr>
          <a:p>
            <a:pPr>
              <a:lnSpc>
                <a:spcPct val="90000"/>
              </a:lnSpc>
            </a:pPr>
            <a:r>
              <a:rPr b="1" lang="fr-FR" sz="2200" spc="-1" strike="noStrike">
                <a:solidFill>
                  <a:srgbClr val="ed7454"/>
                </a:solidFill>
                <a:latin typeface="Arial"/>
              </a:rPr>
              <a:t>Focus</a:t>
            </a:r>
            <a:r>
              <a:rPr b="1" lang="fr-FR" sz="2200" spc="-1" strike="noStrike">
                <a:solidFill>
                  <a:srgbClr val="0c5076"/>
                </a:solidFill>
                <a:latin typeface="Arial"/>
              </a:rPr>
              <a:t> sur les vœux multiples (3/4)</a:t>
            </a:r>
            <a:br/>
            <a:br/>
            <a:endParaRPr b="0" lang="fr-FR" sz="2200" spc="-1" strike="noStrike">
              <a:solidFill>
                <a:srgbClr val="000000"/>
              </a:solidFill>
              <a:latin typeface="Arial"/>
            </a:endParaRPr>
          </a:p>
        </p:txBody>
      </p:sp>
      <p:sp>
        <p:nvSpPr>
          <p:cNvPr id="378" name="TextShape 2"/>
          <p:cNvSpPr txBox="1"/>
          <p:nvPr/>
        </p:nvSpPr>
        <p:spPr>
          <a:xfrm>
            <a:off x="360000" y="1386360"/>
            <a:ext cx="8423640" cy="3249360"/>
          </a:xfrm>
          <a:prstGeom prst="rect">
            <a:avLst/>
          </a:prstGeom>
          <a:noFill/>
          <a:ln w="0">
            <a:noFill/>
          </a:ln>
        </p:spPr>
        <p:txBody>
          <a:bodyPr lIns="0" rIns="0" tIns="0" bIns="0">
            <a:noAutofit/>
          </a:bodyPr>
          <a:p>
            <a:pPr>
              <a:lnSpc>
                <a:spcPct val="100000"/>
              </a:lnSpc>
              <a:spcAft>
                <a:spcPts val="499"/>
              </a:spcAft>
              <a:tabLst>
                <a:tab algn="l" pos="0"/>
              </a:tabLst>
            </a:pPr>
            <a:r>
              <a:rPr b="1" lang="fr-FR" sz="1800" spc="-1" strike="noStrike">
                <a:solidFill>
                  <a:srgbClr val="0c5076"/>
                </a:solidFill>
                <a:latin typeface="Arial"/>
              </a:rPr>
              <a:t>Les formations dont </a:t>
            </a:r>
            <a:r>
              <a:rPr b="1" lang="fr-FR" sz="1800" spc="-1" strike="noStrike" u="sng">
                <a:solidFill>
                  <a:srgbClr val="0c5076"/>
                </a:solidFill>
                <a:uFillTx/>
                <a:latin typeface="Arial"/>
              </a:rPr>
              <a:t>le nombre de sous-vœux n’est pas limité</a:t>
            </a:r>
            <a:r>
              <a:rPr b="1" lang="fr-FR" sz="1800" spc="-1" strike="noStrike">
                <a:solidFill>
                  <a:srgbClr val="0c5076"/>
                </a:solidFill>
                <a:latin typeface="Arial"/>
              </a:rPr>
              <a:t> : </a:t>
            </a: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marL="171360" indent="-171000">
              <a:lnSpc>
                <a:spcPct val="100000"/>
              </a:lnSpc>
              <a:spcAft>
                <a:spcPts val="499"/>
              </a:spcAft>
              <a:buClr>
                <a:srgbClr val="f28e65"/>
              </a:buClr>
              <a:buFont typeface="Arial"/>
              <a:buChar char="•"/>
              <a:tabLst>
                <a:tab algn="l" pos="0"/>
              </a:tabLst>
            </a:pPr>
            <a:r>
              <a:rPr b="1" lang="fr-FR" sz="1600" spc="-1" strike="noStrike">
                <a:solidFill>
                  <a:srgbClr val="f28e65"/>
                </a:solidFill>
                <a:latin typeface="Arial"/>
              </a:rPr>
              <a:t>Les IFSI </a:t>
            </a:r>
            <a:r>
              <a:rPr b="0" lang="fr-FR" sz="1600" spc="-1" strike="noStrike">
                <a:solidFill>
                  <a:srgbClr val="3d566e"/>
                </a:solidFill>
                <a:latin typeface="Arial"/>
              </a:rPr>
              <a:t>(Instituts de Formation en Soins Infirmiers) et </a:t>
            </a:r>
            <a:r>
              <a:rPr b="1" lang="fr-FR" sz="1600" spc="-1" strike="noStrike">
                <a:solidFill>
                  <a:srgbClr val="f28e65"/>
                </a:solidFill>
                <a:latin typeface="Arial"/>
              </a:rPr>
              <a:t>les instituts d'orthophonie, orthoptie et audioprothèse </a:t>
            </a:r>
            <a:r>
              <a:rPr b="0" lang="fr-FR" sz="1600" spc="-1" strike="noStrike">
                <a:solidFill>
                  <a:srgbClr val="3d566e"/>
                </a:solidFill>
                <a:latin typeface="Arial"/>
              </a:rPr>
              <a:t>regroupés à </a:t>
            </a:r>
            <a:r>
              <a:rPr b="1" lang="fr-FR" sz="1600" spc="-1" strike="noStrike">
                <a:solidFill>
                  <a:srgbClr val="f28e65"/>
                </a:solidFill>
                <a:latin typeface="Arial"/>
              </a:rPr>
              <a:t>l’échelle territoriale</a:t>
            </a:r>
            <a:r>
              <a:rPr b="0" lang="fr-FR" sz="1600" spc="-1" strike="noStrike">
                <a:solidFill>
                  <a:srgbClr val="3d566e"/>
                </a:solidFill>
                <a:latin typeface="Arial"/>
              </a:rPr>
              <a:t>. </a:t>
            </a:r>
            <a:endParaRPr b="0" lang="fr-FR" sz="1600" spc="-1" strike="noStrike">
              <a:solidFill>
                <a:srgbClr val="0c5076"/>
              </a:solidFill>
              <a:latin typeface="Arial"/>
            </a:endParaRPr>
          </a:p>
          <a:p>
            <a:pPr marL="179280">
              <a:lnSpc>
                <a:spcPct val="100000"/>
              </a:lnSpc>
              <a:spcAft>
                <a:spcPts val="499"/>
              </a:spcAft>
              <a:tabLst>
                <a:tab algn="l" pos="0"/>
              </a:tabLst>
            </a:pPr>
            <a:r>
              <a:rPr b="1" i="1" lang="fr-FR" sz="1600" spc="-1" strike="noStrike">
                <a:solidFill>
                  <a:srgbClr val="3d566e"/>
                </a:solidFill>
                <a:latin typeface="Arial"/>
              </a:rPr>
              <a:t>Rappel</a:t>
            </a:r>
            <a:r>
              <a:rPr b="0" i="1" lang="fr-FR" sz="1600" spc="-1" strike="noStrike">
                <a:solidFill>
                  <a:srgbClr val="3d566e"/>
                </a:solidFill>
                <a:latin typeface="Arial"/>
              </a:rPr>
              <a:t> </a:t>
            </a:r>
            <a:r>
              <a:rPr b="1" i="1" lang="fr-FR" sz="1600" spc="-1" strike="noStrike">
                <a:solidFill>
                  <a:srgbClr val="3d566e"/>
                </a:solidFill>
                <a:latin typeface="Arial"/>
              </a:rPr>
              <a:t>: limitation de 5 vœux multiples maximum par filière </a:t>
            </a:r>
            <a:endParaRPr b="0" lang="fr-FR" sz="1600" spc="-1" strike="noStrike">
              <a:solidFill>
                <a:srgbClr val="0c5076"/>
              </a:solidFill>
              <a:latin typeface="Arial"/>
            </a:endParaRPr>
          </a:p>
          <a:p>
            <a:pPr marL="171360" indent="-171000">
              <a:lnSpc>
                <a:spcPct val="100000"/>
              </a:lnSpc>
              <a:spcAft>
                <a:spcPts val="499"/>
              </a:spcAft>
              <a:buClr>
                <a:srgbClr val="f28e65"/>
              </a:buClr>
              <a:buFont typeface="Arial"/>
              <a:buChar char="•"/>
              <a:tabLst>
                <a:tab algn="l" pos="0"/>
              </a:tabLst>
            </a:pPr>
            <a:r>
              <a:rPr b="1" lang="fr-FR" sz="1600" spc="-1" strike="noStrike">
                <a:solidFill>
                  <a:srgbClr val="f28e65"/>
                </a:solidFill>
                <a:latin typeface="Arial"/>
              </a:rPr>
              <a:t>Les écoles d'ingénieurs et de commerce/management </a:t>
            </a:r>
            <a:r>
              <a:rPr b="0" lang="fr-FR" sz="1600" spc="-1" strike="noStrike">
                <a:solidFill>
                  <a:srgbClr val="3d566e"/>
                </a:solidFill>
                <a:latin typeface="Arial"/>
              </a:rPr>
              <a:t>regroupées </a:t>
            </a:r>
            <a:r>
              <a:rPr b="1" lang="fr-FR" sz="1600" spc="-1" strike="noStrike">
                <a:solidFill>
                  <a:srgbClr val="f28e65"/>
                </a:solidFill>
                <a:latin typeface="Arial"/>
              </a:rPr>
              <a:t>en réseau </a:t>
            </a:r>
            <a:r>
              <a:rPr b="0" lang="fr-FR" sz="1600" spc="-1" strike="noStrike">
                <a:solidFill>
                  <a:srgbClr val="3d566e"/>
                </a:solidFill>
                <a:latin typeface="Arial"/>
              </a:rPr>
              <a:t>et qui </a:t>
            </a:r>
            <a:r>
              <a:rPr b="1" lang="fr-FR" sz="1600" spc="-1" strike="noStrike">
                <a:solidFill>
                  <a:srgbClr val="f28e65"/>
                </a:solidFill>
                <a:latin typeface="Arial"/>
              </a:rPr>
              <a:t>recrutent sur concours commun </a:t>
            </a:r>
            <a:endParaRPr b="0" lang="fr-FR" sz="1600" spc="-1" strike="noStrike">
              <a:solidFill>
                <a:srgbClr val="0c5076"/>
              </a:solidFill>
              <a:latin typeface="Arial"/>
            </a:endParaRPr>
          </a:p>
          <a:p>
            <a:pPr marL="171360" indent="-171000">
              <a:lnSpc>
                <a:spcPct val="100000"/>
              </a:lnSpc>
              <a:spcAft>
                <a:spcPts val="499"/>
              </a:spcAft>
              <a:buClr>
                <a:srgbClr val="f28e65"/>
              </a:buClr>
              <a:buFont typeface="Arial"/>
              <a:buChar char="•"/>
              <a:tabLst>
                <a:tab algn="l" pos="0"/>
              </a:tabLst>
            </a:pPr>
            <a:r>
              <a:rPr b="1" lang="fr-FR" sz="1600" spc="-1" strike="noStrike">
                <a:solidFill>
                  <a:srgbClr val="f28e65"/>
                </a:solidFill>
                <a:latin typeface="Arial"/>
              </a:rPr>
              <a:t>Le réseau des Sciences Po / IEP </a:t>
            </a:r>
            <a:r>
              <a:rPr b="0" lang="fr-FR" sz="1600" spc="-1" strike="noStrike">
                <a:solidFill>
                  <a:srgbClr val="3d566e"/>
                </a:solidFill>
                <a:latin typeface="Arial"/>
              </a:rPr>
              <a:t>(Aix, Lille, Lyon, Rennes, Saint-Germain-en-Laye, Strasbourg et Toulouse) et </a:t>
            </a:r>
            <a:r>
              <a:rPr b="1" lang="fr-FR" sz="1600" spc="-1" strike="noStrike">
                <a:solidFill>
                  <a:srgbClr val="f28e65"/>
                </a:solidFill>
                <a:latin typeface="Arial"/>
              </a:rPr>
              <a:t>Sciences Po / IEP Paris </a:t>
            </a:r>
            <a:endParaRPr b="0" lang="fr-FR" sz="1600" spc="-1" strike="noStrike">
              <a:solidFill>
                <a:srgbClr val="0c5076"/>
              </a:solidFill>
              <a:latin typeface="Arial"/>
            </a:endParaRPr>
          </a:p>
          <a:p>
            <a:pPr marL="171360" indent="-171000">
              <a:lnSpc>
                <a:spcPct val="100000"/>
              </a:lnSpc>
              <a:spcAft>
                <a:spcPts val="499"/>
              </a:spcAft>
              <a:buClr>
                <a:srgbClr val="f28e65"/>
              </a:buClr>
              <a:buFont typeface="Arial"/>
              <a:buChar char="•"/>
              <a:tabLst>
                <a:tab algn="l" pos="0"/>
              </a:tabLst>
            </a:pPr>
            <a:r>
              <a:rPr b="1" lang="fr-FR" sz="1600" spc="-1" strike="noStrike">
                <a:solidFill>
                  <a:srgbClr val="f28e65"/>
                </a:solidFill>
                <a:latin typeface="Arial"/>
              </a:rPr>
              <a:t> </a:t>
            </a:r>
            <a:r>
              <a:rPr b="1" lang="fr-FR" sz="1600" spc="-1" strike="noStrike">
                <a:solidFill>
                  <a:srgbClr val="f28e65"/>
                </a:solidFill>
                <a:latin typeface="Arial"/>
              </a:rPr>
              <a:t>Les parcours spécifiques "accès santé" (PASS) en Ile-de-France </a:t>
            </a:r>
            <a:r>
              <a:rPr b="0" lang="fr-FR" sz="1600" spc="-1" strike="noStrike">
                <a:solidFill>
                  <a:srgbClr val="3d566e"/>
                </a:solidFill>
                <a:latin typeface="Arial"/>
              </a:rPr>
              <a:t>regroupés à l’échelle régionale </a:t>
            </a:r>
            <a:endParaRPr b="0" lang="fr-FR" sz="1600" spc="-1" strike="noStrike">
              <a:solidFill>
                <a:srgbClr val="0c5076"/>
              </a:solidFill>
              <a:latin typeface="Arial"/>
            </a:endParaRPr>
          </a:p>
          <a:p>
            <a:pPr marL="171360" indent="-171000">
              <a:lnSpc>
                <a:spcPct val="100000"/>
              </a:lnSpc>
              <a:spcAft>
                <a:spcPts val="499"/>
              </a:spcAft>
              <a:buClr>
                <a:srgbClr val="f28e65"/>
              </a:buClr>
              <a:buFont typeface="Arial"/>
              <a:buChar char="•"/>
              <a:tabLst>
                <a:tab algn="l" pos="0"/>
              </a:tabLst>
            </a:pPr>
            <a:r>
              <a:rPr b="1" lang="fr-FR" sz="1600" spc="-1" strike="noStrike">
                <a:solidFill>
                  <a:srgbClr val="f28e65"/>
                </a:solidFill>
                <a:latin typeface="Arial"/>
              </a:rPr>
              <a:t>Le concours commun des écoles nationales vétérinaires </a:t>
            </a:r>
            <a:r>
              <a:rPr b="1" lang="fr-FR" sz="1400" spc="-1" strike="noStrike">
                <a:solidFill>
                  <a:srgbClr val="f28e65"/>
                </a:solidFill>
                <a:latin typeface="Arial"/>
              </a:rPr>
              <a:t>   </a:t>
            </a:r>
            <a:endParaRPr b="0" lang="fr-FR" sz="1400" spc="-1" strike="noStrike">
              <a:solidFill>
                <a:srgbClr val="0c5076"/>
              </a:solidFill>
              <a:latin typeface="Arial"/>
            </a:endParaRPr>
          </a:p>
          <a:p>
            <a:pPr>
              <a:lnSpc>
                <a:spcPct val="100000"/>
              </a:lnSpc>
              <a:spcAft>
                <a:spcPts val="499"/>
              </a:spcAft>
              <a:tabLst>
                <a:tab algn="l" pos="0"/>
              </a:tabLst>
            </a:pPr>
            <a:endParaRPr b="0" lang="fr-FR" sz="1400" spc="-1" strike="noStrike">
              <a:solidFill>
                <a:srgbClr val="0c5076"/>
              </a:solidFill>
              <a:latin typeface="Arial"/>
            </a:endParaRPr>
          </a:p>
        </p:txBody>
      </p:sp>
      <p:sp>
        <p:nvSpPr>
          <p:cNvPr id="379"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AE767CBE-A6B7-49DA-80D4-9FD7120C2CC2}"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80"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8DC85EA3-3580-4EA3-83C4-F23335C666AF}"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200" spc="-1" strike="noStrike">
                <a:solidFill>
                  <a:srgbClr val="ed7454"/>
                </a:solidFill>
                <a:latin typeface="Arial"/>
              </a:rPr>
              <a:t>Focus</a:t>
            </a:r>
            <a:r>
              <a:rPr b="1" lang="fr-FR" sz="2200" spc="-1" strike="noStrike">
                <a:solidFill>
                  <a:srgbClr val="0c5076"/>
                </a:solidFill>
                <a:latin typeface="Arial"/>
              </a:rPr>
              <a:t> sur les vœux multiples : exemples (4/4)</a:t>
            </a:r>
            <a:endParaRPr b="0" lang="fr-FR" sz="2200" spc="-1" strike="noStrike">
              <a:solidFill>
                <a:srgbClr val="000000"/>
              </a:solidFill>
              <a:latin typeface="Arial"/>
            </a:endParaRPr>
          </a:p>
        </p:txBody>
      </p:sp>
      <p:sp>
        <p:nvSpPr>
          <p:cNvPr id="382"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3B2E4345-71F0-4B9F-8138-8C8D02280DC1}"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83"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38C52E1D-2900-4160-88E4-5226C49BEBCF}" type="slidenum">
              <a:rPr b="0" lang="fr-FR" sz="1600" spc="-1" strike="noStrike">
                <a:solidFill>
                  <a:srgbClr val="ff0000"/>
                </a:solidFill>
                <a:latin typeface="Arial"/>
              </a:rPr>
              <a:t>&lt;numéro&gt;</a:t>
            </a:fld>
            <a:endParaRPr b="0" lang="fr-FR" sz="1600" spc="-1" strike="noStrike">
              <a:latin typeface="Times New Roman"/>
            </a:endParaRPr>
          </a:p>
        </p:txBody>
      </p:sp>
      <p:sp>
        <p:nvSpPr>
          <p:cNvPr id="384" name="TextShape 4"/>
          <p:cNvSpPr txBox="1"/>
          <p:nvPr/>
        </p:nvSpPr>
        <p:spPr>
          <a:xfrm>
            <a:off x="251640" y="1275480"/>
            <a:ext cx="8514360" cy="2646000"/>
          </a:xfrm>
          <a:prstGeom prst="rect">
            <a:avLst/>
          </a:prstGeom>
          <a:noFill/>
          <a:ln w="0">
            <a:noFill/>
          </a:ln>
        </p:spPr>
        <p:txBody>
          <a:bodyPr lIns="0" rIns="0" tIns="0" bIns="0">
            <a:noAutofit/>
          </a:bodyPr>
          <a:p>
            <a:pPr>
              <a:lnSpc>
                <a:spcPct val="100000"/>
              </a:lnSpc>
              <a:tabLst>
                <a:tab algn="l" pos="0"/>
              </a:tabLst>
            </a:pPr>
            <a:endParaRPr b="0" lang="fr-FR" sz="1050" spc="-1" strike="noStrike">
              <a:solidFill>
                <a:srgbClr val="0c5076"/>
              </a:solidFill>
              <a:latin typeface="Arial"/>
            </a:endParaRPr>
          </a:p>
          <a:p>
            <a:pPr>
              <a:lnSpc>
                <a:spcPct val="100000"/>
              </a:lnSpc>
              <a:tabLst>
                <a:tab algn="l" pos="0"/>
              </a:tabLst>
            </a:pPr>
            <a:r>
              <a:rPr b="1" lang="fr-FR" sz="1600" spc="-1" strike="noStrike">
                <a:solidFill>
                  <a:srgbClr val="f28e65"/>
                </a:solidFill>
                <a:latin typeface="Arial"/>
              </a:rPr>
              <a:t>Vous demandez un BTS « Métiers de la chimie » dans 7 établissements différents</a:t>
            </a:r>
            <a:endParaRPr b="0" lang="fr-FR" sz="1600" spc="-1" strike="noStrike">
              <a:solidFill>
                <a:srgbClr val="0c5076"/>
              </a:solidFill>
              <a:latin typeface="Arial"/>
            </a:endParaRPr>
          </a:p>
          <a:p>
            <a:pPr marL="285840" indent="-285480">
              <a:lnSpc>
                <a:spcPct val="100000"/>
              </a:lnSpc>
              <a:buClr>
                <a:srgbClr val="0c5076"/>
              </a:buClr>
              <a:buFont typeface="Wingdings" charset="2"/>
              <a:buChar char=""/>
              <a:tabLst>
                <a:tab algn="l" pos="0"/>
              </a:tabLst>
            </a:pPr>
            <a:r>
              <a:rPr b="0" lang="fr-FR" sz="1600" spc="-1" strike="noStrike">
                <a:solidFill>
                  <a:srgbClr val="0c5076"/>
                </a:solidFill>
                <a:latin typeface="Arial"/>
              </a:rPr>
              <a:t>Dans votre dossier, ces demandes comptent pour 1 vœu multiple (le BTS) et 7 sous-vœux (les établissements) qui sont décomptés dans la limite des 20 sous-vœux autorisés. </a:t>
            </a:r>
            <a:endParaRPr b="0" lang="fr-FR" sz="1600" spc="-1" strike="noStrike">
              <a:solidFill>
                <a:srgbClr val="0c5076"/>
              </a:solidFill>
              <a:latin typeface="Arial"/>
            </a:endParaRPr>
          </a:p>
          <a:p>
            <a:pPr>
              <a:lnSpc>
                <a:spcPct val="100000"/>
              </a:lnSpc>
              <a:tabLst>
                <a:tab algn="l" pos="0"/>
              </a:tabLst>
            </a:pPr>
            <a:endParaRPr b="0" lang="fr-FR" sz="1600" spc="-1" strike="noStrike">
              <a:solidFill>
                <a:srgbClr val="0c5076"/>
              </a:solidFill>
              <a:latin typeface="Arial"/>
            </a:endParaRPr>
          </a:p>
          <a:p>
            <a:pPr>
              <a:lnSpc>
                <a:spcPct val="100000"/>
              </a:lnSpc>
              <a:tabLst>
                <a:tab algn="l" pos="0"/>
              </a:tabLst>
            </a:pPr>
            <a:r>
              <a:rPr b="1" lang="fr-FR" sz="1600" spc="-1" strike="noStrike">
                <a:solidFill>
                  <a:srgbClr val="f28e65"/>
                </a:solidFill>
                <a:latin typeface="Arial"/>
              </a:rPr>
              <a:t>Le regroupement d’instituts de formation en soins infirmiers (IFSI) de l’Université Bretagne Sud propose 3 instituts. Vous demandez deux instituts au sein de ce regroupement : </a:t>
            </a:r>
            <a:endParaRPr b="0" lang="fr-FR" sz="1600" spc="-1" strike="noStrike">
              <a:solidFill>
                <a:srgbClr val="0c5076"/>
              </a:solidFill>
              <a:latin typeface="Arial"/>
            </a:endParaRPr>
          </a:p>
          <a:p>
            <a:pPr marL="285840" indent="-285480">
              <a:lnSpc>
                <a:spcPct val="100000"/>
              </a:lnSpc>
              <a:buClr>
                <a:srgbClr val="0c5076"/>
              </a:buClr>
              <a:buFont typeface="Wingdings" charset="2"/>
              <a:buChar char=""/>
              <a:tabLst>
                <a:tab algn="l" pos="0"/>
              </a:tabLst>
            </a:pPr>
            <a:r>
              <a:rPr b="0" lang="fr-FR" sz="1600" spc="-1" strike="noStrike">
                <a:solidFill>
                  <a:srgbClr val="0c5076"/>
                </a:solidFill>
                <a:latin typeface="Arial"/>
              </a:rPr>
              <a:t>Dans votre dossier, ces demandes comptent pour 1 vœu multiple (le regroupement d’IFSI) et 2 sous-vœux (les instituts), qui ne sont pas décomptés. </a:t>
            </a:r>
            <a:endParaRPr b="0" lang="fr-FR" sz="1600" spc="-1" strike="noStrike">
              <a:solidFill>
                <a:srgbClr val="0c5076"/>
              </a:solidFill>
              <a:latin typeface="Arial"/>
            </a:endParaRPr>
          </a:p>
          <a:p>
            <a:pPr>
              <a:lnSpc>
                <a:spcPct val="100000"/>
              </a:lnSpc>
              <a:tabLst>
                <a:tab algn="l" pos="0"/>
              </a:tabLst>
            </a:pPr>
            <a:endParaRPr b="0" lang="fr-FR" sz="1600" spc="-1" strike="noStrike">
              <a:solidFill>
                <a:srgbClr val="0c5076"/>
              </a:solidFill>
              <a:latin typeface="Arial"/>
            </a:endParaRPr>
          </a:p>
          <a:p>
            <a:endParaRPr b="0" lang="fr-FR" sz="1600" spc="-1" strike="noStrike">
              <a:solidFill>
                <a:srgbClr val="0c5076"/>
              </a:solidFill>
              <a:latin typeface="Arial"/>
            </a:endParaRPr>
          </a:p>
          <a:p>
            <a:endParaRPr b="0" lang="fr-FR" sz="1600" spc="-1" strike="noStrike">
              <a:solidFill>
                <a:srgbClr val="0c5076"/>
              </a:solidFill>
              <a:latin typeface="Arial"/>
            </a:endParaRPr>
          </a:p>
        </p:txBody>
      </p:sp>
      <p:sp>
        <p:nvSpPr>
          <p:cNvPr id="385" name="CustomShape 5"/>
          <p:cNvSpPr/>
          <p:nvPr/>
        </p:nvSpPr>
        <p:spPr>
          <a:xfrm>
            <a:off x="310320" y="4047120"/>
            <a:ext cx="8455680" cy="500760"/>
          </a:xfrm>
          <a:prstGeom prst="rect">
            <a:avLst/>
          </a:prstGeom>
          <a:solidFill>
            <a:srgbClr val="0c5076"/>
          </a:solidFill>
          <a:ln w="12700">
            <a:solidFill>
              <a:srgbClr val="3d566e"/>
            </a:solidFill>
            <a:round/>
          </a:ln>
        </p:spPr>
        <p:style>
          <a:lnRef idx="0"/>
          <a:fillRef idx="0"/>
          <a:effectRef idx="0"/>
          <a:fontRef idx="minor"/>
        </p:style>
        <p:txBody>
          <a:bodyPr lIns="90000" rIns="90000" tIns="45000" bIns="45000" anchor="ctr">
            <a:noAutofit/>
          </a:bodyPr>
          <a:p>
            <a:pPr>
              <a:lnSpc>
                <a:spcPct val="90000"/>
              </a:lnSpc>
              <a:tabLst>
                <a:tab algn="l" pos="0"/>
              </a:tabLst>
            </a:pPr>
            <a:r>
              <a:rPr b="1" i="1" lang="fr-FR" sz="1600" spc="-1" strike="noStrike" u="sng">
                <a:solidFill>
                  <a:srgbClr val="f28e65"/>
                </a:solidFill>
                <a:uFillTx/>
                <a:latin typeface="Arial"/>
              </a:rPr>
              <a:t>A noter </a:t>
            </a:r>
            <a:r>
              <a:rPr b="0" i="1" lang="fr-FR" sz="1600" spc="-1" strike="noStrike">
                <a:solidFill>
                  <a:srgbClr val="ffffff"/>
                </a:solidFill>
                <a:latin typeface="Arial"/>
              </a:rPr>
              <a:t>: rassurez-vous, dans votre dossier Parcoursup, un compteur de vœux permet de suivre les vœux multiples et sous-vœux formulés.</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200" spc="-1" strike="noStrike">
                <a:solidFill>
                  <a:srgbClr val="ed7454"/>
                </a:solidFill>
                <a:latin typeface="Arial"/>
              </a:rPr>
              <a:t>Focus</a:t>
            </a:r>
            <a:r>
              <a:rPr b="1" lang="fr-FR" sz="2200" spc="-1" strike="noStrike">
                <a:solidFill>
                  <a:srgbClr val="0c5076"/>
                </a:solidFill>
                <a:latin typeface="Arial"/>
              </a:rPr>
              <a:t> sur les vœux en apprentissage </a:t>
            </a:r>
            <a:endParaRPr b="0" lang="fr-FR" sz="2200" spc="-1" strike="noStrike">
              <a:solidFill>
                <a:srgbClr val="000000"/>
              </a:solidFill>
              <a:latin typeface="Arial"/>
            </a:endParaRPr>
          </a:p>
        </p:txBody>
      </p:sp>
      <p:sp>
        <p:nvSpPr>
          <p:cNvPr id="387" name="TextShape 2"/>
          <p:cNvSpPr txBox="1"/>
          <p:nvPr/>
        </p:nvSpPr>
        <p:spPr>
          <a:xfrm>
            <a:off x="294840" y="1303920"/>
            <a:ext cx="8424720" cy="3512880"/>
          </a:xfrm>
          <a:prstGeom prst="rect">
            <a:avLst/>
          </a:prstGeom>
          <a:noFill/>
          <a:ln w="0">
            <a:noFill/>
          </a:ln>
        </p:spPr>
        <p:txBody>
          <a:bodyPr lIns="0" rIns="0" tIns="0" bIns="0">
            <a:noAutofit/>
          </a:bodyPr>
          <a:p>
            <a:pPr>
              <a:lnSpc>
                <a:spcPct val="100000"/>
              </a:lnSpc>
              <a:tabLst>
                <a:tab algn="l" pos="0"/>
              </a:tabLst>
            </a:pPr>
            <a:endParaRPr b="0" lang="fr-FR" sz="1050" spc="-1" strike="noStrike">
              <a:solidFill>
                <a:srgbClr val="0c5076"/>
              </a:solidFill>
              <a:latin typeface="Arial"/>
            </a:endParaRPr>
          </a:p>
          <a:p>
            <a:pPr>
              <a:lnSpc>
                <a:spcPct val="100000"/>
              </a:lnSpc>
              <a:spcAft>
                <a:spcPts val="499"/>
              </a:spcAft>
              <a:tabLst>
                <a:tab algn="l" pos="0"/>
              </a:tabLst>
            </a:pPr>
            <a:r>
              <a:rPr b="1" lang="fr-FR" sz="1600" spc="-1" strike="noStrike">
                <a:solidFill>
                  <a:srgbClr val="ec130e"/>
                </a:solidFill>
                <a:latin typeface="Arial"/>
              </a:rPr>
              <a:t>&gt;</a:t>
            </a:r>
            <a:r>
              <a:rPr b="1" lang="fr-FR" sz="1600" spc="-1" strike="noStrike">
                <a:solidFill>
                  <a:srgbClr val="ff0000"/>
                </a:solidFill>
                <a:latin typeface="Arial"/>
              </a:rPr>
              <a:t> </a:t>
            </a:r>
            <a:r>
              <a:rPr b="1" lang="fr-FR" sz="1600" spc="-1" strike="noStrike">
                <a:solidFill>
                  <a:srgbClr val="ed7454"/>
                </a:solidFill>
                <a:latin typeface="Arial"/>
              </a:rPr>
              <a:t>Jusqu’à 10 vœux en apprentissage</a:t>
            </a:r>
            <a:r>
              <a:rPr b="0" lang="fr-FR" sz="1600" spc="-1" strike="noStrike">
                <a:solidFill>
                  <a:srgbClr val="0c5076"/>
                </a:solidFill>
                <a:latin typeface="Arial"/>
              </a:rPr>
              <a:t>, en plus des 10 autres vœux autorisés</a:t>
            </a:r>
            <a:endParaRPr b="0" lang="fr-FR" sz="1600" spc="-1" strike="noStrike">
              <a:solidFill>
                <a:srgbClr val="0c5076"/>
              </a:solidFill>
              <a:latin typeface="Arial"/>
            </a:endParaRPr>
          </a:p>
          <a:p>
            <a:pPr>
              <a:lnSpc>
                <a:spcPct val="100000"/>
              </a:lnSpc>
              <a:tabLst>
                <a:tab algn="l" pos="0"/>
              </a:tabLst>
            </a:pPr>
            <a:endParaRPr b="0" lang="fr-FR" sz="1600" spc="-1" strike="noStrike">
              <a:solidFill>
                <a:srgbClr val="0c5076"/>
              </a:solidFill>
              <a:latin typeface="Arial"/>
            </a:endParaRPr>
          </a:p>
          <a:p>
            <a:pPr>
              <a:lnSpc>
                <a:spcPct val="100000"/>
              </a:lnSpc>
              <a:spcAft>
                <a:spcPts val="499"/>
              </a:spcAft>
              <a:tabLst>
                <a:tab algn="l" pos="0"/>
              </a:tabLst>
            </a:pPr>
            <a:r>
              <a:rPr b="1" lang="fr-FR" sz="1600" spc="-1" strike="noStrike">
                <a:solidFill>
                  <a:srgbClr val="ec130e"/>
                </a:solidFill>
                <a:latin typeface="Arial"/>
              </a:rPr>
              <a:t>&gt;</a:t>
            </a:r>
            <a:r>
              <a:rPr b="1" lang="fr-FR" sz="1600" spc="-1" strike="noStrike">
                <a:solidFill>
                  <a:srgbClr val="f28e65"/>
                </a:solidFill>
                <a:latin typeface="Arial"/>
              </a:rPr>
              <a:t> </a:t>
            </a:r>
            <a:r>
              <a:rPr b="1" lang="fr-FR" sz="1600" spc="-1" strike="noStrike">
                <a:solidFill>
                  <a:srgbClr val="ed7454"/>
                </a:solidFill>
                <a:latin typeface="Arial"/>
              </a:rPr>
              <a:t>Pas de date limite pour formuler des vœux en apprentissage </a:t>
            </a:r>
            <a:r>
              <a:rPr b="0" lang="fr-FR" sz="1600" spc="-1" strike="noStrike">
                <a:solidFill>
                  <a:srgbClr val="0c5076"/>
                </a:solidFill>
                <a:latin typeface="Arial"/>
              </a:rPr>
              <a:t>(pour la majorité des formations en apprentissage)</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a:p>
            <a:pPr>
              <a:lnSpc>
                <a:spcPct val="100000"/>
              </a:lnSpc>
              <a:spcAft>
                <a:spcPts val="499"/>
              </a:spcAft>
              <a:tabLst>
                <a:tab algn="l" pos="0"/>
              </a:tabLst>
            </a:pPr>
            <a:r>
              <a:rPr b="1" lang="fr-FR" sz="1600" spc="-1" strike="noStrike">
                <a:solidFill>
                  <a:srgbClr val="ff0000"/>
                </a:solidFill>
                <a:latin typeface="Arial"/>
              </a:rPr>
              <a:t>&gt;</a:t>
            </a:r>
            <a:r>
              <a:rPr b="0" lang="fr-FR" sz="1600" spc="-1" strike="noStrike">
                <a:solidFill>
                  <a:srgbClr val="0c5076"/>
                </a:solidFill>
                <a:latin typeface="Arial"/>
              </a:rPr>
              <a:t> </a:t>
            </a:r>
            <a:r>
              <a:rPr b="1" lang="fr-FR" sz="1600" spc="-1" strike="noStrike">
                <a:solidFill>
                  <a:srgbClr val="ed7454"/>
                </a:solidFill>
                <a:latin typeface="Arial"/>
              </a:rPr>
              <a:t>Une rubrique spécifique dans votre dossier pour vos vœux en apprentissage</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p:txBody>
      </p:sp>
      <p:sp>
        <p:nvSpPr>
          <p:cNvPr id="388"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6B4E0D9D-B6DB-4DEB-A30F-102AF5400D7D}"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89"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B138535C-5BAC-404E-A2D5-7ABDB24280AA}" type="slidenum">
              <a:rPr b="0" lang="fr-FR" sz="1600" spc="-1" strike="noStrike">
                <a:solidFill>
                  <a:srgbClr val="ff0000"/>
                </a:solidFill>
                <a:latin typeface="Arial"/>
              </a:rPr>
              <a:t>&lt;numéro&gt;</a:t>
            </a:fld>
            <a:endParaRPr b="0" lang="fr-FR" sz="1600" spc="-1" strike="noStrike">
              <a:latin typeface="Times New Roman"/>
            </a:endParaRPr>
          </a:p>
        </p:txBody>
      </p:sp>
      <p:sp>
        <p:nvSpPr>
          <p:cNvPr id="390" name="CustomShape 5"/>
          <p:cNvSpPr/>
          <p:nvPr/>
        </p:nvSpPr>
        <p:spPr>
          <a:xfrm>
            <a:off x="327960" y="3628080"/>
            <a:ext cx="8455680" cy="828720"/>
          </a:xfrm>
          <a:prstGeom prst="rect">
            <a:avLst/>
          </a:prstGeom>
          <a:solidFill>
            <a:srgbClr val="0c5076"/>
          </a:solidFill>
          <a:ln w="12700">
            <a:solidFill>
              <a:srgbClr val="3d566e"/>
            </a:solidFill>
            <a:round/>
          </a:ln>
        </p:spPr>
        <p:style>
          <a:lnRef idx="0"/>
          <a:fillRef idx="0"/>
          <a:effectRef idx="0"/>
          <a:fontRef idx="minor"/>
        </p:style>
        <p:txBody>
          <a:bodyPr lIns="90000" rIns="90000" tIns="45000" bIns="45000" anchor="ctr">
            <a:noAutofit/>
          </a:bodyPr>
          <a:p>
            <a:pPr>
              <a:lnSpc>
                <a:spcPct val="90000"/>
              </a:lnSpc>
            </a:pPr>
            <a:r>
              <a:rPr b="1" i="1" lang="fr-FR" sz="1600" spc="-1" strike="noStrike" u="sng">
                <a:solidFill>
                  <a:srgbClr val="ed7454"/>
                </a:solidFill>
                <a:uFillTx/>
                <a:latin typeface="Arial"/>
              </a:rPr>
              <a:t>Rappel</a:t>
            </a:r>
            <a:r>
              <a:rPr b="1" i="1" lang="fr-FR" sz="1600" spc="-1" strike="noStrike">
                <a:solidFill>
                  <a:srgbClr val="ffffff"/>
                </a:solidFill>
                <a:latin typeface="Arial"/>
              </a:rPr>
              <a:t> </a:t>
            </a:r>
            <a:r>
              <a:rPr b="0" i="1" lang="fr-FR" sz="1600" spc="-1" strike="noStrike">
                <a:solidFill>
                  <a:srgbClr val="ffffff"/>
                </a:solidFill>
                <a:latin typeface="Arial"/>
              </a:rPr>
              <a:t>: les centres de formation en apprentissage ont pour mission d’accompagner les candidats en apprentissage pour trouver un employeur et signer un contrat d’apprentissage.</a:t>
            </a:r>
            <a:endParaRPr b="0" lang="fr-FR" sz="1600" spc="-1" strike="noStrike">
              <a:latin typeface="Arial"/>
            </a:endParaRPr>
          </a:p>
          <a:p>
            <a:pPr>
              <a:lnSpc>
                <a:spcPct val="90000"/>
              </a:lnSpc>
            </a:pPr>
            <a:r>
              <a:rPr b="0" i="1" lang="fr-FR" sz="1600" spc="-1" strike="noStrike">
                <a:solidFill>
                  <a:srgbClr val="ffffff"/>
                </a:solidFill>
                <a:latin typeface="Arial"/>
              </a:rPr>
              <a:t>Retrouvez des conseils pour trouver un employeur sur Parcoursup.fr  </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200" spc="-1" strike="noStrike">
                <a:solidFill>
                  <a:srgbClr val="ed7454"/>
                </a:solidFill>
                <a:latin typeface="Arial"/>
              </a:rPr>
              <a:t>Focus</a:t>
            </a:r>
            <a:r>
              <a:rPr b="1" lang="fr-FR" sz="2200" spc="-1" strike="noStrike">
                <a:solidFill>
                  <a:srgbClr val="0c5076"/>
                </a:solidFill>
                <a:latin typeface="Arial"/>
              </a:rPr>
              <a:t> sur le secteur géographique (1/2) </a:t>
            </a:r>
            <a:endParaRPr b="0" lang="fr-FR" sz="2200" spc="-1" strike="noStrike">
              <a:solidFill>
                <a:srgbClr val="000000"/>
              </a:solidFill>
              <a:latin typeface="Arial"/>
            </a:endParaRPr>
          </a:p>
        </p:txBody>
      </p:sp>
      <p:sp>
        <p:nvSpPr>
          <p:cNvPr id="392" name="TextShape 2"/>
          <p:cNvSpPr txBox="1"/>
          <p:nvPr/>
        </p:nvSpPr>
        <p:spPr>
          <a:xfrm>
            <a:off x="360000" y="1419480"/>
            <a:ext cx="8523360" cy="3280680"/>
          </a:xfrm>
          <a:prstGeom prst="rect">
            <a:avLst/>
          </a:prstGeom>
          <a:noFill/>
          <a:ln w="0">
            <a:noFill/>
          </a:ln>
        </p:spPr>
        <p:txBody>
          <a:bodyPr lIns="0" rIns="0" tIns="0" bIns="0">
            <a:noAutofit/>
          </a:bodyPr>
          <a:p>
            <a:pPr>
              <a:lnSpc>
                <a:spcPct val="100000"/>
              </a:lnSpc>
              <a:spcBef>
                <a:spcPts val="601"/>
              </a:spcBef>
              <a:spcAft>
                <a:spcPts val="601"/>
              </a:spcAft>
              <a:tabLst>
                <a:tab algn="l" pos="0"/>
              </a:tabLst>
            </a:pPr>
            <a:r>
              <a:rPr b="1" lang="fr-FR" sz="1700" spc="-1" strike="noStrike">
                <a:solidFill>
                  <a:srgbClr val="f28e65"/>
                </a:solidFill>
                <a:latin typeface="Arial"/>
              </a:rPr>
              <a:t>Pour les formations sélectives (BTS, BUT, IFSI, écoles…)  </a:t>
            </a:r>
            <a:r>
              <a:rPr b="0" lang="fr-FR" sz="1700" spc="-1" strike="noStrike">
                <a:solidFill>
                  <a:srgbClr val="000000"/>
                </a:solidFill>
                <a:latin typeface="Arial"/>
              </a:rPr>
              <a:t> </a:t>
            </a:r>
            <a:endParaRPr b="0" lang="fr-FR" sz="1700" spc="-1" strike="noStrike">
              <a:solidFill>
                <a:srgbClr val="0c5076"/>
              </a:solidFill>
              <a:latin typeface="Arial"/>
            </a:endParaRPr>
          </a:p>
          <a:p>
            <a:pPr lvl="1" marL="177840" indent="-177480">
              <a:lnSpc>
                <a:spcPct val="80000"/>
              </a:lnSpc>
              <a:spcBef>
                <a:spcPts val="601"/>
              </a:spcBef>
              <a:spcAft>
                <a:spcPts val="601"/>
              </a:spcAft>
              <a:buClr>
                <a:srgbClr val="ec130e"/>
              </a:buClr>
              <a:buFont typeface="Lucida Grande"/>
              <a:buChar char="&gt;"/>
              <a:tabLst>
                <a:tab algn="l" pos="0"/>
              </a:tabLst>
            </a:pPr>
            <a:r>
              <a:rPr b="1" lang="fr-FR" sz="1600" spc="-1" strike="noStrike" u="sng">
                <a:solidFill>
                  <a:srgbClr val="0c5076"/>
                </a:solidFill>
                <a:uFillTx/>
                <a:latin typeface="Arial"/>
              </a:rPr>
              <a:t>Il n’y a pas de secteur géographique.</a:t>
            </a:r>
            <a:r>
              <a:rPr b="1" lang="fr-FR" sz="1600" spc="-1" strike="noStrike">
                <a:solidFill>
                  <a:srgbClr val="0c5076"/>
                </a:solidFill>
                <a:latin typeface="Arial"/>
              </a:rPr>
              <a:t>  </a:t>
            </a:r>
            <a:r>
              <a:rPr b="0" lang="fr-FR" sz="1600" spc="-1" strike="noStrike">
                <a:solidFill>
                  <a:srgbClr val="0c5076"/>
                </a:solidFill>
                <a:latin typeface="Arial"/>
              </a:rPr>
              <a:t>Les lycéens peuvent faire des vœux pour les formations qui les intéressent où qu’elles soient, dans leur académie ou en dehors.</a:t>
            </a:r>
            <a:r>
              <a:rPr b="1" lang="fr-FR" sz="1600" spc="-1" strike="noStrike" u="sng">
                <a:solidFill>
                  <a:srgbClr val="0c5076"/>
                </a:solidFill>
                <a:uFillTx/>
                <a:latin typeface="Arial"/>
              </a:rPr>
              <a:t> </a:t>
            </a:r>
            <a:endParaRPr b="0" lang="fr-FR" sz="1600" spc="-1" strike="noStrike">
              <a:solidFill>
                <a:srgbClr val="000000"/>
              </a:solidFill>
              <a:latin typeface="Arial"/>
            </a:endParaRPr>
          </a:p>
          <a:p>
            <a:endParaRPr b="0" lang="fr-FR" sz="1600" spc="-1" strike="noStrike">
              <a:solidFill>
                <a:srgbClr val="0c5076"/>
              </a:solidFill>
              <a:latin typeface="Arial"/>
            </a:endParaRPr>
          </a:p>
          <a:p>
            <a:pPr>
              <a:lnSpc>
                <a:spcPct val="80000"/>
              </a:lnSpc>
              <a:spcBef>
                <a:spcPts val="601"/>
              </a:spcBef>
              <a:spcAft>
                <a:spcPts val="601"/>
              </a:spcAft>
              <a:tabLst>
                <a:tab algn="l" pos="0"/>
              </a:tabLst>
            </a:pPr>
            <a:r>
              <a:rPr b="1" lang="fr-FR" sz="1700" spc="-1" strike="noStrike">
                <a:solidFill>
                  <a:srgbClr val="f28e65"/>
                </a:solidFill>
                <a:latin typeface="Arial"/>
              </a:rPr>
              <a:t>Pour les formations non-sélectives (licences, PPPE, PASS)</a:t>
            </a:r>
            <a:r>
              <a:rPr b="0" lang="fr-FR" sz="1700" spc="-1" strike="noStrike">
                <a:solidFill>
                  <a:srgbClr val="f28e65"/>
                </a:solidFill>
                <a:latin typeface="Arial"/>
              </a:rPr>
              <a:t> </a:t>
            </a:r>
            <a:endParaRPr b="0" lang="fr-FR" sz="1700" spc="-1" strike="noStrike">
              <a:solidFill>
                <a:srgbClr val="0c5076"/>
              </a:solidFill>
              <a:latin typeface="Arial"/>
            </a:endParaRPr>
          </a:p>
          <a:p>
            <a:pPr lvl="1" marL="177840" indent="-177480">
              <a:lnSpc>
                <a:spcPct val="90000"/>
              </a:lnSpc>
              <a:spcBef>
                <a:spcPts val="601"/>
              </a:spcBef>
              <a:spcAft>
                <a:spcPts val="601"/>
              </a:spcAft>
              <a:buClr>
                <a:srgbClr val="ec130e"/>
              </a:buClr>
              <a:buFont typeface="Lucida Grande"/>
              <a:buChar char="&gt;"/>
              <a:tabLst>
                <a:tab algn="l" pos="0"/>
              </a:tabLst>
            </a:pPr>
            <a:r>
              <a:rPr b="0" lang="fr-FR" sz="1600" spc="-1" strike="noStrike">
                <a:solidFill>
                  <a:srgbClr val="0c5076"/>
                </a:solidFill>
                <a:latin typeface="Arial"/>
              </a:rPr>
              <a:t>Les lycéens peuvent faire des vœux pour les formations qui les intéressent dans leur académie ou en dehors. Lorsque la licence, le PPPE ou le PASS est très demandé, </a:t>
            </a:r>
            <a:r>
              <a:rPr b="1" lang="fr-FR" sz="1600" spc="-1" strike="noStrike">
                <a:solidFill>
                  <a:srgbClr val="0c5076"/>
                </a:solidFill>
                <a:latin typeface="Arial"/>
              </a:rPr>
              <a:t>une priorité au secteur géographique (généralement l’académie) s’applique : </a:t>
            </a:r>
            <a:r>
              <a:rPr b="0" lang="fr-FR" sz="1500" spc="-1" strike="noStrike">
                <a:solidFill>
                  <a:srgbClr val="0c5076"/>
                </a:solidFill>
                <a:latin typeface="Arial"/>
              </a:rPr>
              <a:t>un pourcentage maximum de candidats résidant en dehors du secteur géographique est alors fixé par le recteur. </a:t>
            </a:r>
            <a:endParaRPr b="0" lang="fr-FR" sz="1500" spc="-1" strike="noStrike">
              <a:solidFill>
                <a:srgbClr val="000000"/>
              </a:solidFill>
              <a:latin typeface="Arial"/>
            </a:endParaRPr>
          </a:p>
          <a:p>
            <a:pPr lvl="1" marL="177840" indent="-177480">
              <a:lnSpc>
                <a:spcPct val="90000"/>
              </a:lnSpc>
              <a:spcBef>
                <a:spcPts val="601"/>
              </a:spcBef>
              <a:spcAft>
                <a:spcPts val="601"/>
              </a:spcAft>
              <a:buClr>
                <a:srgbClr val="ec130e"/>
              </a:buClr>
              <a:buFont typeface="Lucida Grande"/>
              <a:buChar char="&gt;"/>
              <a:tabLst>
                <a:tab algn="l" pos="0"/>
              </a:tabLst>
            </a:pPr>
            <a:r>
              <a:rPr b="0" lang="fr-FR" sz="1500" spc="-1" strike="noStrike">
                <a:solidFill>
                  <a:srgbClr val="0c5076"/>
                </a:solidFill>
                <a:latin typeface="Arial"/>
              </a:rPr>
              <a:t>L’appartenance ou non au secteur est affichée aux candidats. Les pourcentages fixés par les recteurs seront affichés sur Parcoursup avant le début de la phase d’admission. </a:t>
            </a:r>
            <a:endParaRPr b="0" lang="fr-FR" sz="1500" spc="-1" strike="noStrike">
              <a:solidFill>
                <a:srgbClr val="000000"/>
              </a:solidFill>
              <a:latin typeface="Arial"/>
            </a:endParaRPr>
          </a:p>
          <a:p>
            <a:pPr>
              <a:lnSpc>
                <a:spcPct val="100000"/>
              </a:lnSpc>
              <a:spcBef>
                <a:spcPts val="601"/>
              </a:spcBef>
              <a:spcAft>
                <a:spcPts val="601"/>
              </a:spcAft>
              <a:tabLst>
                <a:tab algn="l" pos="0"/>
              </a:tabLst>
            </a:pPr>
            <a:r>
              <a:rPr b="0" lang="fr-FR" sz="900" spc="-1" strike="noStrike">
                <a:solidFill>
                  <a:srgbClr val="000000"/>
                </a:solidFill>
                <a:latin typeface="Arial"/>
              </a:rPr>
              <a:t>          </a:t>
            </a:r>
            <a:endParaRPr b="0" lang="fr-FR" sz="900" spc="-1" strike="noStrike">
              <a:solidFill>
                <a:srgbClr val="0c5076"/>
              </a:solidFill>
              <a:latin typeface="Arial"/>
            </a:endParaRPr>
          </a:p>
          <a:p>
            <a:pPr>
              <a:lnSpc>
                <a:spcPct val="100000"/>
              </a:lnSpc>
              <a:spcAft>
                <a:spcPts val="499"/>
              </a:spcAft>
              <a:tabLst>
                <a:tab algn="l" pos="0"/>
              </a:tabLst>
            </a:pPr>
            <a:endParaRPr b="0" lang="fr-FR" sz="900" spc="-1" strike="noStrike">
              <a:solidFill>
                <a:srgbClr val="0c5076"/>
              </a:solidFill>
              <a:latin typeface="Arial"/>
            </a:endParaRPr>
          </a:p>
        </p:txBody>
      </p:sp>
      <p:sp>
        <p:nvSpPr>
          <p:cNvPr id="393"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70E0A900-6DF7-421E-82C1-7D4159A67BF6}"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94"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FBFB3B42-EA01-455C-A5B5-EA2FCA45BA7B}" type="slidenum">
              <a:rPr b="0" lang="fr-FR" sz="1600" spc="-1" strike="noStrike">
                <a:solidFill>
                  <a:srgbClr val="ff0000"/>
                </a:solidFill>
                <a:latin typeface="Arial"/>
              </a:rPr>
              <a:t>&lt;numéro&gt;</a:t>
            </a:fld>
            <a:endParaRPr b="0" lang="fr-FR" sz="1600" spc="-1" strike="noStrike">
              <a:latin typeface="Times New Roman"/>
            </a:endParaRPr>
          </a:p>
        </p:txBody>
      </p:sp>
      <p:sp>
        <p:nvSpPr>
          <p:cNvPr id="395" name="CustomShape 5"/>
          <p:cNvSpPr/>
          <p:nvPr/>
        </p:nvSpPr>
        <p:spPr>
          <a:xfrm>
            <a:off x="4886280" y="86040"/>
            <a:ext cx="387828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Des formations sur l’ensemble du territoire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360000" y="900000"/>
            <a:ext cx="8423640" cy="519120"/>
          </a:xfrm>
          <a:prstGeom prst="rect">
            <a:avLst/>
          </a:prstGeom>
          <a:noFill/>
          <a:ln w="0">
            <a:noFill/>
          </a:ln>
        </p:spPr>
        <p:txBody>
          <a:bodyPr lIns="0" rIns="0" tIns="0" bIns="0">
            <a:noAutofit/>
          </a:bodyPr>
          <a:p>
            <a:pPr>
              <a:lnSpc>
                <a:spcPct val="90000"/>
              </a:lnSpc>
            </a:pPr>
            <a:r>
              <a:rPr b="1" lang="fr-FR" sz="2550" spc="-1" strike="noStrike">
                <a:solidFill>
                  <a:srgbClr val="0c5076"/>
                </a:solidFill>
                <a:latin typeface="Arial"/>
              </a:rPr>
              <a:t>Sommaire</a:t>
            </a:r>
            <a:br/>
            <a:r>
              <a:rPr b="1" lang="fr-FR" sz="2550" spc="-1" strike="noStrike">
                <a:solidFill>
                  <a:srgbClr val="0c5076"/>
                </a:solidFill>
                <a:latin typeface="Arial"/>
              </a:rPr>
              <a:t> </a:t>
            </a:r>
            <a:endParaRPr b="0" lang="fr-FR" sz="2550" spc="-1" strike="noStrike">
              <a:solidFill>
                <a:srgbClr val="000000"/>
              </a:solidFill>
              <a:latin typeface="Arial"/>
            </a:endParaRPr>
          </a:p>
        </p:txBody>
      </p:sp>
      <p:sp>
        <p:nvSpPr>
          <p:cNvPr id="269"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0B6EDA26-83E3-44DC-B804-6572237FAB29}"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70"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D8BE1F42-DDFE-4EAE-80BC-3E33C71063BF}" type="slidenum">
              <a:rPr b="0" lang="fr-FR" sz="1600" spc="-1" strike="noStrike">
                <a:solidFill>
                  <a:srgbClr val="ff0000"/>
                </a:solidFill>
                <a:latin typeface="Arial"/>
              </a:rPr>
              <a:t>&lt;numéro&gt;</a:t>
            </a:fld>
            <a:endParaRPr b="0" lang="fr-FR" sz="1600" spc="-1" strike="noStrike">
              <a:latin typeface="Times New Roman"/>
            </a:endParaRPr>
          </a:p>
        </p:txBody>
      </p:sp>
      <p:sp>
        <p:nvSpPr>
          <p:cNvPr id="271" name="CustomShape 4"/>
          <p:cNvSpPr/>
          <p:nvPr/>
        </p:nvSpPr>
        <p:spPr>
          <a:xfrm>
            <a:off x="260280" y="1159920"/>
            <a:ext cx="7920360" cy="3735000"/>
          </a:xfrm>
          <a:prstGeom prst="rect">
            <a:avLst/>
          </a:prstGeom>
          <a:noFill/>
          <a:ln w="0">
            <a:noFill/>
          </a:ln>
        </p:spPr>
        <p:style>
          <a:lnRef idx="0"/>
          <a:fillRef idx="0"/>
          <a:effectRef idx="0"/>
          <a:fontRef idx="minor"/>
        </p:style>
        <p:txBody>
          <a:bodyPr>
            <a:spAutoFit/>
          </a:bodyPr>
          <a:p>
            <a:pPr>
              <a:lnSpc>
                <a:spcPct val="100000"/>
              </a:lnSpc>
              <a:spcBef>
                <a:spcPts val="159"/>
              </a:spcBef>
              <a:spcAft>
                <a:spcPts val="601"/>
              </a:spcAft>
            </a:pPr>
            <a:endParaRPr b="0" lang="fr-FR" sz="1800" spc="-1" strike="noStrike">
              <a:latin typeface="Arial"/>
            </a:endParaRPr>
          </a:p>
          <a:p>
            <a:pPr marL="177840" indent="-177480">
              <a:lnSpc>
                <a:spcPct val="100000"/>
              </a:lnSpc>
              <a:spcBef>
                <a:spcPts val="360"/>
              </a:spcBef>
              <a:spcAft>
                <a:spcPts val="601"/>
              </a:spcAft>
              <a:buClr>
                <a:srgbClr val="ff0000"/>
              </a:buClr>
              <a:buFont typeface="Lucida Grande"/>
              <a:buChar char="&gt;"/>
            </a:pPr>
            <a:r>
              <a:rPr b="1" lang="fr-FR" sz="1800" spc="-1" strike="noStrike">
                <a:solidFill>
                  <a:srgbClr val="0c5076"/>
                </a:solidFill>
                <a:latin typeface="Arial"/>
              </a:rPr>
              <a:t>Les engagements de Parcoursup au service de votre projet</a:t>
            </a:r>
            <a:endParaRPr b="0" lang="fr-FR" sz="1800" spc="-1" strike="noStrike">
              <a:latin typeface="Arial"/>
            </a:endParaRPr>
          </a:p>
          <a:p>
            <a:pPr marL="177840" indent="-177480">
              <a:lnSpc>
                <a:spcPct val="100000"/>
              </a:lnSpc>
              <a:spcBef>
                <a:spcPts val="360"/>
              </a:spcBef>
              <a:spcAft>
                <a:spcPts val="601"/>
              </a:spcAft>
              <a:buClr>
                <a:srgbClr val="ff0000"/>
              </a:buClr>
              <a:buFont typeface="Lucida Grande"/>
              <a:buChar char="&gt;"/>
            </a:pPr>
            <a:r>
              <a:rPr b="1" lang="fr-FR" sz="1800" spc="-1" strike="noStrike">
                <a:solidFill>
                  <a:srgbClr val="0c5076"/>
                </a:solidFill>
                <a:latin typeface="Arial"/>
              </a:rPr>
              <a:t>Le calendrier Parcoursup en 3 étapes</a:t>
            </a:r>
            <a:endParaRPr b="0" lang="fr-FR" sz="1800" spc="-1" strike="noStrike">
              <a:latin typeface="Arial"/>
            </a:endParaRPr>
          </a:p>
          <a:p>
            <a:pPr marL="177840" indent="-177480">
              <a:lnSpc>
                <a:spcPct val="100000"/>
              </a:lnSpc>
              <a:spcBef>
                <a:spcPts val="360"/>
              </a:spcBef>
              <a:spcAft>
                <a:spcPts val="601"/>
              </a:spcAft>
              <a:buClr>
                <a:srgbClr val="ff0000"/>
              </a:buClr>
              <a:buFont typeface="Lucida Grande"/>
              <a:buChar char="&gt;"/>
            </a:pPr>
            <a:r>
              <a:rPr b="1" lang="fr-FR" sz="1800" spc="-1" strike="noStrike" u="sng">
                <a:solidFill>
                  <a:srgbClr val="0c5076"/>
                </a:solidFill>
                <a:uFillTx/>
                <a:latin typeface="Arial"/>
              </a:rPr>
              <a:t>Étape 1 </a:t>
            </a:r>
            <a:r>
              <a:rPr b="1" lang="fr-FR" sz="1800" spc="-1" strike="noStrike">
                <a:solidFill>
                  <a:srgbClr val="0c5076"/>
                </a:solidFill>
                <a:latin typeface="Arial"/>
              </a:rPr>
              <a:t>: découvrir les formations et élaborer son projet d’orientation</a:t>
            </a:r>
            <a:endParaRPr b="0" lang="fr-FR" sz="1800" spc="-1" strike="noStrike">
              <a:latin typeface="Arial"/>
            </a:endParaRPr>
          </a:p>
          <a:p>
            <a:pPr marL="177840" indent="-177480">
              <a:lnSpc>
                <a:spcPct val="100000"/>
              </a:lnSpc>
              <a:spcBef>
                <a:spcPts val="360"/>
              </a:spcBef>
              <a:spcAft>
                <a:spcPts val="601"/>
              </a:spcAft>
              <a:buClr>
                <a:srgbClr val="ff0000"/>
              </a:buClr>
              <a:buFont typeface="Lucida Grande"/>
              <a:buChar char="&gt;"/>
            </a:pPr>
            <a:r>
              <a:rPr b="1" lang="fr-FR" sz="1800" spc="-1" strike="noStrike" u="sng">
                <a:solidFill>
                  <a:srgbClr val="0c5076"/>
                </a:solidFill>
                <a:uFillTx/>
                <a:latin typeface="Arial"/>
              </a:rPr>
              <a:t>Étape 2 </a:t>
            </a:r>
            <a:r>
              <a:rPr b="1" lang="fr-FR" sz="1800" spc="-1" strike="noStrike">
                <a:solidFill>
                  <a:srgbClr val="0c5076"/>
                </a:solidFill>
                <a:latin typeface="Arial"/>
              </a:rPr>
              <a:t>: s’inscrire, formuler ses vœux et finaliser son dossier</a:t>
            </a:r>
            <a:endParaRPr b="0" lang="fr-FR" sz="1800" spc="-1" strike="noStrike">
              <a:latin typeface="Arial"/>
            </a:endParaRPr>
          </a:p>
          <a:p>
            <a:pPr marL="177840" indent="-177480">
              <a:lnSpc>
                <a:spcPct val="100000"/>
              </a:lnSpc>
              <a:spcBef>
                <a:spcPts val="360"/>
              </a:spcBef>
              <a:spcAft>
                <a:spcPts val="601"/>
              </a:spcAft>
              <a:buClr>
                <a:srgbClr val="ff0000"/>
              </a:buClr>
              <a:buFont typeface="Lucida Grande"/>
              <a:buChar char="&gt;"/>
            </a:pPr>
            <a:r>
              <a:rPr b="1" lang="fr-FR" sz="1800" spc="-1" strike="noStrike">
                <a:solidFill>
                  <a:srgbClr val="0c5076"/>
                </a:solidFill>
                <a:latin typeface="Arial"/>
              </a:rPr>
              <a:t>L’examen des vœux par les formations</a:t>
            </a:r>
            <a:endParaRPr b="0" lang="fr-FR" sz="1800" spc="-1" strike="noStrike">
              <a:latin typeface="Arial"/>
            </a:endParaRPr>
          </a:p>
          <a:p>
            <a:pPr marL="177840" indent="-177480">
              <a:lnSpc>
                <a:spcPct val="100000"/>
              </a:lnSpc>
              <a:spcBef>
                <a:spcPts val="360"/>
              </a:spcBef>
              <a:spcAft>
                <a:spcPts val="601"/>
              </a:spcAft>
              <a:buClr>
                <a:srgbClr val="ff0000"/>
              </a:buClr>
              <a:buFont typeface="Lucida Grande"/>
              <a:buChar char="&gt;"/>
            </a:pPr>
            <a:r>
              <a:rPr b="1" lang="fr-FR" sz="1800" spc="-1" strike="noStrike" u="sng">
                <a:solidFill>
                  <a:srgbClr val="0c5076"/>
                </a:solidFill>
                <a:uFillTx/>
                <a:latin typeface="Arial"/>
              </a:rPr>
              <a:t>Étape 3 </a:t>
            </a:r>
            <a:r>
              <a:rPr b="1" lang="fr-FR" sz="1800" spc="-1" strike="noStrike">
                <a:solidFill>
                  <a:srgbClr val="0c5076"/>
                </a:solidFill>
                <a:latin typeface="Arial"/>
              </a:rPr>
              <a:t>: consulter les réponses des formations et faire ses choix</a:t>
            </a:r>
            <a:endParaRPr b="0" lang="fr-FR" sz="1800" spc="-1" strike="noStrike">
              <a:latin typeface="Arial"/>
            </a:endParaRPr>
          </a:p>
          <a:p>
            <a:pPr marL="177840" indent="-177480">
              <a:lnSpc>
                <a:spcPct val="100000"/>
              </a:lnSpc>
              <a:spcBef>
                <a:spcPts val="360"/>
              </a:spcBef>
              <a:spcAft>
                <a:spcPts val="601"/>
              </a:spcAft>
              <a:buClr>
                <a:srgbClr val="ff0000"/>
              </a:buClr>
              <a:buFont typeface="Lucida Grande"/>
              <a:buChar char="&gt;"/>
            </a:pPr>
            <a:r>
              <a:rPr b="1" lang="fr-FR" sz="1800" spc="-1" strike="noStrike">
                <a:solidFill>
                  <a:srgbClr val="0c5076"/>
                </a:solidFill>
                <a:latin typeface="Arial"/>
              </a:rPr>
              <a:t>Les 5 conseils pour bien aborder Parcoursup</a:t>
            </a:r>
            <a:endParaRPr b="0" lang="fr-FR" sz="1800" spc="-1" strike="noStrike">
              <a:latin typeface="Arial"/>
            </a:endParaRPr>
          </a:p>
          <a:p>
            <a:pPr>
              <a:lnSpc>
                <a:spcPct val="100000"/>
              </a:lnSpc>
              <a:spcBef>
                <a:spcPts val="360"/>
              </a:spcBef>
              <a:spcAft>
                <a:spcPts val="601"/>
              </a:spcAft>
            </a:pP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360000" y="900000"/>
            <a:ext cx="8423640" cy="447120"/>
          </a:xfrm>
          <a:prstGeom prst="rect">
            <a:avLst/>
          </a:prstGeom>
          <a:noFill/>
          <a:ln w="0">
            <a:noFill/>
          </a:ln>
        </p:spPr>
        <p:txBody>
          <a:bodyPr lIns="0" rIns="0" tIns="0" bIns="0">
            <a:noAutofit/>
          </a:bodyPr>
          <a:p>
            <a:pPr>
              <a:lnSpc>
                <a:spcPct val="90000"/>
              </a:lnSpc>
            </a:pPr>
            <a:r>
              <a:rPr b="1" lang="fr-FR" sz="2200" spc="-1" strike="noStrike">
                <a:solidFill>
                  <a:srgbClr val="ed7454"/>
                </a:solidFill>
                <a:latin typeface="Arial"/>
              </a:rPr>
              <a:t>Focus</a:t>
            </a:r>
            <a:r>
              <a:rPr b="1" lang="fr-FR" sz="2200" spc="-1" strike="noStrike">
                <a:solidFill>
                  <a:srgbClr val="0c5076"/>
                </a:solidFill>
                <a:latin typeface="Arial"/>
              </a:rPr>
              <a:t> sur le secteur géographique (2/2) </a:t>
            </a:r>
            <a:endParaRPr b="0" lang="fr-FR" sz="2200" spc="-1" strike="noStrike">
              <a:solidFill>
                <a:srgbClr val="000000"/>
              </a:solidFill>
              <a:latin typeface="Arial"/>
            </a:endParaRPr>
          </a:p>
        </p:txBody>
      </p:sp>
      <p:sp>
        <p:nvSpPr>
          <p:cNvPr id="397" name="TextShape 2"/>
          <p:cNvSpPr txBox="1"/>
          <p:nvPr/>
        </p:nvSpPr>
        <p:spPr>
          <a:xfrm>
            <a:off x="360000" y="1512000"/>
            <a:ext cx="8391960" cy="3075480"/>
          </a:xfrm>
          <a:prstGeom prst="rect">
            <a:avLst/>
          </a:prstGeom>
          <a:noFill/>
          <a:ln w="0">
            <a:noFill/>
          </a:ln>
        </p:spPr>
        <p:txBody>
          <a:bodyPr lIns="0" rIns="0" tIns="0" bIns="0">
            <a:noAutofit/>
          </a:bodyPr>
          <a:p>
            <a:pPr>
              <a:lnSpc>
                <a:spcPct val="100000"/>
              </a:lnSpc>
              <a:spcAft>
                <a:spcPts val="499"/>
              </a:spcAft>
              <a:tabLst>
                <a:tab algn="l" pos="0"/>
              </a:tabLst>
            </a:pPr>
            <a:r>
              <a:rPr b="1" lang="fr-FR" sz="1800" spc="-1" strike="noStrike">
                <a:solidFill>
                  <a:srgbClr val="f28e65"/>
                </a:solidFill>
                <a:latin typeface="Arial"/>
              </a:rPr>
              <a:t>Secteur géographique Ile-de-France </a:t>
            </a:r>
            <a:r>
              <a:rPr b="0" lang="fr-FR" sz="1400" spc="-1" strike="noStrike">
                <a:solidFill>
                  <a:srgbClr val="3d566e"/>
                </a:solidFill>
                <a:latin typeface="Arial"/>
              </a:rPr>
              <a:t>: </a:t>
            </a:r>
            <a:r>
              <a:rPr b="0" lang="fr-FR" sz="1800" spc="-1" strike="noStrike">
                <a:solidFill>
                  <a:srgbClr val="0c5076"/>
                </a:solidFill>
                <a:latin typeface="Arial"/>
              </a:rPr>
              <a:t>il n’est fait </a:t>
            </a:r>
            <a:r>
              <a:rPr b="1" lang="fr-FR" sz="1800" spc="-1" strike="noStrike">
                <a:solidFill>
                  <a:srgbClr val="f28e65"/>
                </a:solidFill>
                <a:latin typeface="Arial"/>
              </a:rPr>
              <a:t>aucune distinction </a:t>
            </a:r>
            <a:r>
              <a:rPr b="0" lang="fr-FR" sz="1800" spc="-1" strike="noStrike">
                <a:solidFill>
                  <a:srgbClr val="0c5076"/>
                </a:solidFill>
                <a:latin typeface="Arial"/>
              </a:rPr>
              <a:t>entre les 3 académies de Créteil, Paris et Versailles. </a:t>
            </a: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a:lnSpc>
                <a:spcPct val="100000"/>
              </a:lnSpc>
              <a:spcAft>
                <a:spcPts val="499"/>
              </a:spcAft>
              <a:tabLst>
                <a:tab algn="l" pos="0"/>
              </a:tabLst>
            </a:pPr>
            <a:r>
              <a:rPr b="1" lang="fr-FR" sz="1800" spc="-1" strike="noStrike">
                <a:solidFill>
                  <a:srgbClr val="f28e65"/>
                </a:solidFill>
                <a:latin typeface="Arial"/>
              </a:rPr>
              <a:t>Par exception, sont considérés comme « résidant dans l’académie » où se situe la licence demandée </a:t>
            </a:r>
            <a:r>
              <a:rPr b="1" lang="fr-FR" sz="1100" spc="-1" strike="noStrike">
                <a:solidFill>
                  <a:srgbClr val="3d566e"/>
                </a:solidFill>
                <a:latin typeface="Arial"/>
              </a:rPr>
              <a:t>:</a:t>
            </a:r>
            <a:endParaRPr b="0" lang="fr-FR" sz="1100" spc="-1" strike="noStrike">
              <a:solidFill>
                <a:srgbClr val="0c5076"/>
              </a:solidFill>
              <a:latin typeface="Arial"/>
            </a:endParaRPr>
          </a:p>
          <a:p>
            <a:pPr>
              <a:lnSpc>
                <a:spcPct val="100000"/>
              </a:lnSpc>
              <a:spcAft>
                <a:spcPts val="499"/>
              </a:spcAft>
              <a:tabLst>
                <a:tab algn="l" pos="0"/>
              </a:tabLst>
            </a:pPr>
            <a:r>
              <a:rPr b="0" lang="fr-FR" sz="1400" spc="-1" strike="noStrike">
                <a:solidFill>
                  <a:srgbClr val="ec130e"/>
                </a:solidFill>
                <a:latin typeface="Arial"/>
              </a:rPr>
              <a:t>&gt;</a:t>
            </a:r>
            <a:r>
              <a:rPr b="0" lang="fr-FR" sz="1400" spc="-1" strike="noStrike">
                <a:solidFill>
                  <a:srgbClr val="0c5076"/>
                </a:solidFill>
                <a:latin typeface="Arial"/>
              </a:rPr>
              <a:t> Les candidats qui souhaitent accéder à une mention de licence qui n’est pas dispensée dans leur académie de résidence </a:t>
            </a:r>
            <a:endParaRPr b="0" lang="fr-FR" sz="1400" spc="-1" strike="noStrike">
              <a:solidFill>
                <a:srgbClr val="0c5076"/>
              </a:solidFill>
              <a:latin typeface="Arial"/>
            </a:endParaRPr>
          </a:p>
          <a:p>
            <a:pPr>
              <a:lnSpc>
                <a:spcPct val="100000"/>
              </a:lnSpc>
              <a:spcAft>
                <a:spcPts val="499"/>
              </a:spcAft>
              <a:tabLst>
                <a:tab algn="l" pos="0"/>
              </a:tabLst>
            </a:pPr>
            <a:r>
              <a:rPr b="0" lang="fr-FR" sz="1400" spc="-1" strike="noStrike">
                <a:solidFill>
                  <a:srgbClr val="ec130e"/>
                </a:solidFill>
                <a:latin typeface="Arial"/>
              </a:rPr>
              <a:t>&gt;</a:t>
            </a:r>
            <a:r>
              <a:rPr b="0" lang="fr-FR" sz="1400" spc="-1" strike="noStrike">
                <a:solidFill>
                  <a:srgbClr val="0c5076"/>
                </a:solidFill>
                <a:latin typeface="Arial"/>
              </a:rPr>
              <a:t> Les candidats ressortissants français ou ressortissants d’un État membre de l’Union européenne qui sont établis hors de France </a:t>
            </a:r>
            <a:endParaRPr b="0" lang="fr-FR" sz="1400" spc="-1" strike="noStrike">
              <a:solidFill>
                <a:srgbClr val="0c5076"/>
              </a:solidFill>
              <a:latin typeface="Arial"/>
            </a:endParaRPr>
          </a:p>
          <a:p>
            <a:pPr>
              <a:lnSpc>
                <a:spcPct val="100000"/>
              </a:lnSpc>
              <a:spcAft>
                <a:spcPts val="499"/>
              </a:spcAft>
              <a:tabLst>
                <a:tab algn="l" pos="0"/>
              </a:tabLst>
            </a:pPr>
            <a:r>
              <a:rPr b="0" lang="fr-FR" sz="1400" spc="-1" strike="noStrike">
                <a:solidFill>
                  <a:srgbClr val="ec130e"/>
                </a:solidFill>
                <a:latin typeface="Arial"/>
              </a:rPr>
              <a:t>&gt;</a:t>
            </a:r>
            <a:r>
              <a:rPr b="0" lang="fr-FR" sz="1400" spc="-1" strike="noStrike">
                <a:solidFill>
                  <a:srgbClr val="0c5076"/>
                </a:solidFill>
                <a:latin typeface="Arial"/>
              </a:rPr>
              <a:t> Les candidats préparant ou ayant obtenu le baccalauréat français au cours de l’année scolaire dans un centre d’examen habilité à l’étranger</a:t>
            </a:r>
            <a:endParaRPr b="0" lang="fr-FR" sz="1400" spc="-1" strike="noStrike">
              <a:solidFill>
                <a:srgbClr val="0c5076"/>
              </a:solidFill>
              <a:latin typeface="Arial"/>
            </a:endParaRPr>
          </a:p>
          <a:p>
            <a:pPr>
              <a:lnSpc>
                <a:spcPct val="100000"/>
              </a:lnSpc>
              <a:spcAft>
                <a:spcPts val="499"/>
              </a:spcAft>
              <a:tabLst>
                <a:tab algn="l" pos="0"/>
              </a:tabLst>
            </a:pPr>
            <a:endParaRPr b="0" lang="fr-FR" sz="1400" spc="-1" strike="noStrike">
              <a:solidFill>
                <a:srgbClr val="0c5076"/>
              </a:solidFill>
              <a:latin typeface="Arial"/>
            </a:endParaRPr>
          </a:p>
          <a:p>
            <a:pPr>
              <a:lnSpc>
                <a:spcPct val="100000"/>
              </a:lnSpc>
              <a:spcAft>
                <a:spcPts val="499"/>
              </a:spcAft>
              <a:tabLst>
                <a:tab algn="l" pos="0"/>
              </a:tabLst>
            </a:pPr>
            <a:endParaRPr b="0" lang="fr-FR" sz="1400" spc="-1" strike="noStrike">
              <a:solidFill>
                <a:srgbClr val="0c5076"/>
              </a:solidFill>
              <a:latin typeface="Arial"/>
            </a:endParaRPr>
          </a:p>
          <a:p>
            <a:pPr>
              <a:lnSpc>
                <a:spcPct val="100000"/>
              </a:lnSpc>
              <a:spcAft>
                <a:spcPts val="499"/>
              </a:spcAft>
              <a:tabLst>
                <a:tab algn="l" pos="0"/>
              </a:tabLst>
            </a:pPr>
            <a:endParaRPr b="0" lang="fr-FR" sz="1400" spc="-1" strike="noStrike">
              <a:solidFill>
                <a:srgbClr val="0c5076"/>
              </a:solidFill>
              <a:latin typeface="Arial"/>
            </a:endParaRPr>
          </a:p>
        </p:txBody>
      </p:sp>
      <p:sp>
        <p:nvSpPr>
          <p:cNvPr id="398"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68B9071E-8FF5-4AA4-849F-E4E594B629DF}" type="datetime1">
              <a:rPr b="0" lang="fr-FR" sz="750" spc="-1" strike="noStrike" cap="all">
                <a:solidFill>
                  <a:srgbClr val="000000"/>
                </a:solidFill>
                <a:latin typeface="Arial"/>
              </a:rPr>
              <a:t>17/01/2022</a:t>
            </a:fld>
            <a:endParaRPr b="0" lang="fr-FR" sz="750" spc="-1" strike="noStrike">
              <a:latin typeface="Times New Roman"/>
            </a:endParaRPr>
          </a:p>
        </p:txBody>
      </p:sp>
      <p:sp>
        <p:nvSpPr>
          <p:cNvPr id="399"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327F0B12-6AA1-474C-8005-D013087634F3}"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La demande de césure : mode d’emploi </a:t>
            </a:r>
            <a:endParaRPr b="0" lang="fr-FR" sz="2200" spc="-1" strike="noStrike">
              <a:solidFill>
                <a:srgbClr val="000000"/>
              </a:solidFill>
              <a:latin typeface="Arial"/>
            </a:endParaRPr>
          </a:p>
        </p:txBody>
      </p:sp>
      <p:sp>
        <p:nvSpPr>
          <p:cNvPr id="401" name="TextShape 2"/>
          <p:cNvSpPr txBox="1"/>
          <p:nvPr/>
        </p:nvSpPr>
        <p:spPr>
          <a:xfrm>
            <a:off x="342360" y="1419480"/>
            <a:ext cx="8441280" cy="3312000"/>
          </a:xfrm>
          <a:prstGeom prst="rect">
            <a:avLst/>
          </a:prstGeom>
          <a:noFill/>
          <a:ln w="0">
            <a:noFill/>
          </a:ln>
        </p:spPr>
        <p:txBody>
          <a:bodyPr lIns="0" rIns="0" tIns="0" bIns="0">
            <a:noAutofit/>
          </a:bodyPr>
          <a:p>
            <a:pPr>
              <a:lnSpc>
                <a:spcPct val="100000"/>
              </a:lnSpc>
              <a:spcBef>
                <a:spcPts val="320"/>
              </a:spcBef>
              <a:tabLst>
                <a:tab algn="l" pos="0"/>
              </a:tabLst>
            </a:pPr>
            <a:r>
              <a:rPr b="1" lang="fr-FR" sz="1600" spc="-1" strike="noStrike">
                <a:solidFill>
                  <a:srgbClr val="ed7454"/>
                </a:solidFill>
                <a:latin typeface="Arial"/>
              </a:rPr>
              <a:t>Un lycéen peut demander une césure directement après le bac </a:t>
            </a:r>
            <a:r>
              <a:rPr b="0" lang="fr-FR" sz="1600" spc="-1" strike="noStrike">
                <a:solidFill>
                  <a:srgbClr val="0c5076"/>
                </a:solidFill>
                <a:latin typeface="Arial"/>
              </a:rPr>
              <a:t>: possibilité de suspendre temporairement une formation afin d’acquérir une expérience utile pour son projet de formation (partir à l’étranger, réaliser un projet associatif, entrepreneurial etc…)</a:t>
            </a:r>
            <a:endParaRPr b="0" lang="fr-FR" sz="1600" spc="-1" strike="noStrike">
              <a:solidFill>
                <a:srgbClr val="0c5076"/>
              </a:solidFill>
              <a:latin typeface="Arial"/>
            </a:endParaRPr>
          </a:p>
          <a:p>
            <a:pPr>
              <a:lnSpc>
                <a:spcPct val="100000"/>
              </a:lnSpc>
              <a:spcBef>
                <a:spcPts val="181"/>
              </a:spcBef>
              <a:tabLst>
                <a:tab algn="l" pos="0"/>
              </a:tabLst>
            </a:pPr>
            <a:endParaRPr b="0" lang="fr-FR" sz="1600" spc="-1" strike="noStrike">
              <a:solidFill>
                <a:srgbClr val="0c5076"/>
              </a:solidFill>
              <a:latin typeface="Arial"/>
            </a:endParaRPr>
          </a:p>
          <a:p>
            <a:pPr lvl="1" marL="626760" indent="-169200">
              <a:lnSpc>
                <a:spcPct val="100000"/>
              </a:lnSpc>
              <a:spcBef>
                <a:spcPts val="281"/>
              </a:spcBef>
              <a:buClr>
                <a:srgbClr val="ff0000"/>
              </a:buClr>
              <a:buFont typeface="Arial-ItalicMT"/>
              <a:buChar char="&gt;"/>
              <a:tabLst>
                <a:tab algn="l" pos="0"/>
              </a:tabLst>
            </a:pPr>
            <a:r>
              <a:rPr b="0" lang="fr-FR" sz="1400" spc="-1" strike="noStrike">
                <a:solidFill>
                  <a:srgbClr val="0c5076"/>
                </a:solidFill>
                <a:latin typeface="Arial"/>
              </a:rPr>
              <a:t>Durée la césure : d’un semestre à une année universitaire </a:t>
            </a:r>
            <a:endParaRPr b="0" lang="fr-FR" sz="1400" spc="-1" strike="noStrike">
              <a:solidFill>
                <a:srgbClr val="000000"/>
              </a:solidFill>
              <a:latin typeface="Arial"/>
            </a:endParaRPr>
          </a:p>
          <a:p>
            <a:pPr lvl="1" marL="626760" indent="-169200">
              <a:lnSpc>
                <a:spcPct val="100000"/>
              </a:lnSpc>
              <a:spcBef>
                <a:spcPts val="281"/>
              </a:spcBef>
              <a:buClr>
                <a:srgbClr val="ff0000"/>
              </a:buClr>
              <a:buFont typeface="Arial-ItalicMT"/>
              <a:buChar char="&gt;"/>
              <a:tabLst>
                <a:tab algn="l" pos="0"/>
              </a:tabLst>
            </a:pPr>
            <a:r>
              <a:rPr b="1" lang="fr-FR" sz="1400" spc="-1" strike="noStrike">
                <a:solidFill>
                  <a:srgbClr val="0c5076"/>
                </a:solidFill>
                <a:latin typeface="Arial"/>
              </a:rPr>
              <a:t>Demande de césure à signaler lors de la saisie des vœux sur Parcoursup </a:t>
            </a:r>
            <a:r>
              <a:rPr b="0" lang="fr-FR" sz="1400" spc="-1" strike="noStrike">
                <a:solidFill>
                  <a:srgbClr val="0c5076"/>
                </a:solidFill>
                <a:latin typeface="Arial"/>
              </a:rPr>
              <a:t>(en cochant la case « césure »)</a:t>
            </a:r>
            <a:endParaRPr b="0" lang="fr-FR" sz="1400" spc="-1" strike="noStrike">
              <a:solidFill>
                <a:srgbClr val="000000"/>
              </a:solidFill>
              <a:latin typeface="Arial"/>
            </a:endParaRPr>
          </a:p>
          <a:p>
            <a:pPr lvl="1" marL="626760" indent="-169200">
              <a:lnSpc>
                <a:spcPct val="100000"/>
              </a:lnSpc>
              <a:spcBef>
                <a:spcPts val="320"/>
              </a:spcBef>
              <a:buClr>
                <a:srgbClr val="ff0000"/>
              </a:buClr>
              <a:buFont typeface="Arial-ItalicMT"/>
              <a:buChar char="&gt;"/>
              <a:tabLst>
                <a:tab algn="l" pos="0"/>
              </a:tabLst>
            </a:pPr>
            <a:r>
              <a:rPr b="1" lang="fr-FR" sz="1400" spc="-1" strike="noStrike">
                <a:solidFill>
                  <a:srgbClr val="0c5076"/>
                </a:solidFill>
                <a:latin typeface="Arial"/>
              </a:rPr>
              <a:t>L’établissement prend connaissance de la demande de césure après que le lycéen a accepté définitivement la proposition d’admission </a:t>
            </a:r>
            <a:r>
              <a:rPr b="1" lang="fr-FR" sz="1600" spc="-1" strike="noStrike">
                <a:solidFill>
                  <a:srgbClr val="ed7454"/>
                </a:solidFill>
                <a:latin typeface="Arial"/>
              </a:rPr>
              <a:t>&gt;</a:t>
            </a:r>
            <a:r>
              <a:rPr b="1" lang="fr-FR" sz="1400" spc="-1" strike="noStrike">
                <a:solidFill>
                  <a:srgbClr val="0c5076"/>
                </a:solidFill>
                <a:latin typeface="Arial"/>
              </a:rPr>
              <a:t> </a:t>
            </a:r>
            <a:r>
              <a:rPr b="0" lang="fr-FR" sz="1400" spc="-1" strike="noStrike">
                <a:solidFill>
                  <a:srgbClr val="0c5076"/>
                </a:solidFill>
                <a:latin typeface="Arial"/>
              </a:rPr>
              <a:t>Le lycéen contacte la formation pour s’y inscrire et savoir comment déposer sa demande de césure</a:t>
            </a:r>
            <a:endParaRPr b="0" lang="fr-FR" sz="1400" spc="-1" strike="noStrike">
              <a:solidFill>
                <a:srgbClr val="000000"/>
              </a:solidFill>
              <a:latin typeface="Arial"/>
            </a:endParaRPr>
          </a:p>
          <a:p>
            <a:pPr lvl="1" marL="626760" indent="-169200">
              <a:lnSpc>
                <a:spcPct val="100000"/>
              </a:lnSpc>
              <a:spcBef>
                <a:spcPts val="281"/>
              </a:spcBef>
              <a:buClr>
                <a:srgbClr val="ff0000"/>
              </a:buClr>
              <a:buFont typeface="Arial-ItalicMT"/>
              <a:buChar char="&gt;"/>
              <a:tabLst>
                <a:tab algn="l" pos="0"/>
              </a:tabLst>
            </a:pPr>
            <a:r>
              <a:rPr b="1" lang="fr-FR" sz="1400" spc="-1" strike="noStrike">
                <a:solidFill>
                  <a:srgbClr val="0c5076"/>
                </a:solidFill>
                <a:latin typeface="Arial"/>
              </a:rPr>
              <a:t>La césure n’est pas accordée de droit</a:t>
            </a:r>
            <a:r>
              <a:rPr b="0" lang="fr-FR" sz="1400" spc="-1" strike="noStrike">
                <a:solidFill>
                  <a:srgbClr val="0c5076"/>
                </a:solidFill>
                <a:latin typeface="Arial"/>
              </a:rPr>
              <a:t> : une lettre de motivation précisant les objectifs et le projet envisagés pour cette césure doit être adressée au président ou directeur de l’établissement</a:t>
            </a:r>
            <a:endParaRPr b="0" lang="fr-FR" sz="1400" spc="-1" strike="noStrike">
              <a:solidFill>
                <a:srgbClr val="000000"/>
              </a:solidFill>
              <a:latin typeface="Arial"/>
            </a:endParaRPr>
          </a:p>
          <a:p>
            <a:pPr lvl="1" marL="626760" indent="-169200">
              <a:lnSpc>
                <a:spcPct val="100000"/>
              </a:lnSpc>
              <a:spcBef>
                <a:spcPts val="281"/>
              </a:spcBef>
              <a:buClr>
                <a:srgbClr val="ff0000"/>
              </a:buClr>
              <a:buFont typeface="Arial-ItalicMT"/>
              <a:buChar char="&gt;"/>
              <a:tabLst>
                <a:tab algn="l" pos="0"/>
              </a:tabLst>
            </a:pPr>
            <a:r>
              <a:rPr b="1" lang="fr-FR" sz="1400" spc="-1" strike="noStrike">
                <a:solidFill>
                  <a:srgbClr val="0c5076"/>
                </a:solidFill>
                <a:latin typeface="Arial"/>
              </a:rPr>
              <a:t>A l’issue de la césure, l’étudiant pourra réintégrer la formation s’il le souhaite sans repasser par Parcoursup</a:t>
            </a:r>
            <a:endParaRPr b="0" lang="fr-FR" sz="1400" spc="-1" strike="noStrike">
              <a:solidFill>
                <a:srgbClr val="000000"/>
              </a:solidFill>
              <a:latin typeface="Arial"/>
            </a:endParaRPr>
          </a:p>
          <a:p>
            <a:pPr>
              <a:lnSpc>
                <a:spcPct val="100000"/>
              </a:lnSpc>
              <a:spcAft>
                <a:spcPts val="499"/>
              </a:spcAft>
              <a:tabLst>
                <a:tab algn="l" pos="0"/>
              </a:tabLst>
            </a:pPr>
            <a:endParaRPr b="0" lang="fr-FR" sz="1400" spc="-1" strike="noStrike">
              <a:solidFill>
                <a:srgbClr val="0c5076"/>
              </a:solidFill>
              <a:latin typeface="Arial"/>
            </a:endParaRPr>
          </a:p>
        </p:txBody>
      </p:sp>
      <p:sp>
        <p:nvSpPr>
          <p:cNvPr id="402"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37662895-FC6A-416A-AF90-DD9E8D627E65}"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03"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9D301BCD-D26F-470A-988B-542E7578A752}" type="slidenum">
              <a:rPr b="0" lang="fr-FR" sz="1600" spc="-1" strike="noStrike">
                <a:solidFill>
                  <a:srgbClr val="ff0000"/>
                </a:solidFill>
                <a:latin typeface="Arial"/>
              </a:rPr>
              <a:t>&lt;numéro&gt;</a:t>
            </a:fld>
            <a:endParaRPr b="0" lang="fr-FR" sz="1600" spc="-1" strike="noStrike">
              <a:latin typeface="Times New Roman"/>
            </a:endParaRPr>
          </a:p>
        </p:txBody>
      </p:sp>
      <p:sp>
        <p:nvSpPr>
          <p:cNvPr id="404" name="CustomShape 5"/>
          <p:cNvSpPr/>
          <p:nvPr/>
        </p:nvSpPr>
        <p:spPr>
          <a:xfrm>
            <a:off x="6193800" y="86040"/>
            <a:ext cx="257112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Faire le choix de la césure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A12983C7-4EEC-488E-9526-E84F308A19B3}"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06"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F2A8BED3-ACA0-455B-B825-A0427C856B56}" type="slidenum">
              <a:rPr b="0" lang="fr-FR" sz="1600" spc="-1" strike="noStrike">
                <a:solidFill>
                  <a:srgbClr val="ff0000"/>
                </a:solidFill>
                <a:latin typeface="Arial"/>
              </a:rPr>
              <a:t>&lt;numéro&gt;</a:t>
            </a:fld>
            <a:endParaRPr b="0" lang="fr-FR" sz="1600" spc="-1" strike="noStrike">
              <a:latin typeface="Times New Roman"/>
            </a:endParaRPr>
          </a:p>
        </p:txBody>
      </p:sp>
      <p:pic>
        <p:nvPicPr>
          <p:cNvPr id="407" name="Image 2" descr=""/>
          <p:cNvPicPr/>
          <p:nvPr/>
        </p:nvPicPr>
        <p:blipFill>
          <a:blip r:embed="rId1"/>
          <a:stretch/>
        </p:blipFill>
        <p:spPr>
          <a:xfrm>
            <a:off x="0" y="0"/>
            <a:ext cx="9143640" cy="514332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TextShape 1"/>
          <p:cNvSpPr txBox="1"/>
          <p:nvPr/>
        </p:nvSpPr>
        <p:spPr>
          <a:xfrm>
            <a:off x="360000" y="780840"/>
            <a:ext cx="8423640" cy="44712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Finaliser son dossier et confirmer vos vœux </a:t>
            </a:r>
            <a:endParaRPr b="0" lang="fr-FR" sz="2200" spc="-1" strike="noStrike">
              <a:solidFill>
                <a:srgbClr val="000000"/>
              </a:solidFill>
              <a:latin typeface="Arial"/>
            </a:endParaRPr>
          </a:p>
        </p:txBody>
      </p:sp>
      <p:sp>
        <p:nvSpPr>
          <p:cNvPr id="409" name="TextShape 2"/>
          <p:cNvSpPr txBox="1"/>
          <p:nvPr/>
        </p:nvSpPr>
        <p:spPr>
          <a:xfrm>
            <a:off x="369000" y="1296000"/>
            <a:ext cx="8423640" cy="3291480"/>
          </a:xfrm>
          <a:prstGeom prst="rect">
            <a:avLst/>
          </a:prstGeom>
          <a:noFill/>
          <a:ln w="0">
            <a:noFill/>
          </a:ln>
        </p:spPr>
        <p:txBody>
          <a:bodyPr lIns="0" rIns="0" tIns="0" bIns="0">
            <a:noAutofit/>
          </a:bodyPr>
          <a:p>
            <a:pPr>
              <a:lnSpc>
                <a:spcPct val="100000"/>
              </a:lnSpc>
              <a:spcBef>
                <a:spcPts val="360"/>
              </a:spcBef>
              <a:tabLst>
                <a:tab algn="l" pos="0"/>
              </a:tabLst>
            </a:pPr>
            <a:r>
              <a:rPr b="1" lang="fr-FR" sz="1800" spc="-1" strike="noStrike">
                <a:solidFill>
                  <a:srgbClr val="0c5076"/>
                </a:solidFill>
                <a:latin typeface="Arial"/>
              </a:rPr>
              <a:t>Pour que les vœux saisis deviennent définitifs sur Parcoursup, les candidats doivent obligatoirement :</a:t>
            </a:r>
            <a:endParaRPr b="0" lang="fr-FR" sz="1800" spc="-1" strike="noStrike">
              <a:solidFill>
                <a:srgbClr val="0c5076"/>
              </a:solidFill>
              <a:latin typeface="Arial"/>
            </a:endParaRPr>
          </a:p>
          <a:p>
            <a:pPr marL="177840" indent="-177480">
              <a:lnSpc>
                <a:spcPct val="100000"/>
              </a:lnSpc>
              <a:spcBef>
                <a:spcPts val="400"/>
              </a:spcBef>
              <a:buClr>
                <a:srgbClr val="ff0000"/>
              </a:buClr>
              <a:buFont typeface="Lucida Grande"/>
              <a:buChar char="&gt;"/>
              <a:tabLst>
                <a:tab algn="l" pos="0"/>
              </a:tabLst>
            </a:pPr>
            <a:r>
              <a:rPr b="1" lang="fr-FR" sz="2000" spc="-1" strike="noStrike">
                <a:solidFill>
                  <a:srgbClr val="f28e65"/>
                </a:solidFill>
                <a:latin typeface="Arial"/>
              </a:rPr>
              <a:t> </a:t>
            </a:r>
            <a:r>
              <a:rPr b="1" lang="fr-FR" sz="2000" spc="-1" strike="noStrike">
                <a:solidFill>
                  <a:srgbClr val="f28e65"/>
                </a:solidFill>
                <a:latin typeface="Arial"/>
              </a:rPr>
              <a:t>Compléter leur dossier : </a:t>
            </a:r>
            <a:endParaRPr b="0" lang="fr-FR" sz="2000" spc="-1" strike="noStrike">
              <a:solidFill>
                <a:srgbClr val="0c5076"/>
              </a:solidFill>
              <a:latin typeface="Arial"/>
            </a:endParaRPr>
          </a:p>
          <a:p>
            <a:pPr lvl="1" marL="594360" indent="-342720">
              <a:lnSpc>
                <a:spcPct val="100000"/>
              </a:lnSpc>
              <a:spcBef>
                <a:spcPts val="360"/>
              </a:spcBef>
              <a:buClr>
                <a:srgbClr val="0c5076"/>
              </a:buClr>
              <a:buFont typeface="Arial"/>
              <a:buChar char="•"/>
              <a:tabLst>
                <a:tab algn="l" pos="0"/>
              </a:tabLst>
            </a:pPr>
            <a:r>
              <a:rPr b="0" lang="fr-FR" sz="1800" spc="-1" strike="noStrike">
                <a:solidFill>
                  <a:srgbClr val="0c5076"/>
                </a:solidFill>
                <a:latin typeface="Arial"/>
              </a:rPr>
              <a:t>projet de formation motivé pour chaque vœu formulé</a:t>
            </a:r>
            <a:endParaRPr b="0" lang="fr-FR" sz="1800" spc="-1" strike="noStrike">
              <a:solidFill>
                <a:srgbClr val="000000"/>
              </a:solidFill>
              <a:latin typeface="Arial"/>
            </a:endParaRPr>
          </a:p>
          <a:p>
            <a:pPr lvl="1" marL="594360" indent="-342720">
              <a:lnSpc>
                <a:spcPct val="100000"/>
              </a:lnSpc>
              <a:spcBef>
                <a:spcPts val="360"/>
              </a:spcBef>
              <a:buClr>
                <a:srgbClr val="0c5076"/>
              </a:buClr>
              <a:buFont typeface="Arial"/>
              <a:buChar char="•"/>
              <a:tabLst>
                <a:tab algn="l" pos="0"/>
              </a:tabLst>
            </a:pPr>
            <a:r>
              <a:rPr b="0" lang="fr-FR" sz="1800" spc="-1" strike="noStrike">
                <a:solidFill>
                  <a:srgbClr val="0c5076"/>
                </a:solidFill>
                <a:latin typeface="Arial"/>
              </a:rPr>
              <a:t>rubrique « préférence et autres projets »</a:t>
            </a:r>
            <a:endParaRPr b="0" lang="fr-FR" sz="1800" spc="-1" strike="noStrike">
              <a:solidFill>
                <a:srgbClr val="000000"/>
              </a:solidFill>
              <a:latin typeface="Arial"/>
            </a:endParaRPr>
          </a:p>
          <a:p>
            <a:pPr lvl="1" marL="594360" indent="-342720">
              <a:lnSpc>
                <a:spcPct val="100000"/>
              </a:lnSpc>
              <a:spcBef>
                <a:spcPts val="360"/>
              </a:spcBef>
              <a:buClr>
                <a:srgbClr val="0c5076"/>
              </a:buClr>
              <a:buFont typeface="Arial"/>
              <a:buChar char="•"/>
              <a:tabLst>
                <a:tab algn="l" pos="0"/>
              </a:tabLst>
            </a:pPr>
            <a:r>
              <a:rPr b="0" lang="fr-FR" sz="1800" spc="-1" strike="noStrike">
                <a:solidFill>
                  <a:srgbClr val="0c5076"/>
                </a:solidFill>
                <a:latin typeface="Arial"/>
              </a:rPr>
              <a:t>pièces complémentaires demandées par certaines formations</a:t>
            </a:r>
            <a:endParaRPr b="0" lang="fr-FR" sz="1800" spc="-1" strike="noStrike">
              <a:solidFill>
                <a:srgbClr val="000000"/>
              </a:solidFill>
              <a:latin typeface="Arial"/>
            </a:endParaRPr>
          </a:p>
          <a:p>
            <a:pPr lvl="1" marL="594360" indent="-342720">
              <a:lnSpc>
                <a:spcPct val="100000"/>
              </a:lnSpc>
              <a:spcBef>
                <a:spcPts val="360"/>
              </a:spcBef>
              <a:buClr>
                <a:srgbClr val="0c5076"/>
              </a:buClr>
              <a:buFont typeface="Arial"/>
              <a:buChar char="•"/>
              <a:tabLst>
                <a:tab algn="l" pos="0"/>
              </a:tabLst>
            </a:pPr>
            <a:r>
              <a:rPr b="0" lang="fr-FR" sz="1800" spc="-1" strike="noStrike">
                <a:solidFill>
                  <a:srgbClr val="0c5076"/>
                </a:solidFill>
                <a:latin typeface="Arial"/>
              </a:rPr>
              <a:t>rubrique « activités et centres d’intérêt » (facultative)</a:t>
            </a:r>
            <a:endParaRPr b="0" lang="fr-FR" sz="1800" spc="-1" strike="noStrike">
              <a:solidFill>
                <a:srgbClr val="000000"/>
              </a:solidFill>
              <a:latin typeface="Arial"/>
            </a:endParaRPr>
          </a:p>
          <a:p>
            <a:pPr marL="177840" indent="-177480">
              <a:lnSpc>
                <a:spcPct val="100000"/>
              </a:lnSpc>
              <a:spcBef>
                <a:spcPts val="400"/>
              </a:spcBef>
              <a:buClr>
                <a:srgbClr val="ff0000"/>
              </a:buClr>
              <a:buFont typeface="Lucida Grande"/>
              <a:buChar char="&gt;"/>
              <a:tabLst>
                <a:tab algn="l" pos="0"/>
              </a:tabLst>
            </a:pPr>
            <a:r>
              <a:rPr b="1" lang="fr-FR" sz="2000" spc="-1" strike="noStrike">
                <a:solidFill>
                  <a:srgbClr val="f28e65"/>
                </a:solidFill>
                <a:latin typeface="Arial"/>
              </a:rPr>
              <a:t> </a:t>
            </a:r>
            <a:r>
              <a:rPr b="1" lang="fr-FR" sz="2000" spc="-1" strike="noStrike">
                <a:solidFill>
                  <a:srgbClr val="f28e65"/>
                </a:solidFill>
                <a:latin typeface="Arial"/>
              </a:rPr>
              <a:t>Confirmer chacun de leurs vœux</a:t>
            </a:r>
            <a:endParaRPr b="0" lang="fr-FR" sz="2000" spc="-1" strike="noStrike">
              <a:solidFill>
                <a:srgbClr val="0c5076"/>
              </a:solidFill>
              <a:latin typeface="Arial"/>
            </a:endParaRPr>
          </a:p>
          <a:p>
            <a:pPr>
              <a:lnSpc>
                <a:spcPct val="100000"/>
              </a:lnSpc>
              <a:spcAft>
                <a:spcPts val="499"/>
              </a:spcAft>
              <a:tabLst>
                <a:tab algn="l" pos="0"/>
              </a:tabLst>
            </a:pPr>
            <a:endParaRPr b="0" lang="fr-FR" sz="2000" spc="-1" strike="noStrike">
              <a:solidFill>
                <a:srgbClr val="0c5076"/>
              </a:solidFill>
              <a:latin typeface="Arial"/>
            </a:endParaRPr>
          </a:p>
        </p:txBody>
      </p:sp>
      <p:sp>
        <p:nvSpPr>
          <p:cNvPr id="410"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837DB8B9-2B0C-4E35-9594-98750C71E3BF}"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11"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455F0E5A-DC45-4BB8-A576-0D06F8A7D554}" type="slidenum">
              <a:rPr b="0" lang="fr-FR" sz="1600" spc="-1" strike="noStrike">
                <a:solidFill>
                  <a:srgbClr val="ff0000"/>
                </a:solidFill>
                <a:latin typeface="Arial"/>
              </a:rPr>
              <a:t>&lt;numéro&gt;</a:t>
            </a:fld>
            <a:endParaRPr b="0" lang="fr-FR" sz="1600" spc="-1" strike="noStrike">
              <a:latin typeface="Times New Roman"/>
            </a:endParaRPr>
          </a:p>
        </p:txBody>
      </p:sp>
      <p:sp>
        <p:nvSpPr>
          <p:cNvPr id="412" name="CustomShape 5"/>
          <p:cNvSpPr/>
          <p:nvPr/>
        </p:nvSpPr>
        <p:spPr>
          <a:xfrm>
            <a:off x="270000" y="4004280"/>
            <a:ext cx="8478000" cy="719640"/>
          </a:xfrm>
          <a:prstGeom prst="roundRect">
            <a:avLst>
              <a:gd name="adj" fmla="val 16667"/>
            </a:avLst>
          </a:prstGeom>
          <a:solidFill>
            <a:srgbClr val="0c5076"/>
          </a:solidFill>
          <a:ln>
            <a:noFill/>
          </a:ln>
          <a:effectLst>
            <a:outerShdw algn="tl" blurRad="50800" dir="2700000" dist="37674"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1" lang="fr-FR" sz="1800" spc="-1" strike="noStrike">
                <a:solidFill>
                  <a:srgbClr val="ffffff"/>
                </a:solidFill>
                <a:latin typeface="Arial"/>
              </a:rPr>
              <a:t>Un vœu non confirmé avant le 7 avril 2022 (23h59 - heure de Paris) </a:t>
            </a:r>
            <a:endParaRPr b="0" lang="fr-FR" sz="1800" spc="-1" strike="noStrike">
              <a:latin typeface="Arial"/>
            </a:endParaRPr>
          </a:p>
          <a:p>
            <a:pPr algn="ctr">
              <a:lnSpc>
                <a:spcPct val="100000"/>
              </a:lnSpc>
            </a:pPr>
            <a:r>
              <a:rPr b="1" lang="fr-FR" sz="1800" spc="-1" strike="noStrike">
                <a:solidFill>
                  <a:srgbClr val="ffffff"/>
                </a:solidFill>
                <a:latin typeface="Arial"/>
              </a:rPr>
              <a:t>ne sera pas examiné par la formation</a:t>
            </a:r>
            <a:endParaRPr b="0" lang="fr-FR" sz="1800" spc="-1" strike="noStrike">
              <a:latin typeface="Arial"/>
            </a:endParaRPr>
          </a:p>
        </p:txBody>
      </p:sp>
      <p:sp>
        <p:nvSpPr>
          <p:cNvPr id="413" name="CustomShape 6"/>
          <p:cNvSpPr/>
          <p:nvPr/>
        </p:nvSpPr>
        <p:spPr>
          <a:xfrm>
            <a:off x="6143760" y="86040"/>
            <a:ext cx="262116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Jusqu’au 7 avril 2022 inclus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La rubrique « préférence et autres projets »</a:t>
            </a:r>
            <a:endParaRPr b="0" lang="fr-FR" sz="2200" spc="-1" strike="noStrike">
              <a:solidFill>
                <a:srgbClr val="000000"/>
              </a:solidFill>
              <a:latin typeface="Arial"/>
            </a:endParaRPr>
          </a:p>
        </p:txBody>
      </p:sp>
      <p:sp>
        <p:nvSpPr>
          <p:cNvPr id="415" name="TextShape 2"/>
          <p:cNvSpPr txBox="1"/>
          <p:nvPr/>
        </p:nvSpPr>
        <p:spPr>
          <a:xfrm>
            <a:off x="360000" y="1347480"/>
            <a:ext cx="8406000" cy="3240000"/>
          </a:xfrm>
          <a:prstGeom prst="rect">
            <a:avLst/>
          </a:prstGeom>
          <a:noFill/>
          <a:ln w="0">
            <a:noFill/>
          </a:ln>
        </p:spPr>
        <p:txBody>
          <a:bodyPr lIns="0" rIns="0" tIns="0" bIns="0">
            <a:noAutofit/>
          </a:bodyPr>
          <a:p>
            <a:pPr>
              <a:lnSpc>
                <a:spcPct val="100000"/>
              </a:lnSpc>
              <a:spcAft>
                <a:spcPts val="499"/>
              </a:spcAft>
              <a:tabLst>
                <a:tab algn="l" pos="0"/>
              </a:tabLst>
            </a:pPr>
            <a:r>
              <a:rPr b="1" lang="fr-FR" sz="1600" spc="-1" strike="noStrike">
                <a:solidFill>
                  <a:srgbClr val="0c5076"/>
                </a:solidFill>
                <a:latin typeface="Arial"/>
              </a:rPr>
              <a:t>Rubrique obligatoire dans laquelle le candidat indique : </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a:p>
            <a:pPr marL="285840" indent="-285480">
              <a:lnSpc>
                <a:spcPct val="100000"/>
              </a:lnSpc>
              <a:spcAft>
                <a:spcPts val="499"/>
              </a:spcAft>
              <a:buClr>
                <a:srgbClr val="ec130e"/>
              </a:buClr>
              <a:buFont typeface="Arial"/>
              <a:buChar char="•"/>
              <a:tabLst>
                <a:tab algn="l" pos="0"/>
              </a:tabLst>
            </a:pPr>
            <a:r>
              <a:rPr b="1" lang="fr-FR" sz="1600" spc="-1" strike="noStrike">
                <a:solidFill>
                  <a:srgbClr val="ed7454"/>
                </a:solidFill>
                <a:latin typeface="Arial"/>
              </a:rPr>
              <a:t>ses préférences parmi les vœux formulés ou pour un domaine particulier. </a:t>
            </a:r>
            <a:r>
              <a:rPr b="0" lang="fr-FR" sz="1600" spc="-1" strike="noStrike">
                <a:solidFill>
                  <a:srgbClr val="0c5076"/>
                </a:solidFill>
                <a:latin typeface="Arial"/>
              </a:rPr>
              <a:t>Ces informations seront très utiles aux commissions d’accès à l’enseignement supérieur (CAES) qui accompagnent les candidats n’ayant pas eu de proposition d’admission à partir du 1er juillet 2022. </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a:p>
            <a:pPr marL="285840" indent="-285480">
              <a:lnSpc>
                <a:spcPct val="100000"/>
              </a:lnSpc>
              <a:spcAft>
                <a:spcPts val="499"/>
              </a:spcAft>
              <a:buClr>
                <a:srgbClr val="ed7454"/>
              </a:buClr>
              <a:buFont typeface="Arial"/>
              <a:buChar char="•"/>
              <a:tabLst>
                <a:tab algn="l" pos="0"/>
              </a:tabLst>
            </a:pPr>
            <a:r>
              <a:rPr b="1" lang="fr-FR" sz="1600" spc="-1" strike="noStrike">
                <a:solidFill>
                  <a:srgbClr val="ed7454"/>
                </a:solidFill>
                <a:latin typeface="Arial"/>
              </a:rPr>
              <a:t>s’il souhaite candidater dans des formations hors Parcoursup</a:t>
            </a:r>
            <a:r>
              <a:rPr b="0" lang="fr-FR" sz="1600" spc="-1" strike="noStrike">
                <a:solidFill>
                  <a:srgbClr val="0c5076"/>
                </a:solidFill>
                <a:latin typeface="Arial"/>
              </a:rPr>
              <a:t> ou s’il a des projets professionnels ou personnels, en dehors de la plateforme. </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p:txBody>
      </p:sp>
      <p:sp>
        <p:nvSpPr>
          <p:cNvPr id="416"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3AA7F8A9-944E-4B22-A7B9-967C12C6F8EB}"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17"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5D879F4B-39F1-40A2-B91F-7CB5E5EBE384}" type="slidenum">
              <a:rPr b="0" lang="fr-FR" sz="1600" spc="-1" strike="noStrike">
                <a:solidFill>
                  <a:srgbClr val="ff0000"/>
                </a:solidFill>
                <a:latin typeface="Arial"/>
              </a:rPr>
              <a:t>&lt;numéro&gt;</a:t>
            </a:fld>
            <a:endParaRPr b="0" lang="fr-FR" sz="1600" spc="-1" strike="noStrike">
              <a:latin typeface="Times New Roman"/>
            </a:endParaRPr>
          </a:p>
        </p:txBody>
      </p:sp>
      <p:sp>
        <p:nvSpPr>
          <p:cNvPr id="418" name="CustomShape 5"/>
          <p:cNvSpPr/>
          <p:nvPr/>
        </p:nvSpPr>
        <p:spPr>
          <a:xfrm>
            <a:off x="270000" y="3651840"/>
            <a:ext cx="8478000" cy="1007640"/>
          </a:xfrm>
          <a:prstGeom prst="roundRect">
            <a:avLst>
              <a:gd name="adj" fmla="val 16667"/>
            </a:avLst>
          </a:prstGeom>
          <a:solidFill>
            <a:srgbClr val="0c5076"/>
          </a:solidFill>
          <a:ln>
            <a:noFill/>
          </a:ln>
          <a:effectLst>
            <a:outerShdw algn="tl" blurRad="50800" dir="2700000" dist="37674"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1" lang="fr-FR" sz="1600" spc="-1" strike="noStrike">
                <a:solidFill>
                  <a:srgbClr val="ffffff"/>
                </a:solidFill>
                <a:latin typeface="Arial"/>
              </a:rPr>
              <a:t>A noter : ces informations sont confidentielles et ne sont pas transmises aux formations. Elles permettent simplement de mieux suivre les candidats durant la procédure et de mieux analyser leurs motivations et besoins.</a:t>
            </a:r>
            <a:endParaRPr b="0" lang="fr-FR" sz="1600" spc="-1" strike="noStrike">
              <a:latin typeface="Arial"/>
            </a:endParaRPr>
          </a:p>
        </p:txBody>
      </p:sp>
      <p:sp>
        <p:nvSpPr>
          <p:cNvPr id="419" name="CustomShape 6"/>
          <p:cNvSpPr/>
          <p:nvPr/>
        </p:nvSpPr>
        <p:spPr>
          <a:xfrm>
            <a:off x="6143760" y="86040"/>
            <a:ext cx="262116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Jusqu’au 7 avril 2022 inclus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TextShape 1"/>
          <p:cNvSpPr txBox="1"/>
          <p:nvPr/>
        </p:nvSpPr>
        <p:spPr>
          <a:xfrm>
            <a:off x="342360" y="938880"/>
            <a:ext cx="8423640" cy="71964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La rubrique « Activités et centre d’intérêts » </a:t>
            </a:r>
            <a:endParaRPr b="0" lang="fr-FR" sz="2200" spc="-1" strike="noStrike">
              <a:solidFill>
                <a:srgbClr val="000000"/>
              </a:solidFill>
              <a:latin typeface="Arial"/>
            </a:endParaRPr>
          </a:p>
        </p:txBody>
      </p:sp>
      <p:sp>
        <p:nvSpPr>
          <p:cNvPr id="421" name="TextShape 2"/>
          <p:cNvSpPr txBox="1"/>
          <p:nvPr/>
        </p:nvSpPr>
        <p:spPr>
          <a:xfrm>
            <a:off x="362520" y="1491480"/>
            <a:ext cx="8423640" cy="2774160"/>
          </a:xfrm>
          <a:prstGeom prst="rect">
            <a:avLst/>
          </a:prstGeom>
          <a:noFill/>
          <a:ln w="0">
            <a:noFill/>
          </a:ln>
        </p:spPr>
        <p:txBody>
          <a:bodyPr lIns="0" rIns="0" tIns="0" bIns="0">
            <a:noAutofit/>
          </a:bodyPr>
          <a:p>
            <a:pPr>
              <a:lnSpc>
                <a:spcPct val="100000"/>
              </a:lnSpc>
              <a:spcAft>
                <a:spcPts val="499"/>
              </a:spcAft>
              <a:tabLst>
                <a:tab algn="l" pos="0"/>
              </a:tabLst>
            </a:pPr>
            <a:r>
              <a:rPr b="1" lang="fr-FR" sz="1800" spc="-1" strike="noStrike">
                <a:solidFill>
                  <a:srgbClr val="0c5076"/>
                </a:solidFill>
                <a:latin typeface="Arial"/>
              </a:rPr>
              <a:t>Rubrique facultative où le candidat : </a:t>
            </a:r>
            <a:endParaRPr b="0" lang="fr-FR" sz="1800" spc="-1" strike="noStrike">
              <a:solidFill>
                <a:srgbClr val="0c5076"/>
              </a:solidFill>
              <a:latin typeface="Arial"/>
            </a:endParaRPr>
          </a:p>
          <a:p>
            <a:pPr marL="285840" indent="-285480">
              <a:lnSpc>
                <a:spcPct val="100000"/>
              </a:lnSpc>
              <a:spcAft>
                <a:spcPts val="499"/>
              </a:spcAft>
              <a:buClr>
                <a:srgbClr val="ec130e"/>
              </a:buClr>
              <a:buFont typeface="Arial"/>
              <a:buChar char="•"/>
              <a:tabLst>
                <a:tab algn="l" pos="0"/>
              </a:tabLst>
            </a:pPr>
            <a:r>
              <a:rPr b="1" lang="fr-FR" sz="1800" spc="-1" strike="noStrike">
                <a:solidFill>
                  <a:srgbClr val="ed7454"/>
                </a:solidFill>
                <a:latin typeface="Arial"/>
              </a:rPr>
              <a:t>renseigne des informations qui ne sont pas liées à sa scolarité et que le candidat souhaite porter à la connaissance des formations </a:t>
            </a:r>
            <a:r>
              <a:rPr b="0" lang="fr-FR" sz="1800" spc="-1" strike="noStrike">
                <a:solidFill>
                  <a:srgbClr val="0c5076"/>
                </a:solidFill>
                <a:latin typeface="Arial"/>
              </a:rPr>
              <a:t>(ex : activités extra-scolaires, stages / job, pratiques culturelles ou sportives…)</a:t>
            </a:r>
            <a:endParaRPr b="0" lang="fr-FR" sz="1800" spc="-1" strike="noStrike">
              <a:solidFill>
                <a:srgbClr val="0c5076"/>
              </a:solidFill>
              <a:latin typeface="Arial"/>
            </a:endParaRPr>
          </a:p>
          <a:p>
            <a:pPr marL="285840" indent="-285480">
              <a:lnSpc>
                <a:spcPct val="100000"/>
              </a:lnSpc>
              <a:spcAft>
                <a:spcPts val="499"/>
              </a:spcAft>
              <a:buClr>
                <a:srgbClr val="ec130e"/>
              </a:buClr>
              <a:buFont typeface="Arial"/>
              <a:buChar char="•"/>
              <a:tabLst>
                <a:tab algn="l" pos="0"/>
              </a:tabLst>
            </a:pPr>
            <a:r>
              <a:rPr b="0" lang="fr-FR" sz="1800" spc="-1" strike="noStrike">
                <a:solidFill>
                  <a:srgbClr val="0c5076"/>
                </a:solidFill>
                <a:latin typeface="Arial"/>
              </a:rPr>
              <a:t>Un espace pour </a:t>
            </a:r>
            <a:r>
              <a:rPr b="1" lang="fr-FR" sz="1800" spc="-1" strike="noStrike">
                <a:solidFill>
                  <a:srgbClr val="ed7454"/>
                </a:solidFill>
                <a:latin typeface="Arial"/>
              </a:rPr>
              <a:t>faire connaitre ses engagements </a:t>
            </a:r>
            <a:r>
              <a:rPr b="0" lang="fr-FR" sz="1800" spc="-1" strike="noStrike">
                <a:solidFill>
                  <a:srgbClr val="0c5076"/>
                </a:solidFill>
                <a:latin typeface="Arial"/>
              </a:rPr>
              <a:t>: vie lycéenne, engagement associatif, service civique, cordées de la réussite, etc…</a:t>
            </a: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p:txBody>
      </p:sp>
      <p:sp>
        <p:nvSpPr>
          <p:cNvPr id="422"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545DE963-7F01-4485-9AF2-708CE1EE9479}"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23"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C2478C19-D4B4-4BCA-8708-6E71BAE7B4C0}" type="slidenum">
              <a:rPr b="0" lang="fr-FR" sz="1600" spc="-1" strike="noStrike">
                <a:solidFill>
                  <a:srgbClr val="ff0000"/>
                </a:solidFill>
                <a:latin typeface="Arial"/>
              </a:rPr>
              <a:t>&lt;numéro&gt;</a:t>
            </a:fld>
            <a:endParaRPr b="0" lang="fr-FR" sz="1600" spc="-1" strike="noStrike">
              <a:latin typeface="Times New Roman"/>
            </a:endParaRPr>
          </a:p>
        </p:txBody>
      </p:sp>
      <p:sp>
        <p:nvSpPr>
          <p:cNvPr id="424" name="CustomShape 5"/>
          <p:cNvSpPr/>
          <p:nvPr/>
        </p:nvSpPr>
        <p:spPr>
          <a:xfrm>
            <a:off x="270000" y="3363840"/>
            <a:ext cx="8478000" cy="843120"/>
          </a:xfrm>
          <a:prstGeom prst="roundRect">
            <a:avLst>
              <a:gd name="adj" fmla="val 16667"/>
            </a:avLst>
          </a:prstGeom>
          <a:solidFill>
            <a:srgbClr val="0c5076"/>
          </a:solidFill>
          <a:ln>
            <a:noFill/>
          </a:ln>
          <a:effectLst>
            <a:outerShdw algn="tl" blurRad="50800" dir="2700000" dist="37674"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just">
              <a:lnSpc>
                <a:spcPct val="100000"/>
              </a:lnSpc>
            </a:pPr>
            <a:r>
              <a:rPr b="0" lang="fr-FR" sz="1600" spc="-1" strike="noStrike">
                <a:solidFill>
                  <a:srgbClr val="ffffff"/>
                </a:solidFill>
                <a:latin typeface="Arial"/>
              </a:rPr>
              <a:t>Un atout pour se démarquer, parler davantage de soi et mettre en avant des qualités, des compétences ou des expériences qui ne transparaissent pas dans les bulletins scolaires</a:t>
            </a:r>
            <a:endParaRPr b="0" lang="fr-FR" sz="1600" spc="-1" strike="noStrike">
              <a:latin typeface="Arial"/>
            </a:endParaRPr>
          </a:p>
        </p:txBody>
      </p:sp>
      <p:sp>
        <p:nvSpPr>
          <p:cNvPr id="425" name="CustomShape 6"/>
          <p:cNvSpPr/>
          <p:nvPr/>
        </p:nvSpPr>
        <p:spPr>
          <a:xfrm>
            <a:off x="6143760" y="86040"/>
            <a:ext cx="262116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Jusqu’au 7 avril 2022 inclus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L’attestation de passation du questionnaire pour les vœux en licence de droit et sciences </a:t>
            </a:r>
            <a:endParaRPr b="0" lang="fr-FR" sz="2200" spc="-1" strike="noStrike">
              <a:solidFill>
                <a:srgbClr val="000000"/>
              </a:solidFill>
              <a:latin typeface="Arial"/>
            </a:endParaRPr>
          </a:p>
        </p:txBody>
      </p:sp>
      <p:sp>
        <p:nvSpPr>
          <p:cNvPr id="427" name="TextShape 2"/>
          <p:cNvSpPr txBox="1"/>
          <p:nvPr/>
        </p:nvSpPr>
        <p:spPr>
          <a:xfrm>
            <a:off x="360000" y="1491480"/>
            <a:ext cx="8532000" cy="3312000"/>
          </a:xfrm>
          <a:prstGeom prst="rect">
            <a:avLst/>
          </a:prstGeom>
          <a:noFill/>
          <a:ln w="0">
            <a:noFill/>
          </a:ln>
        </p:spPr>
        <p:txBody>
          <a:bodyPr lIns="0" rIns="0" tIns="0" bIns="0">
            <a:noAutofit/>
          </a:bodyPr>
          <a:p>
            <a:pPr>
              <a:lnSpc>
                <a:spcPct val="100000"/>
              </a:lnSpc>
              <a:spcAft>
                <a:spcPts val="499"/>
              </a:spcAft>
              <a:tabLst>
                <a:tab algn="l" pos="0"/>
              </a:tabLst>
            </a:pPr>
            <a:endParaRPr b="0" lang="fr-FR" sz="1050" spc="-1" strike="noStrike">
              <a:solidFill>
                <a:srgbClr val="0c5076"/>
              </a:solidFill>
              <a:latin typeface="Arial"/>
            </a:endParaRPr>
          </a:p>
          <a:p>
            <a:pPr>
              <a:lnSpc>
                <a:spcPct val="100000"/>
              </a:lnSpc>
              <a:spcAft>
                <a:spcPts val="499"/>
              </a:spcAft>
              <a:tabLst>
                <a:tab algn="l" pos="0"/>
              </a:tabLst>
            </a:pPr>
            <a:r>
              <a:rPr b="1" lang="fr-FR" sz="1600" spc="-1" strike="noStrike">
                <a:solidFill>
                  <a:srgbClr val="0c5076"/>
                </a:solidFill>
                <a:latin typeface="Arial"/>
              </a:rPr>
              <a:t>Obligatoire pour les candidats qui formulent des vœux en licence de Droit ou dans les licences de Sciences :</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a:p>
            <a:pPr>
              <a:lnSpc>
                <a:spcPct val="100000"/>
              </a:lnSpc>
              <a:spcAft>
                <a:spcPts val="499"/>
              </a:spcAft>
              <a:tabLst>
                <a:tab algn="l" pos="0"/>
              </a:tabLst>
            </a:pPr>
            <a:r>
              <a:rPr b="1" lang="fr-FR" sz="1600" spc="-1" strike="noStrike">
                <a:solidFill>
                  <a:srgbClr val="ed7454"/>
                </a:solidFill>
                <a:latin typeface="Arial"/>
              </a:rPr>
              <a:t>Un questionnaire en ligne sur le site Terminales2021-2022.fr</a:t>
            </a:r>
            <a:endParaRPr b="0" lang="fr-FR" sz="1600" spc="-1" strike="noStrike">
              <a:solidFill>
                <a:srgbClr val="0c5076"/>
              </a:solidFill>
              <a:latin typeface="Arial"/>
            </a:endParaRPr>
          </a:p>
          <a:p>
            <a:pPr marL="285840" indent="-285480">
              <a:lnSpc>
                <a:spcPct val="100000"/>
              </a:lnSpc>
              <a:spcAft>
                <a:spcPts val="499"/>
              </a:spcAft>
              <a:buClr>
                <a:srgbClr val="0c5076"/>
              </a:buClr>
              <a:buFont typeface="Wingdings" charset="2"/>
              <a:buChar char=""/>
              <a:tabLst>
                <a:tab algn="l" pos="0"/>
              </a:tabLst>
            </a:pPr>
            <a:r>
              <a:rPr b="0" lang="fr-FR" sz="1600" spc="-1" strike="noStrike">
                <a:solidFill>
                  <a:srgbClr val="0c5076"/>
                </a:solidFill>
                <a:latin typeface="Arial"/>
              </a:rPr>
              <a:t>Accessible (</a:t>
            </a:r>
            <a:r>
              <a:rPr b="1" lang="fr-FR" sz="1600" spc="-1" strike="noStrike">
                <a:solidFill>
                  <a:srgbClr val="0c5076"/>
                </a:solidFill>
                <a:latin typeface="Arial"/>
              </a:rPr>
              <a:t>à partir du 20 janvier 2022</a:t>
            </a:r>
            <a:r>
              <a:rPr b="0" lang="fr-FR" sz="1600" spc="-1" strike="noStrike">
                <a:solidFill>
                  <a:srgbClr val="0c5076"/>
                </a:solidFill>
                <a:latin typeface="Arial"/>
              </a:rPr>
              <a:t>) à partir des fiches de formations concernées ;</a:t>
            </a:r>
            <a:endParaRPr b="0" lang="fr-FR" sz="1600" spc="-1" strike="noStrike">
              <a:solidFill>
                <a:srgbClr val="0c5076"/>
              </a:solidFill>
              <a:latin typeface="Arial"/>
            </a:endParaRPr>
          </a:p>
          <a:p>
            <a:pPr marL="285840" indent="-285480">
              <a:lnSpc>
                <a:spcPct val="100000"/>
              </a:lnSpc>
              <a:spcAft>
                <a:spcPts val="499"/>
              </a:spcAft>
              <a:buClr>
                <a:srgbClr val="0c5076"/>
              </a:buClr>
              <a:buFont typeface="Wingdings" charset="2"/>
              <a:buChar char=""/>
              <a:tabLst>
                <a:tab algn="l" pos="0"/>
              </a:tabLst>
            </a:pPr>
            <a:r>
              <a:rPr b="0" lang="fr-FR" sz="1600" spc="-1" strike="noStrike">
                <a:solidFill>
                  <a:srgbClr val="0c5076"/>
                </a:solidFill>
                <a:latin typeface="Arial"/>
              </a:rPr>
              <a:t>Pour avoir un aperçu des connaissances et des compétences à mobiliser dans la formation demandée ;</a:t>
            </a:r>
            <a:endParaRPr b="0" lang="fr-FR" sz="1600" spc="-1" strike="noStrike">
              <a:solidFill>
                <a:srgbClr val="0c5076"/>
              </a:solidFill>
              <a:latin typeface="Arial"/>
            </a:endParaRPr>
          </a:p>
          <a:p>
            <a:pPr>
              <a:lnSpc>
                <a:spcPct val="100000"/>
              </a:lnSpc>
              <a:spcAft>
                <a:spcPts val="499"/>
              </a:spcAft>
              <a:tabLst>
                <a:tab algn="l" pos="0"/>
              </a:tabLst>
            </a:pPr>
            <a:r>
              <a:rPr b="0" lang="fr-FR" sz="1600" spc="-1" strike="noStrike">
                <a:solidFill>
                  <a:srgbClr val="0c5076"/>
                </a:solidFill>
                <a:latin typeface="Wingdings"/>
              </a:rPr>
              <a:t></a:t>
            </a:r>
            <a:r>
              <a:rPr b="0" lang="fr-FR" sz="1600" spc="-1" strike="noStrike">
                <a:solidFill>
                  <a:srgbClr val="0c5076"/>
                </a:solidFill>
                <a:latin typeface="Arial"/>
              </a:rPr>
              <a:t> </a:t>
            </a:r>
            <a:r>
              <a:rPr b="0" lang="fr-FR" sz="1600" spc="-1" strike="noStrike">
                <a:solidFill>
                  <a:srgbClr val="0c5076"/>
                </a:solidFill>
                <a:latin typeface="Arial"/>
              </a:rPr>
              <a:t>Les résultats n'appartiennent qu’au seul candidat : </a:t>
            </a:r>
            <a:r>
              <a:rPr b="1" lang="fr-FR" sz="1600" spc="-1" strike="noStrike">
                <a:solidFill>
                  <a:srgbClr val="0c5076"/>
                </a:solidFill>
                <a:latin typeface="Arial"/>
              </a:rPr>
              <a:t>pas de transmission aux universités.</a:t>
            </a:r>
            <a:endParaRPr b="0" lang="fr-FR" sz="1600" spc="-1" strike="noStrike">
              <a:solidFill>
                <a:srgbClr val="0c5076"/>
              </a:solidFill>
              <a:latin typeface="Arial"/>
            </a:endParaRPr>
          </a:p>
          <a:p>
            <a:pPr>
              <a:lnSpc>
                <a:spcPct val="100000"/>
              </a:lnSpc>
              <a:spcAft>
                <a:spcPts val="499"/>
              </a:spcAft>
              <a:tabLst>
                <a:tab algn="l" pos="0"/>
              </a:tabLst>
            </a:pPr>
            <a:br/>
            <a:r>
              <a:rPr b="1" lang="fr-FR" sz="1600" spc="-1" strike="noStrike">
                <a:solidFill>
                  <a:srgbClr val="ed7454"/>
                </a:solidFill>
                <a:latin typeface="Arial"/>
              </a:rPr>
              <a:t>Une attestation de passation à télécharger est à joindre à son dossier Parcoursup avant le 7 avril 2022 23h59 (heure de Paris).           </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p:txBody>
      </p:sp>
      <p:sp>
        <p:nvSpPr>
          <p:cNvPr id="428"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02380E08-A157-4A0D-8638-C3035CA5B727}"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29"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1DE721E3-BA8B-4BF7-87B5-BD76E1DA30B9}" type="slidenum">
              <a:rPr b="0" lang="fr-FR" sz="1600" spc="-1" strike="noStrike">
                <a:solidFill>
                  <a:srgbClr val="ff0000"/>
                </a:solidFill>
                <a:latin typeface="Arial"/>
              </a:rPr>
              <a:t>&lt;numéro&gt;</a:t>
            </a:fld>
            <a:endParaRPr b="0" lang="fr-FR" sz="1600" spc="-1" strike="noStrike">
              <a:latin typeface="Times New Roman"/>
            </a:endParaRPr>
          </a:p>
        </p:txBody>
      </p:sp>
      <p:sp>
        <p:nvSpPr>
          <p:cNvPr id="430" name="CustomShape 5"/>
          <p:cNvSpPr/>
          <p:nvPr/>
        </p:nvSpPr>
        <p:spPr>
          <a:xfrm>
            <a:off x="6143760" y="86040"/>
            <a:ext cx="262116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Jusqu’au 7 avril 2022 inclus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TextShape 1"/>
          <p:cNvSpPr txBox="1"/>
          <p:nvPr/>
        </p:nvSpPr>
        <p:spPr>
          <a:xfrm>
            <a:off x="360000" y="900000"/>
            <a:ext cx="8423640" cy="61416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Les éléments constitutifs de votre dossier :  bulletins scolaires et notes du baccalauréat </a:t>
            </a:r>
            <a:br/>
            <a:br/>
            <a:br/>
            <a:endParaRPr b="0" lang="fr-FR" sz="2200" spc="-1" strike="noStrike">
              <a:solidFill>
                <a:srgbClr val="000000"/>
              </a:solidFill>
              <a:latin typeface="Arial"/>
            </a:endParaRPr>
          </a:p>
        </p:txBody>
      </p:sp>
      <p:sp>
        <p:nvSpPr>
          <p:cNvPr id="432" name="TextShape 2"/>
          <p:cNvSpPr txBox="1"/>
          <p:nvPr/>
        </p:nvSpPr>
        <p:spPr>
          <a:xfrm>
            <a:off x="354240" y="1342800"/>
            <a:ext cx="8538120" cy="2748600"/>
          </a:xfrm>
          <a:prstGeom prst="rect">
            <a:avLst/>
          </a:prstGeom>
          <a:noFill/>
          <a:ln w="0">
            <a:noFill/>
          </a:ln>
        </p:spPr>
        <p:txBody>
          <a:bodyPr lIns="0" rIns="0" tIns="0" bIns="0">
            <a:noAutofit/>
          </a:bodyPr>
          <a:p>
            <a:pPr>
              <a:lnSpc>
                <a:spcPct val="100000"/>
              </a:lnSpc>
              <a:spcBef>
                <a:spcPts val="320"/>
              </a:spcBef>
              <a:tabLst>
                <a:tab algn="l" pos="0"/>
              </a:tabLst>
            </a:pPr>
            <a:endParaRPr b="0" lang="fr-FR" sz="1050" spc="-1" strike="noStrike">
              <a:solidFill>
                <a:srgbClr val="0c5076"/>
              </a:solidFill>
              <a:latin typeface="Arial"/>
            </a:endParaRPr>
          </a:p>
          <a:p>
            <a:pPr lvl="1" marL="429840" indent="-177480">
              <a:lnSpc>
                <a:spcPct val="100000"/>
              </a:lnSpc>
              <a:spcBef>
                <a:spcPts val="320"/>
              </a:spcBef>
              <a:buClr>
                <a:srgbClr val="ff0000"/>
              </a:buClr>
              <a:buFont typeface="Lucida Grande"/>
              <a:buChar char="&gt;"/>
              <a:tabLst>
                <a:tab algn="l" pos="0"/>
              </a:tabLst>
            </a:pPr>
            <a:r>
              <a:rPr b="1" lang="fr-FR" sz="1600" spc="-1" strike="noStrike">
                <a:solidFill>
                  <a:srgbClr val="ed7454"/>
                </a:solidFill>
                <a:latin typeface="Arial"/>
              </a:rPr>
              <a:t>Année de première : </a:t>
            </a:r>
            <a:r>
              <a:rPr b="0" lang="fr-FR" sz="1600" spc="-1" strike="noStrike">
                <a:solidFill>
                  <a:srgbClr val="0c5076"/>
                </a:solidFill>
                <a:latin typeface="Arial"/>
              </a:rPr>
              <a:t>bulletins scolaires, notes des épreuves anticipées de français (pour les lycéens généraux et technologiques)</a:t>
            </a:r>
            <a:endParaRPr b="0" lang="fr-FR" sz="1600" spc="-1" strike="noStrike">
              <a:solidFill>
                <a:srgbClr val="000000"/>
              </a:solidFill>
              <a:latin typeface="Arial"/>
            </a:endParaRPr>
          </a:p>
          <a:p>
            <a:endParaRPr b="0" lang="fr-FR" sz="1600" spc="-1" strike="noStrike">
              <a:solidFill>
                <a:srgbClr val="0c5076"/>
              </a:solidFill>
              <a:latin typeface="Arial"/>
            </a:endParaRPr>
          </a:p>
          <a:p>
            <a:pPr lvl="1" marL="429840" indent="-177480">
              <a:lnSpc>
                <a:spcPct val="100000"/>
              </a:lnSpc>
              <a:spcBef>
                <a:spcPts val="320"/>
              </a:spcBef>
              <a:buClr>
                <a:srgbClr val="ff0000"/>
              </a:buClr>
              <a:buFont typeface="Lucida Grande"/>
              <a:buChar char="&gt;"/>
              <a:tabLst>
                <a:tab algn="l" pos="0"/>
              </a:tabLst>
            </a:pPr>
            <a:r>
              <a:rPr b="1" lang="fr-FR" sz="1600" spc="-1" strike="noStrike">
                <a:solidFill>
                  <a:srgbClr val="ed7454"/>
                </a:solidFill>
                <a:latin typeface="Arial"/>
              </a:rPr>
              <a:t>Année de terminale : </a:t>
            </a:r>
            <a:r>
              <a:rPr b="0" lang="fr-FR" sz="1600" spc="-1" strike="noStrike">
                <a:solidFill>
                  <a:srgbClr val="0c5076"/>
                </a:solidFill>
                <a:latin typeface="Arial"/>
              </a:rPr>
              <a:t>bulletins scolaires des 1er et 2e trimestres (ou 1er semestre), notes des épreuves finales des deux enseignements de spécialité (pour les lycéens généraux et technologiques)</a:t>
            </a:r>
            <a:endParaRPr b="0" lang="fr-FR" sz="1600" spc="-1" strike="noStrike">
              <a:solidFill>
                <a:srgbClr val="000000"/>
              </a:solidFill>
              <a:latin typeface="Arial"/>
            </a:endParaRPr>
          </a:p>
          <a:p>
            <a:pPr>
              <a:lnSpc>
                <a:spcPct val="100000"/>
              </a:lnSpc>
              <a:spcBef>
                <a:spcPts val="159"/>
              </a:spcBef>
              <a:tabLst>
                <a:tab algn="l" pos="0"/>
              </a:tabLst>
            </a:pPr>
            <a:endParaRPr b="0" lang="fr-FR" sz="1600" spc="-1" strike="noStrike">
              <a:solidFill>
                <a:srgbClr val="0c5076"/>
              </a:solidFill>
              <a:latin typeface="Arial"/>
            </a:endParaRPr>
          </a:p>
          <a:p>
            <a:pPr marL="177840" indent="-177480">
              <a:lnSpc>
                <a:spcPct val="100000"/>
              </a:lnSpc>
              <a:spcBef>
                <a:spcPts val="320"/>
              </a:spcBef>
              <a:buClr>
                <a:srgbClr val="ff0000"/>
              </a:buClr>
              <a:buFont typeface="Lucida Grande"/>
              <a:buChar char="&gt;"/>
              <a:tabLst>
                <a:tab algn="l" pos="0"/>
              </a:tabLst>
            </a:pPr>
            <a:r>
              <a:rPr b="1" lang="fr-FR" sz="1600" spc="-1" strike="noStrike">
                <a:solidFill>
                  <a:srgbClr val="ed7454"/>
                </a:solidFill>
                <a:latin typeface="Arial"/>
              </a:rPr>
              <a:t>Sauf cas particulier, pas de saisie à réaliser </a:t>
            </a:r>
            <a:r>
              <a:rPr b="0" lang="fr-FR" sz="1600" spc="-1" strike="noStrike">
                <a:solidFill>
                  <a:srgbClr val="0c5076"/>
                </a:solidFill>
                <a:latin typeface="Arial"/>
              </a:rPr>
              <a:t>: ces éléments sont remontés par votre  lycée automatiquement et vous pourrez les vérifier fin mars. En cas d’erreurs,</a:t>
            </a:r>
            <a:r>
              <a:rPr b="1" lang="fr-FR" sz="1600" spc="-1" strike="noStrike">
                <a:solidFill>
                  <a:srgbClr val="0c5076"/>
                </a:solidFill>
                <a:latin typeface="Arial"/>
              </a:rPr>
              <a:t> </a:t>
            </a:r>
            <a:r>
              <a:rPr b="1" lang="fr-FR" sz="1600" spc="-1" strike="noStrike">
                <a:solidFill>
                  <a:srgbClr val="ed7454"/>
                </a:solidFill>
                <a:latin typeface="Arial"/>
              </a:rPr>
              <a:t>un signalement doit être fait au chef d’établissement </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p:txBody>
      </p:sp>
      <p:sp>
        <p:nvSpPr>
          <p:cNvPr id="433"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0271EF5A-D708-4E80-AF3D-B4528EAA7D86}"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34"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222E323D-E1A8-4C18-A868-4CEA03C7CEDF}" type="slidenum">
              <a:rPr b="0" lang="fr-FR" sz="1600" spc="-1" strike="noStrike">
                <a:solidFill>
                  <a:srgbClr val="ff0000"/>
                </a:solidFill>
                <a:latin typeface="Arial"/>
              </a:rPr>
              <a:t>&lt;numéro&gt;</a:t>
            </a:fld>
            <a:endParaRPr b="0" lang="fr-FR" sz="1600" spc="-1" strike="noStrike">
              <a:latin typeface="Times New Roman"/>
            </a:endParaRPr>
          </a:p>
        </p:txBody>
      </p:sp>
      <p:sp>
        <p:nvSpPr>
          <p:cNvPr id="435" name="CustomShape 5"/>
          <p:cNvSpPr/>
          <p:nvPr/>
        </p:nvSpPr>
        <p:spPr>
          <a:xfrm>
            <a:off x="296280" y="3984840"/>
            <a:ext cx="8349480" cy="624240"/>
          </a:xfrm>
          <a:prstGeom prst="roundRect">
            <a:avLst>
              <a:gd name="adj" fmla="val 16667"/>
            </a:avLst>
          </a:prstGeom>
          <a:solidFill>
            <a:srgbClr val="0c5076"/>
          </a:solidFill>
          <a:ln>
            <a:noFill/>
          </a:ln>
          <a:effectLst>
            <a:outerShdw algn="tl" blurRad="50800" dir="2700000" dist="37674"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gn="ctr">
              <a:lnSpc>
                <a:spcPct val="100000"/>
              </a:lnSpc>
            </a:pPr>
            <a:r>
              <a:rPr b="1" lang="fr-FR" sz="1600" spc="-1" strike="noStrike">
                <a:solidFill>
                  <a:srgbClr val="ffffff"/>
                </a:solidFill>
                <a:latin typeface="Arial"/>
              </a:rPr>
              <a:t>A noter : vous ne pouvez pas confirmer vos vœux tant que votre bulletin scolaire du 2</a:t>
            </a:r>
            <a:r>
              <a:rPr b="1" lang="fr-FR" sz="1600" spc="-1" strike="noStrike" baseline="30000">
                <a:solidFill>
                  <a:srgbClr val="ffffff"/>
                </a:solidFill>
                <a:latin typeface="Arial"/>
              </a:rPr>
              <a:t>ème</a:t>
            </a:r>
            <a:r>
              <a:rPr b="1" lang="fr-FR" sz="1600" spc="-1" strike="noStrike">
                <a:solidFill>
                  <a:srgbClr val="ffffff"/>
                </a:solidFill>
                <a:latin typeface="Arial"/>
              </a:rPr>
              <a:t> trimestre (ou 1</a:t>
            </a:r>
            <a:r>
              <a:rPr b="1" lang="fr-FR" sz="1600" spc="-1" strike="noStrike" baseline="30000">
                <a:solidFill>
                  <a:srgbClr val="ffffff"/>
                </a:solidFill>
                <a:latin typeface="Arial"/>
              </a:rPr>
              <a:t>er</a:t>
            </a:r>
            <a:r>
              <a:rPr b="1" lang="fr-FR" sz="1600" spc="-1" strike="noStrike">
                <a:solidFill>
                  <a:srgbClr val="ffffff"/>
                </a:solidFill>
                <a:latin typeface="Arial"/>
              </a:rPr>
              <a:t> semestre) n'est pas remonté dans votre dossier. </a:t>
            </a:r>
            <a:endParaRPr b="0" lang="fr-FR" sz="1600" spc="-1" strike="noStrike">
              <a:latin typeface="Arial"/>
            </a:endParaRPr>
          </a:p>
        </p:txBody>
      </p:sp>
      <p:sp>
        <p:nvSpPr>
          <p:cNvPr id="436" name="CustomShape 6"/>
          <p:cNvSpPr/>
          <p:nvPr/>
        </p:nvSpPr>
        <p:spPr>
          <a:xfrm>
            <a:off x="5872320" y="86040"/>
            <a:ext cx="289260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Les éléments transmis aux formations du supérieur</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TextShape 1"/>
          <p:cNvSpPr txBox="1"/>
          <p:nvPr/>
        </p:nvSpPr>
        <p:spPr>
          <a:xfrm>
            <a:off x="360000" y="900000"/>
            <a:ext cx="8423640" cy="56232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La fiche avenir renseignée par le lycée </a:t>
            </a:r>
            <a:endParaRPr b="0" lang="fr-FR" sz="2200" spc="-1" strike="noStrike">
              <a:solidFill>
                <a:srgbClr val="000000"/>
              </a:solidFill>
              <a:latin typeface="Arial"/>
            </a:endParaRPr>
          </a:p>
        </p:txBody>
      </p:sp>
      <p:sp>
        <p:nvSpPr>
          <p:cNvPr id="438" name="TextShape 2"/>
          <p:cNvSpPr txBox="1"/>
          <p:nvPr/>
        </p:nvSpPr>
        <p:spPr>
          <a:xfrm>
            <a:off x="318600" y="1410840"/>
            <a:ext cx="8423640" cy="3320640"/>
          </a:xfrm>
          <a:prstGeom prst="rect">
            <a:avLst/>
          </a:prstGeom>
          <a:noFill/>
          <a:ln w="0">
            <a:noFill/>
          </a:ln>
        </p:spPr>
        <p:txBody>
          <a:bodyPr lIns="0" rIns="0" tIns="0" bIns="0">
            <a:noAutofit/>
          </a:bodyPr>
          <a:p>
            <a:pPr marL="177840" indent="-177480" algn="just">
              <a:lnSpc>
                <a:spcPct val="100000"/>
              </a:lnSpc>
              <a:spcBef>
                <a:spcPts val="320"/>
              </a:spcBef>
              <a:buClr>
                <a:srgbClr val="ff0000"/>
              </a:buClr>
              <a:buFont typeface="Arial"/>
              <a:buChar char="•"/>
            </a:pPr>
            <a:r>
              <a:rPr b="0" lang="fr-FR" sz="1600" spc="-1" strike="noStrike">
                <a:solidFill>
                  <a:srgbClr val="0c5076"/>
                </a:solidFill>
                <a:latin typeface="Arial"/>
              </a:rPr>
              <a:t>Le 2ème conseil de classe examine les vœux de chaque lycéen avec </a:t>
            </a:r>
            <a:r>
              <a:rPr b="1" lang="fr-FR" sz="1600" spc="-1" strike="noStrike">
                <a:solidFill>
                  <a:srgbClr val="f28e65"/>
                </a:solidFill>
                <a:latin typeface="Arial"/>
              </a:rPr>
              <a:t>bienveillance et confiance </a:t>
            </a:r>
            <a:r>
              <a:rPr b="0" lang="fr-FR" sz="1600" spc="-1" strike="noStrike">
                <a:solidFill>
                  <a:srgbClr val="0c5076"/>
                </a:solidFill>
                <a:latin typeface="Arial"/>
              </a:rPr>
              <a:t>dans le potentiel de chacun. </a:t>
            </a:r>
            <a:endParaRPr b="0" lang="fr-FR" sz="1600" spc="-1" strike="noStrike">
              <a:solidFill>
                <a:srgbClr val="0c5076"/>
              </a:solidFill>
              <a:latin typeface="Arial"/>
            </a:endParaRPr>
          </a:p>
          <a:p>
            <a:pPr>
              <a:lnSpc>
                <a:spcPct val="100000"/>
              </a:lnSpc>
              <a:spcBef>
                <a:spcPts val="320"/>
              </a:spcBef>
            </a:pPr>
            <a:endParaRPr b="0" lang="fr-FR" sz="1600" spc="-1" strike="noStrike">
              <a:solidFill>
                <a:srgbClr val="0c5076"/>
              </a:solidFill>
              <a:latin typeface="Arial"/>
            </a:endParaRPr>
          </a:p>
          <a:p>
            <a:pPr marL="177840" indent="-177480">
              <a:lnSpc>
                <a:spcPct val="100000"/>
              </a:lnSpc>
              <a:spcBef>
                <a:spcPts val="320"/>
              </a:spcBef>
              <a:buClr>
                <a:srgbClr val="ff0000"/>
              </a:buClr>
              <a:buFont typeface="Arial"/>
              <a:buChar char="•"/>
            </a:pPr>
            <a:r>
              <a:rPr b="0" lang="fr-FR" sz="1600" spc="-1" strike="noStrike">
                <a:solidFill>
                  <a:srgbClr val="3d566e"/>
                </a:solidFill>
                <a:latin typeface="Arial"/>
              </a:rPr>
              <a:t> </a:t>
            </a:r>
            <a:r>
              <a:rPr b="0" lang="fr-FR" sz="1600" spc="-1" strike="noStrike">
                <a:solidFill>
                  <a:srgbClr val="0c5076"/>
                </a:solidFill>
                <a:latin typeface="Arial"/>
              </a:rPr>
              <a:t>Pour chaque lycéen</a:t>
            </a:r>
            <a:r>
              <a:rPr b="0" lang="fr-FR" sz="1600" spc="-1" strike="noStrike">
                <a:solidFill>
                  <a:srgbClr val="3d566e"/>
                </a:solidFill>
                <a:latin typeface="Arial"/>
              </a:rPr>
              <a:t>, une </a:t>
            </a:r>
            <a:r>
              <a:rPr b="1" lang="fr-FR" sz="1600" spc="-1" strike="noStrike">
                <a:solidFill>
                  <a:srgbClr val="f28e65"/>
                </a:solidFill>
                <a:latin typeface="Arial"/>
              </a:rPr>
              <a:t>fiche Avenir</a:t>
            </a:r>
            <a:r>
              <a:rPr b="0" lang="fr-FR" sz="1600" spc="-1" strike="noStrike">
                <a:solidFill>
                  <a:srgbClr val="3d566e"/>
                </a:solidFill>
                <a:latin typeface="Arial"/>
              </a:rPr>
              <a:t> </a:t>
            </a:r>
            <a:r>
              <a:rPr b="0" lang="fr-FR" sz="1600" spc="-1" strike="noStrike">
                <a:solidFill>
                  <a:srgbClr val="0c5076"/>
                </a:solidFill>
                <a:latin typeface="Arial"/>
              </a:rPr>
              <a:t>est renseignée par le lycée et versée au dossier de l’élève : </a:t>
            </a:r>
            <a:endParaRPr b="0" lang="fr-FR" sz="1600" spc="-1" strike="noStrike">
              <a:solidFill>
                <a:srgbClr val="0c5076"/>
              </a:solidFill>
              <a:latin typeface="Arial"/>
            </a:endParaRPr>
          </a:p>
          <a:p>
            <a:pPr lvl="1" marL="627120" indent="-169560">
              <a:lnSpc>
                <a:spcPct val="100000"/>
              </a:lnSpc>
              <a:spcBef>
                <a:spcPts val="320"/>
              </a:spcBef>
              <a:buClr>
                <a:srgbClr val="ff0000"/>
              </a:buClr>
              <a:buFont typeface="Arial"/>
              <a:buChar char="•"/>
            </a:pPr>
            <a:r>
              <a:rPr b="0" lang="fr-FR" sz="1600" spc="-1" strike="noStrike">
                <a:solidFill>
                  <a:srgbClr val="0c5076"/>
                </a:solidFill>
                <a:latin typeface="Arial"/>
              </a:rPr>
              <a:t>les notes de l’élève : moyennes de terminale, appréciation des professeurs par discipline, positionnement de l’élève dans la classe/dans le groupe</a:t>
            </a:r>
            <a:endParaRPr b="0" lang="fr-FR" sz="1600" spc="-1" strike="noStrike">
              <a:solidFill>
                <a:srgbClr val="000000"/>
              </a:solidFill>
              <a:latin typeface="Arial"/>
            </a:endParaRPr>
          </a:p>
          <a:p>
            <a:pPr lvl="1" marL="627120" indent="-169560">
              <a:lnSpc>
                <a:spcPct val="100000"/>
              </a:lnSpc>
              <a:spcBef>
                <a:spcPts val="320"/>
              </a:spcBef>
              <a:buClr>
                <a:srgbClr val="ff0000"/>
              </a:buClr>
              <a:buFont typeface="Arial"/>
              <a:buChar char="•"/>
            </a:pPr>
            <a:r>
              <a:rPr b="0" lang="fr-FR" sz="1600" spc="-1" strike="noStrike">
                <a:solidFill>
                  <a:srgbClr val="0c5076"/>
                </a:solidFill>
                <a:latin typeface="Arial"/>
              </a:rPr>
              <a:t>les appréciations du professeur principal sur des compétences transversales</a:t>
            </a:r>
            <a:endParaRPr b="0" lang="fr-FR" sz="1600" spc="-1" strike="noStrike">
              <a:solidFill>
                <a:srgbClr val="000000"/>
              </a:solidFill>
              <a:latin typeface="Arial"/>
            </a:endParaRPr>
          </a:p>
          <a:p>
            <a:pPr lvl="1" marL="627120" indent="-169560">
              <a:lnSpc>
                <a:spcPct val="100000"/>
              </a:lnSpc>
              <a:spcBef>
                <a:spcPts val="320"/>
              </a:spcBef>
              <a:buClr>
                <a:srgbClr val="ff0000"/>
              </a:buClr>
              <a:buFont typeface="Arial"/>
              <a:buChar char="•"/>
            </a:pPr>
            <a:r>
              <a:rPr b="0" lang="fr-FR" sz="1600" spc="-1" strike="noStrike">
                <a:solidFill>
                  <a:srgbClr val="0c5076"/>
                </a:solidFill>
                <a:latin typeface="Arial"/>
              </a:rPr>
              <a:t>l’avis du chef d’établissement sur la capacité à réussir, pour chaque vœu</a:t>
            </a:r>
            <a:endParaRPr b="0" lang="fr-FR" sz="1600" spc="-1" strike="noStrike">
              <a:solidFill>
                <a:srgbClr val="000000"/>
              </a:solidFill>
              <a:latin typeface="Arial"/>
            </a:endParaRPr>
          </a:p>
          <a:p>
            <a:endParaRPr b="0" lang="fr-FR" sz="1600" spc="-1" strike="noStrike">
              <a:solidFill>
                <a:srgbClr val="0c5076"/>
              </a:solidFill>
              <a:latin typeface="Arial"/>
            </a:endParaRPr>
          </a:p>
          <a:p>
            <a:pPr marL="177840" indent="-177480">
              <a:lnSpc>
                <a:spcPct val="100000"/>
              </a:lnSpc>
              <a:spcBef>
                <a:spcPts val="320"/>
              </a:spcBef>
              <a:buClr>
                <a:srgbClr val="ff0000"/>
              </a:buClr>
              <a:buFont typeface="Arial"/>
              <a:buChar char="•"/>
            </a:pPr>
            <a:r>
              <a:rPr b="0" lang="fr-FR" sz="1600" spc="-1" strike="noStrike">
                <a:solidFill>
                  <a:srgbClr val="0c5076"/>
                </a:solidFill>
                <a:latin typeface="Arial"/>
              </a:rPr>
              <a:t>La fiche Avenir est consultable par le lycéen dans son dossier </a:t>
            </a:r>
            <a:r>
              <a:rPr b="1" lang="fr-FR" sz="1600" spc="-1" strike="noStrike">
                <a:solidFill>
                  <a:srgbClr val="0c5076"/>
                </a:solidFill>
                <a:latin typeface="Arial"/>
              </a:rPr>
              <a:t>à partir du 2 juin 2022</a:t>
            </a:r>
            <a:endParaRPr b="0" lang="fr-FR" sz="1600" spc="-1" strike="noStrike">
              <a:solidFill>
                <a:srgbClr val="0c5076"/>
              </a:solidFill>
              <a:latin typeface="Arial"/>
            </a:endParaRPr>
          </a:p>
          <a:p>
            <a:pPr>
              <a:lnSpc>
                <a:spcPct val="100000"/>
              </a:lnSpc>
              <a:spcBef>
                <a:spcPts val="439"/>
              </a:spcBef>
            </a:pPr>
            <a:endParaRPr b="0" lang="fr-FR" sz="1600" spc="-1" strike="noStrike">
              <a:solidFill>
                <a:srgbClr val="0c5076"/>
              </a:solidFill>
              <a:latin typeface="Arial"/>
            </a:endParaRPr>
          </a:p>
          <a:p>
            <a:pPr>
              <a:lnSpc>
                <a:spcPct val="100000"/>
              </a:lnSpc>
              <a:spcBef>
                <a:spcPts val="1120"/>
              </a:spcBef>
              <a:tabLst>
                <a:tab algn="l" pos="0"/>
              </a:tabLst>
            </a:pPr>
            <a:r>
              <a:rPr b="0" lang="fr-FR" sz="5600" spc="-1" strike="noStrike">
                <a:solidFill>
                  <a:srgbClr val="3d566e"/>
                </a:solidFill>
                <a:latin typeface="Calibri"/>
              </a:rPr>
              <a:t>              </a:t>
            </a:r>
            <a:endParaRPr b="0" lang="fr-FR" sz="5600" spc="-1" strike="noStrike">
              <a:solidFill>
                <a:srgbClr val="0c5076"/>
              </a:solidFill>
              <a:latin typeface="Arial"/>
            </a:endParaRPr>
          </a:p>
          <a:p>
            <a:pPr>
              <a:lnSpc>
                <a:spcPct val="100000"/>
              </a:lnSpc>
              <a:spcAft>
                <a:spcPts val="499"/>
              </a:spcAft>
              <a:tabLst>
                <a:tab algn="l" pos="0"/>
              </a:tabLst>
            </a:pPr>
            <a:endParaRPr b="0" lang="fr-FR" sz="5600" spc="-1" strike="noStrike">
              <a:solidFill>
                <a:srgbClr val="0c5076"/>
              </a:solidFill>
              <a:latin typeface="Arial"/>
            </a:endParaRPr>
          </a:p>
        </p:txBody>
      </p:sp>
      <p:sp>
        <p:nvSpPr>
          <p:cNvPr id="439"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E444E641-4853-4B59-8229-945AB725AFAD}"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40"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D242E23F-8EF0-4DC8-8B86-D312ACB91DE3}" type="slidenum">
              <a:rPr b="0" lang="fr-FR" sz="1600" spc="-1" strike="noStrike">
                <a:solidFill>
                  <a:srgbClr val="ff0000"/>
                </a:solidFill>
                <a:latin typeface="Arial"/>
              </a:rPr>
              <a:t>&lt;numéro&gt;</a:t>
            </a:fld>
            <a:endParaRPr b="0" lang="fr-FR" sz="1600" spc="-1" strike="noStrike">
              <a:latin typeface="Times New Roman"/>
            </a:endParaRPr>
          </a:p>
        </p:txBody>
      </p:sp>
      <p:sp>
        <p:nvSpPr>
          <p:cNvPr id="441" name="CustomShape 5"/>
          <p:cNvSpPr/>
          <p:nvPr/>
        </p:nvSpPr>
        <p:spPr>
          <a:xfrm>
            <a:off x="5872320" y="86040"/>
            <a:ext cx="289260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Les éléments transmis aux formations du supérieur</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Dispositif d’accès des bacheliers professionnels en STS </a:t>
            </a:r>
            <a:endParaRPr b="0" lang="fr-FR" sz="2200" spc="-1" strike="noStrike">
              <a:solidFill>
                <a:srgbClr val="000000"/>
              </a:solidFill>
              <a:latin typeface="Arial"/>
            </a:endParaRPr>
          </a:p>
        </p:txBody>
      </p:sp>
      <p:sp>
        <p:nvSpPr>
          <p:cNvPr id="443" name="TextShape 2"/>
          <p:cNvSpPr txBox="1"/>
          <p:nvPr/>
        </p:nvSpPr>
        <p:spPr>
          <a:xfrm>
            <a:off x="360000" y="1419480"/>
            <a:ext cx="8423640" cy="3168000"/>
          </a:xfrm>
          <a:prstGeom prst="rect">
            <a:avLst/>
          </a:prstGeom>
          <a:noFill/>
          <a:ln w="0">
            <a:noFill/>
          </a:ln>
        </p:spPr>
        <p:txBody>
          <a:bodyPr lIns="0" rIns="0" tIns="0" bIns="0">
            <a:noAutofit/>
          </a:bodyPr>
          <a:p>
            <a:pPr>
              <a:lnSpc>
                <a:spcPct val="100000"/>
              </a:lnSpc>
              <a:spcAft>
                <a:spcPts val="499"/>
              </a:spcAft>
              <a:tabLst>
                <a:tab algn="l" pos="0"/>
              </a:tabLst>
            </a:pPr>
            <a:r>
              <a:rPr b="0" lang="fr-FR" sz="1800" spc="-1" strike="noStrike">
                <a:solidFill>
                  <a:srgbClr val="0c5076"/>
                </a:solidFill>
                <a:latin typeface="Arial"/>
              </a:rPr>
              <a:t>Un dispositif expérimental </a:t>
            </a:r>
            <a:r>
              <a:rPr b="1" lang="fr-FR" sz="1800" spc="-1" strike="noStrike">
                <a:solidFill>
                  <a:srgbClr val="f28e65"/>
                </a:solidFill>
                <a:latin typeface="Arial"/>
              </a:rPr>
              <a:t>au service des bacheliers professionnels pour améliorer leur accès en STS</a:t>
            </a:r>
            <a:r>
              <a:rPr b="1" lang="fr-FR" sz="1800" spc="-1" strike="noStrike">
                <a:solidFill>
                  <a:srgbClr val="0c5076"/>
                </a:solidFill>
                <a:latin typeface="Arial"/>
              </a:rPr>
              <a:t>, </a:t>
            </a:r>
            <a:r>
              <a:rPr b="0" lang="fr-FR" sz="1800" spc="-1" strike="noStrike">
                <a:solidFill>
                  <a:srgbClr val="0c5076"/>
                </a:solidFill>
                <a:latin typeface="Arial"/>
              </a:rPr>
              <a:t>filière d’enseignement supérieur dans lesquelles ils réussissent le mieux  </a:t>
            </a: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a:lnSpc>
                <a:spcPct val="100000"/>
              </a:lnSpc>
              <a:spcAft>
                <a:spcPts val="499"/>
              </a:spcAft>
              <a:tabLst>
                <a:tab algn="l" pos="0"/>
              </a:tabLst>
            </a:pPr>
            <a:r>
              <a:rPr b="0" lang="fr-FR" sz="1800" spc="-1" strike="noStrike">
                <a:solidFill>
                  <a:srgbClr val="0c5076"/>
                </a:solidFill>
                <a:latin typeface="Arial"/>
              </a:rPr>
              <a:t>Pour les élèves concernés par ce dispositif et qui demandent un BTS, </a:t>
            </a:r>
            <a:r>
              <a:rPr b="1" lang="fr-FR" sz="1800" spc="-1" strike="noStrike">
                <a:solidFill>
                  <a:srgbClr val="f28e65"/>
                </a:solidFill>
                <a:latin typeface="Arial"/>
              </a:rPr>
              <a:t>le conseil de classe se prononce sur chaque spécialité de BTS demandée : l’avis favorable qui peut être attribué doit tenir compte </a:t>
            </a:r>
            <a:r>
              <a:rPr b="0" lang="fr-FR" sz="1800" spc="-1" strike="noStrike">
                <a:solidFill>
                  <a:srgbClr val="0c5076"/>
                </a:solidFill>
                <a:latin typeface="Arial"/>
              </a:rPr>
              <a:t>du profil de l’élève et des attendus de la formation d’accueil visée</a:t>
            </a: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a:lnSpc>
                <a:spcPct val="100000"/>
              </a:lnSpc>
              <a:spcAft>
                <a:spcPts val="499"/>
              </a:spcAft>
              <a:tabLst>
                <a:tab algn="l" pos="0"/>
              </a:tabLst>
            </a:pPr>
            <a:r>
              <a:rPr b="0" lang="fr-FR" sz="1800" spc="-1" strike="noStrike">
                <a:solidFill>
                  <a:srgbClr val="0c5076"/>
                </a:solidFill>
                <a:latin typeface="Arial"/>
              </a:rPr>
              <a:t>Lorsque le conseil de classe donne un avis favorable sur l’orientation du candidat, </a:t>
            </a:r>
            <a:r>
              <a:rPr b="1" lang="fr-FR" sz="1800" spc="-1" strike="noStrike">
                <a:solidFill>
                  <a:srgbClr val="f28e65"/>
                </a:solidFill>
                <a:latin typeface="Arial"/>
              </a:rPr>
              <a:t>le chef d’établissement  indique dans la fiche Avenir que la capacité de l’élève à réussir est  « </a:t>
            </a:r>
            <a:r>
              <a:rPr b="1" lang="fr-FR" sz="1800" spc="-1" strike="noStrike" u="sng">
                <a:solidFill>
                  <a:srgbClr val="f28e65"/>
                </a:solidFill>
                <a:uFillTx/>
                <a:latin typeface="Arial"/>
              </a:rPr>
              <a:t>très satisfaisante</a:t>
            </a:r>
            <a:r>
              <a:rPr b="1" lang="fr-FR" sz="1800" spc="-1" strike="noStrike">
                <a:solidFill>
                  <a:srgbClr val="f28e65"/>
                </a:solidFill>
                <a:latin typeface="Arial"/>
              </a:rPr>
              <a:t> ». </a:t>
            </a: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p:txBody>
      </p:sp>
      <p:sp>
        <p:nvSpPr>
          <p:cNvPr id="444"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41FECB03-F460-4DDE-AF27-A87BFFFDC440}"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45"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586B0ECC-B2E7-4F7E-B2CE-9773092E9E7D}"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100" spc="-1" strike="noStrike">
                <a:solidFill>
                  <a:srgbClr val="0c5076"/>
                </a:solidFill>
                <a:latin typeface="Arial"/>
              </a:rPr>
              <a:t>Les engagements de Parcoursup au service de votre projet </a:t>
            </a:r>
            <a:r>
              <a:rPr b="1" lang="fr-FR" sz="1800" spc="-1" strike="noStrike">
                <a:solidFill>
                  <a:srgbClr val="0c5076"/>
                </a:solidFill>
                <a:latin typeface="Arial"/>
              </a:rPr>
              <a:t>(1)</a:t>
            </a:r>
            <a:endParaRPr b="0" lang="fr-FR" sz="1800" spc="-1" strike="noStrike">
              <a:solidFill>
                <a:srgbClr val="000000"/>
              </a:solidFill>
              <a:latin typeface="Arial"/>
            </a:endParaRPr>
          </a:p>
        </p:txBody>
      </p:sp>
      <p:sp>
        <p:nvSpPr>
          <p:cNvPr id="273" name="TextShape 2"/>
          <p:cNvSpPr txBox="1"/>
          <p:nvPr/>
        </p:nvSpPr>
        <p:spPr>
          <a:xfrm>
            <a:off x="180000" y="1347480"/>
            <a:ext cx="8783640" cy="3435480"/>
          </a:xfrm>
          <a:prstGeom prst="rect">
            <a:avLst/>
          </a:prstGeom>
          <a:noFill/>
          <a:ln w="0">
            <a:noFill/>
          </a:ln>
        </p:spPr>
        <p:txBody>
          <a:bodyPr lIns="0" rIns="0" tIns="0" bIns="0">
            <a:noAutofit/>
          </a:bodyPr>
          <a:p>
            <a:pPr marL="177840" indent="-177480">
              <a:lnSpc>
                <a:spcPct val="100000"/>
              </a:lnSpc>
              <a:spcBef>
                <a:spcPts val="261"/>
              </a:spcBef>
              <a:buClr>
                <a:srgbClr val="ff0000"/>
              </a:buClr>
              <a:buFont typeface="Lucida Grande"/>
              <a:buChar char="&gt;"/>
            </a:pPr>
            <a:r>
              <a:rPr b="1" lang="fr-FR" sz="1300" spc="-1" strike="noStrike">
                <a:solidFill>
                  <a:srgbClr val="ed7454"/>
                </a:solidFill>
                <a:latin typeface="Arial"/>
              </a:rPr>
              <a:t>L’exhaustivité : Parcoursup vous permet de découvrir toutes les formations supérieures, y compris en apprentissage qui sont reconnues par l’Etat, c’est-à-dire contrôlées. Plus de 19 500 formations référencées</a:t>
            </a:r>
            <a:endParaRPr b="0" lang="fr-FR" sz="1300" spc="-1" strike="noStrike">
              <a:solidFill>
                <a:srgbClr val="0c5076"/>
              </a:solidFill>
              <a:latin typeface="Arial"/>
            </a:endParaRPr>
          </a:p>
          <a:p>
            <a:pPr marL="179280">
              <a:lnSpc>
                <a:spcPct val="100000"/>
              </a:lnSpc>
              <a:spcBef>
                <a:spcPts val="601"/>
              </a:spcBef>
              <a:tabLst>
                <a:tab algn="l" pos="0"/>
              </a:tabLst>
            </a:pPr>
            <a:r>
              <a:rPr b="0" lang="fr-FR" sz="1300" spc="-1" strike="noStrike">
                <a:solidFill>
                  <a:srgbClr val="0c5076"/>
                </a:solidFill>
                <a:latin typeface="Arial"/>
              </a:rPr>
              <a:t>Pour chaque formation proposée, une fiche de présentation avec des informations claires et détaillées</a:t>
            </a:r>
            <a:endParaRPr b="0" lang="fr-FR" sz="1300" spc="-1" strike="noStrike">
              <a:solidFill>
                <a:srgbClr val="0c5076"/>
              </a:solidFill>
              <a:latin typeface="Arial"/>
            </a:endParaRPr>
          </a:p>
          <a:p>
            <a:pPr marL="179280">
              <a:lnSpc>
                <a:spcPct val="100000"/>
              </a:lnSpc>
              <a:spcBef>
                <a:spcPts val="601"/>
              </a:spcBef>
              <a:tabLst>
                <a:tab algn="l" pos="0"/>
              </a:tabLst>
            </a:pPr>
            <a:r>
              <a:rPr b="0" lang="fr-FR" sz="1300" spc="-1" strike="noStrike" u="sng">
                <a:solidFill>
                  <a:srgbClr val="0c5076"/>
                </a:solidFill>
                <a:uFillTx/>
                <a:latin typeface="Arial"/>
              </a:rPr>
              <a:t>Notre objectif</a:t>
            </a:r>
            <a:r>
              <a:rPr b="0" lang="fr-FR" sz="1300" spc="-1" strike="noStrike">
                <a:solidFill>
                  <a:srgbClr val="0c5076"/>
                </a:solidFill>
                <a:latin typeface="Arial"/>
              </a:rPr>
              <a:t> : vous aider à découvrir des formations, à comparer, à vous repérer et à faire vos choix</a:t>
            </a:r>
            <a:endParaRPr b="0" lang="fr-FR" sz="1300" spc="-1" strike="noStrike">
              <a:solidFill>
                <a:srgbClr val="0c5076"/>
              </a:solidFill>
              <a:latin typeface="Arial"/>
            </a:endParaRPr>
          </a:p>
          <a:p>
            <a:pPr>
              <a:lnSpc>
                <a:spcPct val="100000"/>
              </a:lnSpc>
              <a:spcBef>
                <a:spcPts val="201"/>
              </a:spcBef>
              <a:tabLst>
                <a:tab algn="l" pos="0"/>
              </a:tabLst>
            </a:pPr>
            <a:endParaRPr b="0" lang="fr-FR" sz="1300" spc="-1" strike="noStrike">
              <a:solidFill>
                <a:srgbClr val="0c5076"/>
              </a:solidFill>
              <a:latin typeface="Arial"/>
            </a:endParaRPr>
          </a:p>
          <a:p>
            <a:pPr marL="177840" indent="-177480">
              <a:lnSpc>
                <a:spcPct val="100000"/>
              </a:lnSpc>
              <a:spcBef>
                <a:spcPts val="261"/>
              </a:spcBef>
              <a:buClr>
                <a:srgbClr val="ff0000"/>
              </a:buClr>
              <a:buFont typeface="Lucida Grande"/>
              <a:buChar char="&gt;"/>
              <a:tabLst>
                <a:tab algn="l" pos="0"/>
              </a:tabLst>
            </a:pPr>
            <a:r>
              <a:rPr b="1" lang="fr-FR" sz="1300" spc="-1" strike="noStrike">
                <a:solidFill>
                  <a:srgbClr val="ed7454"/>
                </a:solidFill>
                <a:latin typeface="Arial"/>
              </a:rPr>
              <a:t>La simplicité : Parcoursup simplifie vos démarches pour vous permettre de vous concentrer sur votre projet </a:t>
            </a:r>
            <a:endParaRPr b="0" lang="fr-FR" sz="1300" spc="-1" strike="noStrike">
              <a:solidFill>
                <a:srgbClr val="0c5076"/>
              </a:solidFill>
              <a:latin typeface="Arial"/>
            </a:endParaRPr>
          </a:p>
          <a:p>
            <a:pPr marL="179280">
              <a:lnSpc>
                <a:spcPct val="100000"/>
              </a:lnSpc>
              <a:spcBef>
                <a:spcPts val="261"/>
              </a:spcBef>
              <a:tabLst>
                <a:tab algn="l" pos="0"/>
              </a:tabLst>
            </a:pPr>
            <a:r>
              <a:rPr b="0" lang="fr-FR" sz="1300" spc="-1" strike="noStrike">
                <a:solidFill>
                  <a:srgbClr val="0c5076"/>
                </a:solidFill>
                <a:latin typeface="Arial"/>
              </a:rPr>
              <a:t>Parcoursup, c’est une procédure dématérialisée, 1 calendrier unique et lisible, 1 seul dossier à constituer</a:t>
            </a:r>
            <a:endParaRPr b="0" lang="fr-FR" sz="1300" spc="-1" strike="noStrike">
              <a:solidFill>
                <a:srgbClr val="0c5076"/>
              </a:solidFill>
              <a:latin typeface="Arial"/>
            </a:endParaRPr>
          </a:p>
          <a:p>
            <a:pPr>
              <a:lnSpc>
                <a:spcPct val="100000"/>
              </a:lnSpc>
              <a:spcBef>
                <a:spcPts val="201"/>
              </a:spcBef>
              <a:tabLst>
                <a:tab algn="l" pos="0"/>
              </a:tabLst>
            </a:pPr>
            <a:endParaRPr b="0" lang="fr-FR" sz="1300" spc="-1" strike="noStrike">
              <a:solidFill>
                <a:srgbClr val="0c5076"/>
              </a:solidFill>
              <a:latin typeface="Arial"/>
            </a:endParaRPr>
          </a:p>
          <a:p>
            <a:pPr marL="177840" indent="-177480">
              <a:lnSpc>
                <a:spcPct val="100000"/>
              </a:lnSpc>
              <a:spcBef>
                <a:spcPts val="261"/>
              </a:spcBef>
              <a:buClr>
                <a:srgbClr val="ff0000"/>
              </a:buClr>
              <a:buFont typeface="Lucida Grande"/>
              <a:buChar char="&gt;"/>
              <a:tabLst>
                <a:tab algn="l" pos="0"/>
              </a:tabLst>
            </a:pPr>
            <a:r>
              <a:rPr b="1" lang="fr-FR" sz="1300" spc="-1" strike="noStrike">
                <a:solidFill>
                  <a:srgbClr val="ed7454"/>
                </a:solidFill>
                <a:latin typeface="Arial"/>
              </a:rPr>
              <a:t>La liberté de choix : Parcoursup vous permet de choisir les formations qui vous intéressent</a:t>
            </a:r>
            <a:endParaRPr b="0" lang="fr-FR" sz="1300" spc="-1" strike="noStrike">
              <a:solidFill>
                <a:srgbClr val="0c5076"/>
              </a:solidFill>
              <a:latin typeface="Arial"/>
            </a:endParaRPr>
          </a:p>
          <a:p>
            <a:pPr marL="179280">
              <a:lnSpc>
                <a:spcPct val="100000"/>
              </a:lnSpc>
              <a:spcBef>
                <a:spcPts val="261"/>
              </a:spcBef>
              <a:tabLst>
                <a:tab algn="l" pos="0"/>
              </a:tabLst>
            </a:pPr>
            <a:r>
              <a:rPr b="0" lang="fr-FR" sz="1300" spc="-1" strike="noStrike">
                <a:solidFill>
                  <a:srgbClr val="0c5076"/>
                </a:solidFill>
                <a:latin typeface="Arial"/>
              </a:rPr>
              <a:t>Vous formulez vos vœux sans avoir à les hiérarchiser</a:t>
            </a:r>
            <a:endParaRPr b="0" lang="fr-FR" sz="1300" spc="-1" strike="noStrike">
              <a:solidFill>
                <a:srgbClr val="0c5076"/>
              </a:solidFill>
              <a:latin typeface="Arial"/>
            </a:endParaRPr>
          </a:p>
          <a:p>
            <a:pPr marL="179280">
              <a:lnSpc>
                <a:spcPct val="100000"/>
              </a:lnSpc>
              <a:spcBef>
                <a:spcPts val="261"/>
              </a:spcBef>
              <a:tabLst>
                <a:tab algn="l" pos="0"/>
              </a:tabLst>
            </a:pPr>
            <a:r>
              <a:rPr b="0" lang="fr-FR" sz="1300" spc="-1" strike="noStrike">
                <a:solidFill>
                  <a:srgbClr val="0c5076"/>
                </a:solidFill>
                <a:latin typeface="Arial"/>
              </a:rPr>
              <a:t>Vous choisissez en fonction des propositions d’admission que vous recevez, à partir du 2 juin 2022</a:t>
            </a:r>
            <a:endParaRPr b="0" lang="fr-FR" sz="1300" spc="-1" strike="noStrike">
              <a:solidFill>
                <a:srgbClr val="0c5076"/>
              </a:solidFill>
              <a:latin typeface="Arial"/>
            </a:endParaRPr>
          </a:p>
          <a:p>
            <a:pPr marL="179280">
              <a:lnSpc>
                <a:spcPct val="100000"/>
              </a:lnSpc>
              <a:spcBef>
                <a:spcPts val="261"/>
              </a:spcBef>
              <a:tabLst>
                <a:tab algn="l" pos="0"/>
              </a:tabLst>
            </a:pPr>
            <a:r>
              <a:rPr b="0" lang="fr-FR" sz="1300" spc="-1" strike="noStrike" u="sng">
                <a:solidFill>
                  <a:srgbClr val="0c5076"/>
                </a:solidFill>
                <a:uFillTx/>
                <a:latin typeface="Arial"/>
              </a:rPr>
              <a:t>Ce n’est pas Parcoursup qui choisit votre affectation : les responsables des formations examinent votre dossier, font des propositions auxquelles vous répondez.</a:t>
            </a:r>
            <a:r>
              <a:rPr b="0" lang="fr-FR" sz="1300" spc="-1" strike="noStrike">
                <a:solidFill>
                  <a:srgbClr val="ed7454"/>
                </a:solidFill>
                <a:latin typeface="Arial"/>
              </a:rPr>
              <a:t> </a:t>
            </a:r>
            <a:r>
              <a:rPr b="1" lang="fr-FR" sz="1300" spc="-1" strike="noStrike">
                <a:solidFill>
                  <a:srgbClr val="ed7454"/>
                </a:solidFill>
                <a:latin typeface="Arial"/>
              </a:rPr>
              <a:t>Le dernier mot appartient toujours au candidat</a:t>
            </a:r>
            <a:endParaRPr b="0" lang="fr-FR" sz="1300" spc="-1" strike="noStrike">
              <a:solidFill>
                <a:srgbClr val="0c5076"/>
              </a:solidFill>
              <a:latin typeface="Arial"/>
            </a:endParaRPr>
          </a:p>
          <a:p>
            <a:pPr>
              <a:lnSpc>
                <a:spcPct val="100000"/>
              </a:lnSpc>
              <a:spcBef>
                <a:spcPts val="221"/>
              </a:spcBef>
              <a:tabLst>
                <a:tab algn="l" pos="0"/>
              </a:tabLst>
            </a:pPr>
            <a:endParaRPr b="0" lang="fr-FR" sz="1300" spc="-1" strike="noStrike">
              <a:solidFill>
                <a:srgbClr val="0c5076"/>
              </a:solidFill>
              <a:latin typeface="Arial"/>
            </a:endParaRPr>
          </a:p>
          <a:p>
            <a:pPr>
              <a:lnSpc>
                <a:spcPct val="100000"/>
              </a:lnSpc>
              <a:spcBef>
                <a:spcPts val="320"/>
              </a:spcBef>
              <a:tabLst>
                <a:tab algn="l" pos="0"/>
              </a:tabLst>
            </a:pPr>
            <a:endParaRPr b="0" lang="fr-FR" sz="1300" spc="-1" strike="noStrike">
              <a:solidFill>
                <a:srgbClr val="0c5076"/>
              </a:solidFill>
              <a:latin typeface="Arial"/>
            </a:endParaRPr>
          </a:p>
        </p:txBody>
      </p:sp>
      <p:sp>
        <p:nvSpPr>
          <p:cNvPr id="274" name="TextShape 3"/>
          <p:cNvSpPr txBox="1"/>
          <p:nvPr/>
        </p:nvSpPr>
        <p:spPr>
          <a:xfrm>
            <a:off x="7110000" y="4872240"/>
            <a:ext cx="1169640" cy="359640"/>
          </a:xfrm>
          <a:prstGeom prst="rect">
            <a:avLst/>
          </a:prstGeom>
          <a:noFill/>
          <a:ln w="0">
            <a:noFill/>
          </a:ln>
        </p:spPr>
        <p:txBody>
          <a:bodyPr lIns="90000" rIns="90000" tIns="45000" bIns="45000">
            <a:noAutofit/>
          </a:bodyPr>
          <a:p>
            <a:pPr algn="r">
              <a:lnSpc>
                <a:spcPct val="100000"/>
              </a:lnSpc>
            </a:pPr>
            <a:fld id="{862A7541-AC8C-40CA-86E2-5D647F144869}"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75"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BD3F5234-6375-4192-ADE4-BB40FD0ABF17}" type="slidenum">
              <a:rPr b="0" lang="fr-FR" sz="1600" spc="-1" strike="noStrike">
                <a:solidFill>
                  <a:srgbClr val="ff0000"/>
                </a:solidFill>
                <a:latin typeface="Arial"/>
              </a:rPr>
              <a:t>&lt;numéro&gt;</a:t>
            </a:fld>
            <a:endParaRPr b="0" lang="fr-FR" sz="1600" spc="-1" strike="noStrike">
              <a:latin typeface="Times New Roman"/>
            </a:endParaRPr>
          </a:p>
        </p:txBody>
      </p:sp>
      <p:sp>
        <p:nvSpPr>
          <p:cNvPr id="276" name="CustomShape 5"/>
          <p:cNvSpPr/>
          <p:nvPr/>
        </p:nvSpPr>
        <p:spPr>
          <a:xfrm>
            <a:off x="6765120" y="87480"/>
            <a:ext cx="212436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Nos 6 engagements </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TextShape 1"/>
          <p:cNvSpPr txBox="1"/>
          <p:nvPr/>
        </p:nvSpPr>
        <p:spPr>
          <a:xfrm>
            <a:off x="360000" y="900000"/>
            <a:ext cx="8783640" cy="44712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Récapitulatif des éléments transmis à chaque formation</a:t>
            </a:r>
            <a:endParaRPr b="0" lang="fr-FR" sz="2200" spc="-1" strike="noStrike">
              <a:solidFill>
                <a:srgbClr val="000000"/>
              </a:solidFill>
              <a:latin typeface="Arial"/>
            </a:endParaRPr>
          </a:p>
        </p:txBody>
      </p:sp>
      <p:sp>
        <p:nvSpPr>
          <p:cNvPr id="447" name="TextShape 2"/>
          <p:cNvSpPr txBox="1"/>
          <p:nvPr/>
        </p:nvSpPr>
        <p:spPr>
          <a:xfrm>
            <a:off x="360000" y="1357200"/>
            <a:ext cx="3707640" cy="3564360"/>
          </a:xfrm>
          <a:prstGeom prst="rect">
            <a:avLst/>
          </a:prstGeom>
          <a:noFill/>
          <a:ln w="0">
            <a:noFill/>
          </a:ln>
        </p:spPr>
        <p:txBody>
          <a:bodyPr lIns="0" rIns="0" tIns="0" bIns="0">
            <a:noAutofit/>
          </a:bodyPr>
          <a:p>
            <a:pPr marL="177840" indent="-177480">
              <a:lnSpc>
                <a:spcPct val="100000"/>
              </a:lnSpc>
              <a:spcBef>
                <a:spcPts val="300"/>
              </a:spcBef>
              <a:buClr>
                <a:srgbClr val="ff0000"/>
              </a:buClr>
              <a:buFont typeface="Lucida Grande"/>
              <a:buChar char="&gt;"/>
            </a:pPr>
            <a:r>
              <a:rPr b="1" lang="fr-FR" sz="1500" spc="-1" strike="noStrike">
                <a:solidFill>
                  <a:srgbClr val="f28e65"/>
                </a:solidFill>
                <a:latin typeface="Arial"/>
              </a:rPr>
              <a:t>le projet de formation motivé</a:t>
            </a:r>
            <a:endParaRPr b="0" lang="fr-FR" sz="1500" spc="-1" strike="noStrike">
              <a:solidFill>
                <a:srgbClr val="0c5076"/>
              </a:solidFill>
              <a:latin typeface="Arial"/>
            </a:endParaRPr>
          </a:p>
          <a:p>
            <a:pPr>
              <a:lnSpc>
                <a:spcPct val="100000"/>
              </a:lnSpc>
              <a:spcBef>
                <a:spcPts val="159"/>
              </a:spcBef>
            </a:pPr>
            <a:endParaRPr b="0" lang="fr-FR" sz="1500" spc="-1" strike="noStrike">
              <a:solidFill>
                <a:srgbClr val="0c5076"/>
              </a:solidFill>
              <a:latin typeface="Arial"/>
            </a:endParaRPr>
          </a:p>
          <a:p>
            <a:pPr marL="177840" indent="-177480">
              <a:lnSpc>
                <a:spcPct val="100000"/>
              </a:lnSpc>
              <a:spcBef>
                <a:spcPts val="300"/>
              </a:spcBef>
              <a:buClr>
                <a:srgbClr val="ff0000"/>
              </a:buClr>
              <a:buFont typeface="Lucida Grande"/>
              <a:buChar char="&gt;"/>
            </a:pPr>
            <a:r>
              <a:rPr b="1" lang="fr-FR" sz="1500" spc="-1" strike="noStrike">
                <a:solidFill>
                  <a:srgbClr val="f28e65"/>
                </a:solidFill>
                <a:latin typeface="Arial"/>
              </a:rPr>
              <a:t>les pièces complémentaires </a:t>
            </a:r>
            <a:r>
              <a:rPr b="0" lang="fr-FR" sz="1500" spc="-1" strike="noStrike">
                <a:solidFill>
                  <a:srgbClr val="0c5076"/>
                </a:solidFill>
                <a:latin typeface="Arial"/>
              </a:rPr>
              <a:t>demandées par certaines formations</a:t>
            </a:r>
            <a:endParaRPr b="0" lang="fr-FR" sz="1500" spc="-1" strike="noStrike">
              <a:solidFill>
                <a:srgbClr val="0c5076"/>
              </a:solidFill>
              <a:latin typeface="Arial"/>
            </a:endParaRPr>
          </a:p>
          <a:p>
            <a:pPr>
              <a:lnSpc>
                <a:spcPct val="100000"/>
              </a:lnSpc>
              <a:spcBef>
                <a:spcPts val="159"/>
              </a:spcBef>
            </a:pPr>
            <a:endParaRPr b="0" lang="fr-FR" sz="1500" spc="-1" strike="noStrike">
              <a:solidFill>
                <a:srgbClr val="0c5076"/>
              </a:solidFill>
              <a:latin typeface="Arial"/>
            </a:endParaRPr>
          </a:p>
          <a:p>
            <a:pPr marL="177840" indent="-177480">
              <a:lnSpc>
                <a:spcPct val="100000"/>
              </a:lnSpc>
              <a:spcBef>
                <a:spcPts val="300"/>
              </a:spcBef>
              <a:buClr>
                <a:srgbClr val="ff0000"/>
              </a:buClr>
              <a:buFont typeface="Lucida Grande"/>
              <a:buChar char="&gt;"/>
            </a:pPr>
            <a:r>
              <a:rPr b="1" lang="fr-FR" sz="1500" spc="-1" strike="noStrike">
                <a:solidFill>
                  <a:srgbClr val="f28e65"/>
                </a:solidFill>
                <a:latin typeface="Arial"/>
              </a:rPr>
              <a:t>la rubrique « Activités et centres d’intérêt </a:t>
            </a:r>
            <a:r>
              <a:rPr b="0" lang="fr-FR" sz="1500" spc="-1" strike="noStrike">
                <a:solidFill>
                  <a:srgbClr val="0c5076"/>
                </a:solidFill>
                <a:latin typeface="Arial"/>
              </a:rPr>
              <a:t>», si elle a été renseignée</a:t>
            </a:r>
            <a:r>
              <a:rPr b="0" lang="fr-FR" sz="1500" spc="-1" strike="noStrike">
                <a:solidFill>
                  <a:srgbClr val="3d566e"/>
                </a:solidFill>
                <a:latin typeface="Arial"/>
              </a:rPr>
              <a:t> </a:t>
            </a:r>
            <a:endParaRPr b="0" lang="fr-FR" sz="1500" spc="-1" strike="noStrike">
              <a:solidFill>
                <a:srgbClr val="0c5076"/>
              </a:solidFill>
              <a:latin typeface="Arial"/>
            </a:endParaRPr>
          </a:p>
          <a:p>
            <a:pPr>
              <a:lnSpc>
                <a:spcPct val="100000"/>
              </a:lnSpc>
              <a:spcBef>
                <a:spcPts val="159"/>
              </a:spcBef>
            </a:pPr>
            <a:endParaRPr b="0" lang="fr-FR" sz="1500" spc="-1" strike="noStrike">
              <a:solidFill>
                <a:srgbClr val="0c5076"/>
              </a:solidFill>
              <a:latin typeface="Arial"/>
            </a:endParaRPr>
          </a:p>
          <a:p>
            <a:pPr marL="177840" indent="-177480">
              <a:lnSpc>
                <a:spcPct val="100000"/>
              </a:lnSpc>
              <a:spcBef>
                <a:spcPts val="300"/>
              </a:spcBef>
              <a:buClr>
                <a:srgbClr val="ff0000"/>
              </a:buClr>
              <a:buFont typeface="Lucida Grande"/>
              <a:buChar char="&gt;"/>
            </a:pPr>
            <a:r>
              <a:rPr b="1" lang="fr-FR" sz="1500" spc="-1" strike="noStrike">
                <a:solidFill>
                  <a:srgbClr val="f28e65"/>
                </a:solidFill>
                <a:latin typeface="Arial"/>
              </a:rPr>
              <a:t>la fiche Avenir </a:t>
            </a:r>
            <a:r>
              <a:rPr b="0" lang="fr-FR" sz="1500" spc="-1" strike="noStrike">
                <a:solidFill>
                  <a:srgbClr val="0c5076"/>
                </a:solidFill>
                <a:latin typeface="Arial"/>
              </a:rPr>
              <a:t>renseignée par le lycée</a:t>
            </a:r>
            <a:r>
              <a:rPr b="0" lang="fr-FR" sz="1500" spc="-1" strike="noStrike">
                <a:solidFill>
                  <a:srgbClr val="3d566e"/>
                </a:solidFill>
                <a:latin typeface="Arial"/>
              </a:rPr>
              <a:t> </a:t>
            </a:r>
            <a:endParaRPr b="0" lang="fr-FR" sz="1500" spc="-1" strike="noStrike">
              <a:solidFill>
                <a:srgbClr val="0c5076"/>
              </a:solidFill>
              <a:latin typeface="Arial"/>
            </a:endParaRPr>
          </a:p>
          <a:p>
            <a:pPr>
              <a:lnSpc>
                <a:spcPct val="100000"/>
              </a:lnSpc>
              <a:spcBef>
                <a:spcPts val="159"/>
              </a:spcBef>
            </a:pPr>
            <a:endParaRPr b="0" lang="fr-FR" sz="1500" spc="-1" strike="noStrike">
              <a:solidFill>
                <a:srgbClr val="0c5076"/>
              </a:solidFill>
              <a:latin typeface="Arial"/>
            </a:endParaRPr>
          </a:p>
          <a:p>
            <a:pPr marL="177840" indent="-177480">
              <a:lnSpc>
                <a:spcPct val="100000"/>
              </a:lnSpc>
              <a:spcBef>
                <a:spcPts val="300"/>
              </a:spcBef>
              <a:buClr>
                <a:srgbClr val="ff0000"/>
              </a:buClr>
              <a:buFont typeface="Lucida Grande"/>
              <a:buChar char="&gt;"/>
            </a:pPr>
            <a:r>
              <a:rPr b="1" lang="fr-FR" sz="1500" spc="-1" strike="noStrike">
                <a:solidFill>
                  <a:srgbClr val="f28e65"/>
                </a:solidFill>
                <a:latin typeface="Arial"/>
              </a:rPr>
              <a:t>Des informations sur votre parcours spécifique </a:t>
            </a:r>
            <a:r>
              <a:rPr b="0" lang="fr-FR" sz="1500" spc="-1" strike="noStrike">
                <a:solidFill>
                  <a:srgbClr val="0c5076"/>
                </a:solidFill>
                <a:latin typeface="Arial"/>
              </a:rPr>
              <a:t>(sections européennes, internationales ou bi-bac) ou </a:t>
            </a:r>
            <a:r>
              <a:rPr b="1" lang="fr-FR" sz="1500" spc="-1" strike="noStrike">
                <a:solidFill>
                  <a:srgbClr val="f28e65"/>
                </a:solidFill>
                <a:latin typeface="Arial"/>
              </a:rPr>
              <a:t>votre</a:t>
            </a:r>
            <a:r>
              <a:rPr b="0" lang="fr-FR" sz="1500" spc="-1" strike="noStrike">
                <a:solidFill>
                  <a:srgbClr val="0c5076"/>
                </a:solidFill>
                <a:latin typeface="Arial"/>
              </a:rPr>
              <a:t> </a:t>
            </a:r>
            <a:r>
              <a:rPr b="1" lang="fr-FR" sz="1500" spc="-1" strike="noStrike">
                <a:solidFill>
                  <a:srgbClr val="f28e65"/>
                </a:solidFill>
                <a:latin typeface="Arial"/>
              </a:rPr>
              <a:t>participation aux cordées de la réussite </a:t>
            </a:r>
            <a:r>
              <a:rPr b="0" lang="fr-FR" sz="1500" spc="-1" strike="noStrike">
                <a:solidFill>
                  <a:srgbClr val="0c5076"/>
                </a:solidFill>
                <a:latin typeface="Arial"/>
              </a:rPr>
              <a:t>(seulement si vous le souhaitez)</a:t>
            </a:r>
            <a:endParaRPr b="0" lang="fr-FR" sz="1500" spc="-1" strike="noStrike">
              <a:solidFill>
                <a:srgbClr val="0c5076"/>
              </a:solidFill>
              <a:latin typeface="Arial"/>
            </a:endParaRPr>
          </a:p>
          <a:p>
            <a:pPr>
              <a:lnSpc>
                <a:spcPct val="100000"/>
              </a:lnSpc>
              <a:spcBef>
                <a:spcPts val="400"/>
              </a:spcBef>
            </a:pPr>
            <a:endParaRPr b="0" lang="fr-FR" sz="1500" spc="-1" strike="noStrike">
              <a:solidFill>
                <a:srgbClr val="0c5076"/>
              </a:solidFill>
              <a:latin typeface="Arial"/>
            </a:endParaRPr>
          </a:p>
          <a:p>
            <a:pPr>
              <a:lnSpc>
                <a:spcPct val="100000"/>
              </a:lnSpc>
              <a:spcAft>
                <a:spcPts val="499"/>
              </a:spcAft>
              <a:tabLst>
                <a:tab algn="l" pos="0"/>
              </a:tabLst>
            </a:pPr>
            <a:endParaRPr b="0" lang="fr-FR" sz="1500" spc="-1" strike="noStrike">
              <a:solidFill>
                <a:srgbClr val="0c5076"/>
              </a:solidFill>
              <a:latin typeface="Arial"/>
            </a:endParaRPr>
          </a:p>
        </p:txBody>
      </p:sp>
      <p:sp>
        <p:nvSpPr>
          <p:cNvPr id="448"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4E52939D-B13B-46F8-91C2-03F2559078B2}"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49"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1989ADE0-5409-4425-85C8-B98C6BA8C6D4}" type="slidenum">
              <a:rPr b="0" lang="fr-FR" sz="1600" spc="-1" strike="noStrike">
                <a:solidFill>
                  <a:srgbClr val="ff0000"/>
                </a:solidFill>
                <a:latin typeface="Arial"/>
              </a:rPr>
              <a:t>&lt;numéro&gt;</a:t>
            </a:fld>
            <a:endParaRPr b="0" lang="fr-FR" sz="1600" spc="-1" strike="noStrike">
              <a:latin typeface="Times New Roman"/>
            </a:endParaRPr>
          </a:p>
        </p:txBody>
      </p:sp>
      <p:sp>
        <p:nvSpPr>
          <p:cNvPr id="450" name="TextShape 5"/>
          <p:cNvSpPr txBox="1"/>
          <p:nvPr/>
        </p:nvSpPr>
        <p:spPr>
          <a:xfrm>
            <a:off x="4194000" y="1347480"/>
            <a:ext cx="4445640" cy="2759760"/>
          </a:xfrm>
          <a:prstGeom prst="rect">
            <a:avLst/>
          </a:prstGeom>
          <a:noFill/>
          <a:ln w="0">
            <a:noFill/>
          </a:ln>
        </p:spPr>
        <p:txBody>
          <a:bodyPr lIns="0" rIns="0" tIns="0" bIns="0">
            <a:noAutofit/>
          </a:bodyPr>
          <a:p>
            <a:pPr marL="177840" indent="-177480">
              <a:lnSpc>
                <a:spcPct val="100000"/>
              </a:lnSpc>
              <a:spcBef>
                <a:spcPts val="320"/>
              </a:spcBef>
              <a:buClr>
                <a:srgbClr val="ff0000"/>
              </a:buClr>
              <a:buFont typeface="Lucida Grande"/>
              <a:buChar char="&gt;"/>
            </a:pPr>
            <a:r>
              <a:rPr b="1" lang="fr-FR" sz="1600" spc="-1" strike="noStrike">
                <a:solidFill>
                  <a:srgbClr val="f28e65"/>
                </a:solidFill>
                <a:latin typeface="Arial"/>
              </a:rPr>
              <a:t>Les bulletins scolaires et notes du baccalauréat </a:t>
            </a:r>
            <a:r>
              <a:rPr b="1" lang="fr-FR" sz="1600" spc="-1" strike="noStrike">
                <a:solidFill>
                  <a:srgbClr val="3d566e"/>
                </a:solidFill>
                <a:latin typeface="Arial"/>
              </a:rPr>
              <a:t>: </a:t>
            </a:r>
            <a:endParaRPr b="0" lang="fr-FR" sz="1600" spc="-1" strike="noStrike">
              <a:solidFill>
                <a:srgbClr val="0c5076"/>
              </a:solidFill>
              <a:latin typeface="Arial"/>
            </a:endParaRPr>
          </a:p>
          <a:p>
            <a:pPr lvl="1" marL="252000" indent="-71640">
              <a:lnSpc>
                <a:spcPct val="100000"/>
              </a:lnSpc>
              <a:spcBef>
                <a:spcPts val="601"/>
              </a:spcBef>
              <a:spcAft>
                <a:spcPts val="601"/>
              </a:spcAft>
              <a:buClr>
                <a:srgbClr val="3d566e"/>
              </a:buClr>
              <a:buFont typeface="Arial"/>
              <a:buChar char="•"/>
            </a:pPr>
            <a:r>
              <a:rPr b="1" lang="fr-FR" sz="1600" spc="-1" strike="noStrike">
                <a:solidFill>
                  <a:srgbClr val="3d566e"/>
                </a:solidFill>
                <a:latin typeface="Arial"/>
              </a:rPr>
              <a:t>Année de première </a:t>
            </a:r>
            <a:r>
              <a:rPr b="0" lang="fr-FR" sz="1600" spc="-1" strike="noStrike">
                <a:solidFill>
                  <a:srgbClr val="3d566e"/>
                </a:solidFill>
                <a:latin typeface="Arial"/>
              </a:rPr>
              <a:t>: bulletins scolaires et les notes des épreuves anticipées de français </a:t>
            </a:r>
            <a:r>
              <a:rPr b="0" lang="fr-FR" sz="1400" spc="-1" strike="noStrike">
                <a:solidFill>
                  <a:srgbClr val="3d566e"/>
                </a:solidFill>
                <a:latin typeface="Arial"/>
              </a:rPr>
              <a:t>(pour les lycéens généraux et technologiques)</a:t>
            </a:r>
            <a:endParaRPr b="0" lang="fr-FR" sz="1400" spc="-1" strike="noStrike">
              <a:solidFill>
                <a:srgbClr val="000000"/>
              </a:solidFill>
              <a:latin typeface="Arial"/>
            </a:endParaRPr>
          </a:p>
          <a:p>
            <a:pPr lvl="1" marL="252000" indent="-71640">
              <a:lnSpc>
                <a:spcPct val="100000"/>
              </a:lnSpc>
              <a:spcBef>
                <a:spcPts val="601"/>
              </a:spcBef>
              <a:spcAft>
                <a:spcPts val="601"/>
              </a:spcAft>
              <a:buClr>
                <a:srgbClr val="3d566e"/>
              </a:buClr>
              <a:buFont typeface="Arial"/>
              <a:buChar char="•"/>
            </a:pPr>
            <a:r>
              <a:rPr b="1" lang="fr-FR" sz="1600" spc="-1" strike="noStrike">
                <a:solidFill>
                  <a:srgbClr val="3d566e"/>
                </a:solidFill>
                <a:latin typeface="Arial"/>
              </a:rPr>
              <a:t>Année de terminale </a:t>
            </a:r>
            <a:r>
              <a:rPr b="0" lang="fr-FR" sz="1600" spc="-1" strike="noStrike">
                <a:solidFill>
                  <a:srgbClr val="3d566e"/>
                </a:solidFill>
                <a:latin typeface="Arial"/>
              </a:rPr>
              <a:t>: bulletins scolaires des 1er et 2e trimestres (ou 1</a:t>
            </a:r>
            <a:r>
              <a:rPr b="0" lang="fr-FR" sz="1600" spc="-1" strike="noStrike" baseline="30000">
                <a:solidFill>
                  <a:srgbClr val="3d566e"/>
                </a:solidFill>
                <a:latin typeface="Arial"/>
              </a:rPr>
              <a:t>er</a:t>
            </a:r>
            <a:r>
              <a:rPr b="0" lang="fr-FR" sz="1600" spc="-1" strike="noStrike">
                <a:solidFill>
                  <a:srgbClr val="3d566e"/>
                </a:solidFill>
                <a:latin typeface="Arial"/>
              </a:rPr>
              <a:t> semestre), notes des épreuves finales des deux enseignements de spécialité </a:t>
            </a:r>
            <a:r>
              <a:rPr b="0" lang="fr-FR" sz="1400" spc="-1" strike="noStrike">
                <a:solidFill>
                  <a:srgbClr val="3d566e"/>
                </a:solidFill>
                <a:latin typeface="Arial"/>
              </a:rPr>
              <a:t>(pour les lycéens généraux et technologiques)</a:t>
            </a:r>
            <a:endParaRPr b="0" lang="fr-FR" sz="1400" spc="-1" strike="noStrike">
              <a:solidFill>
                <a:srgbClr val="000000"/>
              </a:solidFill>
              <a:latin typeface="Arial"/>
            </a:endParaRPr>
          </a:p>
          <a:p>
            <a:endParaRPr b="0" lang="fr-FR" sz="1400" spc="-1" strike="noStrike">
              <a:solidFill>
                <a:srgbClr val="0c5076"/>
              </a:solidFill>
              <a:latin typeface="Arial"/>
            </a:endParaRPr>
          </a:p>
          <a:p>
            <a:pPr>
              <a:lnSpc>
                <a:spcPct val="100000"/>
              </a:lnSpc>
              <a:spcBef>
                <a:spcPts val="210"/>
              </a:spcBef>
              <a:tabLst>
                <a:tab algn="l" pos="0"/>
              </a:tabLst>
            </a:pPr>
            <a:endParaRPr b="0" lang="fr-FR" sz="1400" spc="-1" strike="noStrike">
              <a:solidFill>
                <a:srgbClr val="0c5076"/>
              </a:solidFill>
              <a:latin typeface="Arial"/>
            </a:endParaRPr>
          </a:p>
        </p:txBody>
      </p:sp>
      <p:sp>
        <p:nvSpPr>
          <p:cNvPr id="451" name="CustomShape 6"/>
          <p:cNvSpPr/>
          <p:nvPr/>
        </p:nvSpPr>
        <p:spPr>
          <a:xfrm>
            <a:off x="4436280" y="4135680"/>
            <a:ext cx="4203360" cy="577080"/>
          </a:xfrm>
          <a:prstGeom prst="rect">
            <a:avLst/>
          </a:prstGeom>
          <a:solidFill>
            <a:srgbClr val="0c5076"/>
          </a:solidFill>
          <a:ln w="0">
            <a:noFill/>
          </a:ln>
        </p:spPr>
        <p:style>
          <a:lnRef idx="0"/>
          <a:fillRef idx="0"/>
          <a:effectRef idx="0"/>
          <a:fontRef idx="minor"/>
        </p:style>
        <p:txBody>
          <a:bodyPr lIns="90000" rIns="90000" tIns="45000" bIns="45000">
            <a:spAutoFit/>
          </a:bodyPr>
          <a:p>
            <a:pPr algn="ctr">
              <a:lnSpc>
                <a:spcPct val="100000"/>
              </a:lnSpc>
            </a:pPr>
            <a:r>
              <a:rPr b="1" lang="fr-FR" sz="1600" spc="-1" strike="noStrike">
                <a:solidFill>
                  <a:srgbClr val="ffffff"/>
                </a:solidFill>
                <a:latin typeface="Arial"/>
              </a:rPr>
              <a:t>Nouveauté 2022 : vos résultats au baccalauréat mieux pris en compte </a:t>
            </a:r>
            <a:endParaRPr b="0" lang="fr-FR" sz="1600" spc="-1" strike="noStrike">
              <a:latin typeface="Arial"/>
            </a:endParaRPr>
          </a:p>
        </p:txBody>
      </p:sp>
      <p:sp>
        <p:nvSpPr>
          <p:cNvPr id="452" name="CustomShape 7"/>
          <p:cNvSpPr/>
          <p:nvPr/>
        </p:nvSpPr>
        <p:spPr>
          <a:xfrm>
            <a:off x="5872320" y="86040"/>
            <a:ext cx="289260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Les éléments transmis aux formations du supérieur</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TextShape 1"/>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C6D8D5B8-2118-451C-A93D-3AB504ECCC7D}"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54"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0BBB76EB-2C18-4E38-BE73-5369C3D5FB92}" type="slidenum">
              <a:rPr b="0" lang="fr-FR" sz="1600" spc="-1" strike="noStrike">
                <a:solidFill>
                  <a:srgbClr val="ff0000"/>
                </a:solidFill>
                <a:latin typeface="Arial"/>
              </a:rPr>
              <a:t>&lt;numéro&gt;</a:t>
            </a:fld>
            <a:endParaRPr b="0" lang="fr-FR" sz="1600" spc="-1" strike="noStrike">
              <a:latin typeface="Times New Roman"/>
            </a:endParaRPr>
          </a:p>
        </p:txBody>
      </p:sp>
      <p:pic>
        <p:nvPicPr>
          <p:cNvPr id="455" name="Image 1" descr=""/>
          <p:cNvPicPr/>
          <p:nvPr/>
        </p:nvPicPr>
        <p:blipFill>
          <a:blip r:embed="rId1"/>
          <a:stretch/>
        </p:blipFill>
        <p:spPr>
          <a:xfrm>
            <a:off x="0" y="0"/>
            <a:ext cx="9143640" cy="514296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TextShape 1"/>
          <p:cNvSpPr txBox="1"/>
          <p:nvPr/>
        </p:nvSpPr>
        <p:spPr>
          <a:xfrm>
            <a:off x="467640" y="4019760"/>
            <a:ext cx="8892000" cy="791640"/>
          </a:xfrm>
          <a:prstGeom prst="rect">
            <a:avLst/>
          </a:prstGeom>
          <a:noFill/>
          <a:ln w="10080">
            <a:noFill/>
          </a:ln>
        </p:spPr>
        <p:txBody>
          <a:bodyPr lIns="0" rIns="0" tIns="0" bIns="360000" anchor="ctr">
            <a:noAutofit/>
          </a:bodyPr>
          <a:p>
            <a:pPr>
              <a:lnSpc>
                <a:spcPct val="90000"/>
              </a:lnSpc>
              <a:tabLst>
                <a:tab algn="l" pos="0"/>
              </a:tabLst>
            </a:pPr>
            <a:br/>
            <a:r>
              <a:rPr b="1" lang="fr-FR" sz="2800" spc="-1" strike="noStrike">
                <a:solidFill>
                  <a:srgbClr val="0c5076"/>
                </a:solidFill>
                <a:latin typeface="Arial"/>
              </a:rPr>
              <a:t>L’examen des vœux par les formations</a:t>
            </a:r>
            <a:endParaRPr b="0" lang="fr-FR" sz="2800" spc="-1" strike="noStrike">
              <a:solidFill>
                <a:srgbClr val="000000"/>
              </a:solidFill>
              <a:latin typeface="Arial"/>
            </a:endParaRPr>
          </a:p>
        </p:txBody>
      </p:sp>
      <p:sp>
        <p:nvSpPr>
          <p:cNvPr id="457"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5E25DCD9-5264-43D6-874A-AA229344E271}"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58"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C1B8E2D3-5693-4E5B-B02C-7BC4E7FC2FF2}" type="slidenum">
              <a:rPr b="0" lang="fr-FR" sz="1600" spc="-1" strike="noStrike">
                <a:solidFill>
                  <a:srgbClr val="ff0000"/>
                </a:solidFill>
                <a:latin typeface="Arial"/>
              </a:rPr>
              <a:t>&lt;numéro&gt;</a:t>
            </a:fld>
            <a:endParaRPr b="0" lang="fr-FR" sz="1600" spc="-1" strike="noStrike">
              <a:latin typeface="Times New Roman"/>
            </a:endParaRPr>
          </a:p>
        </p:txBody>
      </p:sp>
      <p:pic>
        <p:nvPicPr>
          <p:cNvPr id="459" name="Espace réservé pour une image  1" descr=""/>
          <p:cNvPicPr/>
          <p:nvPr/>
        </p:nvPicPr>
        <p:blipFill>
          <a:blip r:embed="rId1"/>
          <a:srcRect l="0" t="16239" r="0" b="16239"/>
          <a:stretch/>
        </p:blipFill>
        <p:spPr>
          <a:xfrm>
            <a:off x="835200" y="782280"/>
            <a:ext cx="7362000" cy="320184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TextShape 1"/>
          <p:cNvSpPr txBox="1"/>
          <p:nvPr/>
        </p:nvSpPr>
        <p:spPr>
          <a:xfrm>
            <a:off x="360000" y="900000"/>
            <a:ext cx="8423640" cy="519120"/>
          </a:xfrm>
          <a:prstGeom prst="rect">
            <a:avLst/>
          </a:prstGeom>
          <a:noFill/>
          <a:ln w="0">
            <a:noFill/>
          </a:ln>
        </p:spPr>
        <p:txBody>
          <a:bodyPr lIns="0" rIns="0" tIns="0" bIns="0">
            <a:noAutofit/>
          </a:bodyPr>
          <a:p>
            <a:pPr>
              <a:lnSpc>
                <a:spcPct val="90000"/>
              </a:lnSpc>
            </a:pPr>
            <a:r>
              <a:rPr b="1" lang="fr-FR" sz="2200" spc="-1" strike="noStrike">
                <a:solidFill>
                  <a:srgbClr val="0c5076"/>
                </a:solidFill>
                <a:latin typeface="Arial"/>
              </a:rPr>
              <a:t>L’examen et l’évaluation des dossiers</a:t>
            </a:r>
            <a:endParaRPr b="0" lang="fr-FR" sz="2200" spc="-1" strike="noStrike">
              <a:solidFill>
                <a:srgbClr val="000000"/>
              </a:solidFill>
              <a:latin typeface="Arial"/>
            </a:endParaRPr>
          </a:p>
        </p:txBody>
      </p:sp>
      <p:sp>
        <p:nvSpPr>
          <p:cNvPr id="461" name="TextShape 2"/>
          <p:cNvSpPr txBox="1"/>
          <p:nvPr/>
        </p:nvSpPr>
        <p:spPr>
          <a:xfrm>
            <a:off x="360000" y="1419480"/>
            <a:ext cx="8404560" cy="3287880"/>
          </a:xfrm>
          <a:prstGeom prst="rect">
            <a:avLst/>
          </a:prstGeom>
          <a:noFill/>
          <a:ln w="0">
            <a:noFill/>
          </a:ln>
        </p:spPr>
        <p:txBody>
          <a:bodyPr lIns="0" rIns="0" tIns="0" bIns="0">
            <a:noAutofit/>
          </a:bodyPr>
          <a:p>
            <a:pPr>
              <a:lnSpc>
                <a:spcPct val="100000"/>
              </a:lnSpc>
              <a:spcAft>
                <a:spcPts val="499"/>
              </a:spcAft>
              <a:tabLst>
                <a:tab algn="l" pos="0"/>
              </a:tabLst>
            </a:pPr>
            <a:r>
              <a:rPr b="1" lang="fr-FR" sz="1600" spc="-1" strike="noStrike">
                <a:solidFill>
                  <a:srgbClr val="ec130e"/>
                </a:solidFill>
                <a:latin typeface="Arial"/>
              </a:rPr>
              <a:t>&gt;</a:t>
            </a:r>
            <a:r>
              <a:rPr b="0" lang="fr-FR" sz="1600" spc="-1" strike="noStrike">
                <a:solidFill>
                  <a:srgbClr val="0c5076"/>
                </a:solidFill>
                <a:latin typeface="Arial"/>
              </a:rPr>
              <a:t> </a:t>
            </a:r>
            <a:r>
              <a:rPr b="1" lang="fr-FR" sz="1600" spc="-1" strike="noStrike">
                <a:solidFill>
                  <a:srgbClr val="f28e65"/>
                </a:solidFill>
                <a:latin typeface="Arial"/>
              </a:rPr>
              <a:t>Rappel</a:t>
            </a:r>
            <a:r>
              <a:rPr b="0" lang="fr-FR" sz="1600" spc="-1" strike="noStrike">
                <a:solidFill>
                  <a:srgbClr val="0c5076"/>
                </a:solidFill>
                <a:latin typeface="Arial"/>
              </a:rPr>
              <a:t> : </a:t>
            </a:r>
            <a:r>
              <a:rPr b="1" lang="fr-FR" sz="1600" spc="-1" strike="noStrike">
                <a:solidFill>
                  <a:srgbClr val="0c5076"/>
                </a:solidFill>
                <a:latin typeface="Arial"/>
              </a:rPr>
              <a:t>ce n’est pas l’algorithme de Parcoursup qui examine les dossiers, ce n’est pas non plus Parcoursup qui choisit votre affectation</a:t>
            </a:r>
            <a:endParaRPr b="0" lang="fr-FR" sz="1600" spc="-1" strike="noStrike">
              <a:solidFill>
                <a:srgbClr val="0c5076"/>
              </a:solidFill>
              <a:latin typeface="Arial"/>
            </a:endParaRPr>
          </a:p>
          <a:p>
            <a:pPr marL="285840" indent="-285480">
              <a:lnSpc>
                <a:spcPct val="100000"/>
              </a:lnSpc>
              <a:spcAft>
                <a:spcPts val="499"/>
              </a:spcAft>
              <a:buClr>
                <a:srgbClr val="0c5076"/>
              </a:buClr>
              <a:buFont typeface="Wingdings" charset="2"/>
              <a:buChar char=""/>
              <a:tabLst>
                <a:tab algn="l" pos="0"/>
              </a:tabLst>
            </a:pPr>
            <a:r>
              <a:rPr b="0" lang="fr-FR" sz="1600" spc="-1" strike="noStrike">
                <a:solidFill>
                  <a:srgbClr val="0c5076"/>
                </a:solidFill>
                <a:latin typeface="Arial"/>
              </a:rPr>
              <a:t>Au sein de chaque formation, </a:t>
            </a:r>
            <a:r>
              <a:rPr b="1" lang="fr-FR" sz="1600" spc="-1" strike="noStrike">
                <a:solidFill>
                  <a:srgbClr val="f28e65"/>
                </a:solidFill>
                <a:latin typeface="Arial"/>
              </a:rPr>
              <a:t>une commission d’examen des vœux est constituée </a:t>
            </a:r>
            <a:r>
              <a:rPr b="0" lang="fr-FR" sz="1600" spc="-1" strike="noStrike">
                <a:solidFill>
                  <a:srgbClr val="0c5076"/>
                </a:solidFill>
                <a:latin typeface="Arial"/>
              </a:rPr>
              <a:t>(référent pédagogique et professeurs). Elle est chargée de </a:t>
            </a:r>
            <a:r>
              <a:rPr b="1" lang="fr-FR" sz="1600" spc="-1" strike="noStrike">
                <a:solidFill>
                  <a:srgbClr val="f28e65"/>
                </a:solidFill>
                <a:latin typeface="Arial"/>
              </a:rPr>
              <a:t>définir les critères d’examen des candidatures et d’évaluer les candidatures puis de les classer</a:t>
            </a:r>
            <a:endParaRPr b="0" lang="fr-FR" sz="1600" spc="-1" strike="noStrike">
              <a:solidFill>
                <a:srgbClr val="0c5076"/>
              </a:solidFill>
              <a:latin typeface="Arial"/>
            </a:endParaRPr>
          </a:p>
          <a:p>
            <a:pPr marL="285840" indent="-285480">
              <a:lnSpc>
                <a:spcPct val="100000"/>
              </a:lnSpc>
              <a:spcAft>
                <a:spcPts val="499"/>
              </a:spcAft>
              <a:buClr>
                <a:srgbClr val="0c5076"/>
              </a:buClr>
              <a:buFont typeface="Wingdings" charset="2"/>
              <a:buChar char=""/>
              <a:tabLst>
                <a:tab algn="l" pos="0"/>
              </a:tabLst>
            </a:pPr>
            <a:r>
              <a:rPr b="0" lang="fr-FR" sz="1600" spc="-1" strike="noStrike">
                <a:solidFill>
                  <a:srgbClr val="0c5076"/>
                </a:solidFill>
                <a:latin typeface="Arial"/>
              </a:rPr>
              <a:t>Certaines formations organisent des épreuves écrites et/ou orales de sélection</a:t>
            </a:r>
            <a:endParaRPr b="0" lang="fr-FR" sz="1600" spc="-1" strike="noStrike">
              <a:solidFill>
                <a:srgbClr val="0c5076"/>
              </a:solidFill>
              <a:latin typeface="Arial"/>
            </a:endParaRPr>
          </a:p>
          <a:p>
            <a:pPr marL="179280">
              <a:lnSpc>
                <a:spcPct val="100000"/>
              </a:lnSpc>
              <a:spcBef>
                <a:spcPts val="281"/>
              </a:spcBef>
              <a:tabLst>
                <a:tab algn="l" pos="0"/>
              </a:tabLst>
            </a:pPr>
            <a:r>
              <a:rPr b="1" lang="fr-FR" sz="1400" spc="-1" strike="noStrike">
                <a:solidFill>
                  <a:srgbClr val="ed7454"/>
                </a:solidFill>
                <a:latin typeface="Arial"/>
              </a:rPr>
              <a:t>Rappel</a:t>
            </a:r>
            <a:r>
              <a:rPr b="1" lang="fr-FR" sz="1400" spc="-1" strike="noStrike">
                <a:solidFill>
                  <a:srgbClr val="0c5076"/>
                </a:solidFill>
                <a:latin typeface="Arial"/>
              </a:rPr>
              <a:t> : </a:t>
            </a:r>
            <a:r>
              <a:rPr b="0" lang="fr-FR" sz="1400" spc="-1" strike="noStrike">
                <a:solidFill>
                  <a:srgbClr val="0c5076"/>
                </a:solidFill>
                <a:latin typeface="Arial"/>
              </a:rPr>
              <a:t>Toutes les formations publient sur Parcoursup leurs critères généraux d’examen, c’est-à-dire ce que les enseignants réunis en commission d’examen des vœux prendront en compte pour examiner les candidatures. </a:t>
            </a:r>
            <a:endParaRPr b="0" lang="fr-FR" sz="1400" spc="-1" strike="noStrike">
              <a:solidFill>
                <a:srgbClr val="0c5076"/>
              </a:solidFill>
              <a:latin typeface="Arial"/>
            </a:endParaRPr>
          </a:p>
          <a:p>
            <a:pPr marL="179280">
              <a:lnSpc>
                <a:spcPct val="100000"/>
              </a:lnSpc>
              <a:spcBef>
                <a:spcPts val="281"/>
              </a:spcBef>
              <a:tabLst>
                <a:tab algn="l" pos="0"/>
              </a:tabLst>
            </a:pPr>
            <a:r>
              <a:rPr b="0" lang="fr-FR" sz="1400" spc="-1" strike="noStrike">
                <a:solidFill>
                  <a:srgbClr val="0c5076"/>
                </a:solidFill>
                <a:latin typeface="Arial"/>
              </a:rPr>
              <a:t>Vous pouvez à tout moment consulter les critères utilisés en 2021 directement sur chaque fiche de formation</a:t>
            </a:r>
            <a:endParaRPr b="0" lang="fr-FR" sz="1400" spc="-1" strike="noStrike">
              <a:solidFill>
                <a:srgbClr val="0c5076"/>
              </a:solidFill>
              <a:latin typeface="Arial"/>
            </a:endParaRPr>
          </a:p>
          <a:p>
            <a:pPr marL="179280">
              <a:lnSpc>
                <a:spcPct val="100000"/>
              </a:lnSpc>
              <a:spcBef>
                <a:spcPts val="281"/>
              </a:spcBef>
              <a:tabLst>
                <a:tab algn="l" pos="0"/>
              </a:tabLst>
            </a:pPr>
            <a:r>
              <a:rPr b="0" lang="fr-FR" sz="1400" spc="-1" strike="noStrike">
                <a:solidFill>
                  <a:srgbClr val="0c5076"/>
                </a:solidFill>
                <a:latin typeface="Arial"/>
              </a:rPr>
              <a:t>Parcoursup vous garantit la possibilité de demander à la formation dans laquelle vous n’avez pas été admis les motifs de la décision prise. </a:t>
            </a:r>
            <a:endParaRPr b="0" lang="fr-FR" sz="1400" spc="-1" strike="noStrike">
              <a:solidFill>
                <a:srgbClr val="0c5076"/>
              </a:solidFill>
              <a:latin typeface="Arial"/>
            </a:endParaRPr>
          </a:p>
        </p:txBody>
      </p:sp>
      <p:sp>
        <p:nvSpPr>
          <p:cNvPr id="462"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321B827E-59FA-4A1B-93A8-988D942C0578}"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63"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C94F3E1A-5DF3-423A-9FF6-05941D61D969}" type="slidenum">
              <a:rPr b="0" lang="fr-FR" sz="1600" spc="-1" strike="noStrike">
                <a:solidFill>
                  <a:srgbClr val="ff0000"/>
                </a:solidFill>
                <a:latin typeface="Arial"/>
              </a:rPr>
              <a:t>&lt;numéro&gt;</a:t>
            </a:fld>
            <a:endParaRPr b="0" lang="fr-FR" sz="1600" spc="-1" strike="noStrike">
              <a:latin typeface="Times New Roman"/>
            </a:endParaRPr>
          </a:p>
        </p:txBody>
      </p:sp>
      <p:sp>
        <p:nvSpPr>
          <p:cNvPr id="464" name="CustomShape 5"/>
          <p:cNvSpPr/>
          <p:nvPr/>
        </p:nvSpPr>
        <p:spPr>
          <a:xfrm>
            <a:off x="6604920" y="86040"/>
            <a:ext cx="216000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800" spc="-1" strike="noStrike">
                <a:solidFill>
                  <a:srgbClr val="ffffff"/>
                </a:solidFill>
                <a:latin typeface="Arial"/>
              </a:rPr>
              <a:t>Avril - mai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TextShape 1"/>
          <p:cNvSpPr txBox="1"/>
          <p:nvPr/>
        </p:nvSpPr>
        <p:spPr>
          <a:xfrm>
            <a:off x="360000" y="1278720"/>
            <a:ext cx="8562960" cy="1049760"/>
          </a:xfrm>
          <a:prstGeom prst="rect">
            <a:avLst/>
          </a:prstGeom>
          <a:noFill/>
          <a:ln w="0">
            <a:noFill/>
          </a:ln>
        </p:spPr>
        <p:txBody>
          <a:bodyPr lIns="0" rIns="0" tIns="0" bIns="0">
            <a:noAutofit/>
          </a:bodyPr>
          <a:p>
            <a:pPr>
              <a:lnSpc>
                <a:spcPct val="100000"/>
              </a:lnSpc>
              <a:spcAft>
                <a:spcPts val="499"/>
              </a:spcAft>
              <a:tabLst>
                <a:tab algn="l" pos="0"/>
              </a:tabLst>
            </a:pPr>
            <a:r>
              <a:rPr b="1" lang="fr-FR" sz="1400" spc="-1" strike="noStrike">
                <a:solidFill>
                  <a:srgbClr val="ec130e"/>
                </a:solidFill>
                <a:latin typeface="Arial"/>
              </a:rPr>
              <a:t>&gt;</a:t>
            </a:r>
            <a:r>
              <a:rPr b="0" lang="fr-FR" sz="1400" spc="-1" strike="noStrike">
                <a:solidFill>
                  <a:srgbClr val="ec130e"/>
                </a:solidFill>
                <a:latin typeface="Arial"/>
              </a:rPr>
              <a:t> </a:t>
            </a:r>
            <a:r>
              <a:rPr b="1" lang="fr-FR" sz="1400" spc="-1" strike="noStrike">
                <a:solidFill>
                  <a:srgbClr val="f28e65"/>
                </a:solidFill>
                <a:latin typeface="Arial"/>
              </a:rPr>
              <a:t>Une priorité accordée aux lycéens boursiers </a:t>
            </a:r>
            <a:r>
              <a:rPr b="0" lang="fr-FR" sz="1400" spc="-1" strike="noStrike">
                <a:solidFill>
                  <a:srgbClr val="0c5076"/>
                </a:solidFill>
                <a:latin typeface="Arial"/>
              </a:rPr>
              <a:t>dans chaque formation, y compris les plus sélectives </a:t>
            </a:r>
            <a:endParaRPr b="0" lang="fr-FR" sz="1400" spc="-1" strike="noStrike">
              <a:solidFill>
                <a:srgbClr val="0c5076"/>
              </a:solidFill>
              <a:latin typeface="Arial"/>
            </a:endParaRPr>
          </a:p>
          <a:p>
            <a:pPr>
              <a:lnSpc>
                <a:spcPct val="100000"/>
              </a:lnSpc>
              <a:spcAft>
                <a:spcPts val="499"/>
              </a:spcAft>
              <a:tabLst>
                <a:tab algn="l" pos="0"/>
              </a:tabLst>
            </a:pPr>
            <a:r>
              <a:rPr b="1" lang="fr-FR" sz="1400" spc="-1" strike="noStrike">
                <a:solidFill>
                  <a:srgbClr val="ec130e"/>
                </a:solidFill>
                <a:latin typeface="Arial"/>
              </a:rPr>
              <a:t>&gt; </a:t>
            </a:r>
            <a:r>
              <a:rPr b="0" lang="fr-FR" sz="1400" spc="-1" strike="noStrike">
                <a:solidFill>
                  <a:srgbClr val="0c5076"/>
                </a:solidFill>
                <a:latin typeface="Arial"/>
              </a:rPr>
              <a:t>Une </a:t>
            </a:r>
            <a:r>
              <a:rPr b="1" lang="fr-FR" sz="1400" spc="-1" strike="noStrike">
                <a:solidFill>
                  <a:srgbClr val="f28e65"/>
                </a:solidFill>
                <a:latin typeface="Arial"/>
              </a:rPr>
              <a:t>aide financière de 500 € aux lycéens boursiers </a:t>
            </a:r>
            <a:r>
              <a:rPr b="0" lang="fr-FR" sz="1400" spc="-1" strike="noStrike">
                <a:solidFill>
                  <a:srgbClr val="0c5076"/>
                </a:solidFill>
                <a:latin typeface="Arial"/>
              </a:rPr>
              <a:t>qui s’inscrivent dans une formation située en dehors de leur académie de résidence </a:t>
            </a:r>
            <a:endParaRPr b="0" lang="fr-FR" sz="1400" spc="-1" strike="noStrike">
              <a:solidFill>
                <a:srgbClr val="0c5076"/>
              </a:solidFill>
              <a:latin typeface="Arial"/>
            </a:endParaRPr>
          </a:p>
        </p:txBody>
      </p:sp>
      <p:sp>
        <p:nvSpPr>
          <p:cNvPr id="466"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6476BA9D-C712-4290-9A29-533E57D5F091}"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67"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133551E8-325E-4147-B5A4-5415A5AA6D58}" type="slidenum">
              <a:rPr b="0" lang="fr-FR" sz="1600" spc="-1" strike="noStrike">
                <a:solidFill>
                  <a:srgbClr val="ff0000"/>
                </a:solidFill>
                <a:latin typeface="Arial"/>
              </a:rPr>
              <a:t>&lt;numéro&gt;</a:t>
            </a:fld>
            <a:endParaRPr b="0" lang="fr-FR" sz="1600" spc="-1" strike="noStrike">
              <a:latin typeface="Times New Roman"/>
            </a:endParaRPr>
          </a:p>
        </p:txBody>
      </p:sp>
      <p:sp>
        <p:nvSpPr>
          <p:cNvPr id="468" name="CustomShape 4"/>
          <p:cNvSpPr/>
          <p:nvPr/>
        </p:nvSpPr>
        <p:spPr>
          <a:xfrm>
            <a:off x="5650560" y="86040"/>
            <a:ext cx="311400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800" spc="-1" strike="noStrike">
                <a:solidFill>
                  <a:srgbClr val="ffffff"/>
                </a:solidFill>
                <a:latin typeface="Arial"/>
              </a:rPr>
              <a:t>Une politique volontariste d’égalité des chances</a:t>
            </a:r>
            <a:endParaRPr b="0" lang="fr-FR" sz="1800" spc="-1" strike="noStrike">
              <a:latin typeface="Arial"/>
            </a:endParaRPr>
          </a:p>
        </p:txBody>
      </p:sp>
      <p:sp>
        <p:nvSpPr>
          <p:cNvPr id="469" name="TextShape 5"/>
          <p:cNvSpPr txBox="1"/>
          <p:nvPr/>
        </p:nvSpPr>
        <p:spPr>
          <a:xfrm>
            <a:off x="360000" y="900000"/>
            <a:ext cx="8423640" cy="378360"/>
          </a:xfrm>
          <a:prstGeom prst="rect">
            <a:avLst/>
          </a:prstGeom>
          <a:noFill/>
          <a:ln w="0">
            <a:noFill/>
          </a:ln>
        </p:spPr>
        <p:txBody>
          <a:bodyPr lIns="0" rIns="0" tIns="0" bIns="0">
            <a:noAutofit/>
          </a:bodyPr>
          <a:p>
            <a:pPr>
              <a:lnSpc>
                <a:spcPct val="90000"/>
              </a:lnSpc>
            </a:pPr>
            <a:r>
              <a:rPr b="1" lang="fr-FR" sz="1800" spc="-1" strike="noStrike">
                <a:solidFill>
                  <a:srgbClr val="0c5076"/>
                </a:solidFill>
                <a:latin typeface="Arial"/>
              </a:rPr>
              <a:t>Un appui aux lycéens boursiers </a:t>
            </a:r>
            <a:endParaRPr b="0" lang="fr-FR" sz="1800" spc="-1" strike="noStrike">
              <a:solidFill>
                <a:srgbClr val="000000"/>
              </a:solidFill>
              <a:latin typeface="Arial"/>
            </a:endParaRPr>
          </a:p>
        </p:txBody>
      </p:sp>
      <p:sp>
        <p:nvSpPr>
          <p:cNvPr id="470" name="CustomShape 6"/>
          <p:cNvSpPr/>
          <p:nvPr/>
        </p:nvSpPr>
        <p:spPr>
          <a:xfrm>
            <a:off x="360000" y="2337480"/>
            <a:ext cx="8423640" cy="378360"/>
          </a:xfrm>
          <a:prstGeom prst="rect">
            <a:avLst/>
          </a:prstGeom>
          <a:noFill/>
          <a:ln w="0">
            <a:noFill/>
          </a:ln>
        </p:spPr>
        <p:style>
          <a:lnRef idx="0"/>
          <a:fillRef idx="0"/>
          <a:effectRef idx="0"/>
          <a:fontRef idx="minor"/>
        </p:style>
        <p:txBody>
          <a:bodyPr lIns="0" rIns="0" tIns="0" bIns="0">
            <a:noAutofit/>
          </a:bodyPr>
          <a:p>
            <a:pPr>
              <a:lnSpc>
                <a:spcPct val="90000"/>
              </a:lnSpc>
            </a:pPr>
            <a:r>
              <a:rPr b="1" lang="fr-FR" sz="1800" spc="-1" strike="noStrike">
                <a:solidFill>
                  <a:srgbClr val="0c5076"/>
                </a:solidFill>
                <a:latin typeface="Arial"/>
              </a:rPr>
              <a:t>Une prise en compte de la participation aux cordées de la réussite</a:t>
            </a:r>
            <a:endParaRPr b="0" lang="fr-FR" sz="1800" spc="-1" strike="noStrike">
              <a:latin typeface="Arial"/>
            </a:endParaRPr>
          </a:p>
        </p:txBody>
      </p:sp>
      <p:sp>
        <p:nvSpPr>
          <p:cNvPr id="471" name="CustomShape 7"/>
          <p:cNvSpPr/>
          <p:nvPr/>
        </p:nvSpPr>
        <p:spPr>
          <a:xfrm>
            <a:off x="360000" y="2716200"/>
            <a:ext cx="8562960" cy="647280"/>
          </a:xfrm>
          <a:prstGeom prst="rect">
            <a:avLst/>
          </a:prstGeom>
          <a:noFill/>
          <a:ln w="0">
            <a:noFill/>
          </a:ln>
        </p:spPr>
        <p:style>
          <a:lnRef idx="0"/>
          <a:fillRef idx="0"/>
          <a:effectRef idx="0"/>
          <a:fontRef idx="minor"/>
        </p:style>
        <p:txBody>
          <a:bodyPr lIns="0" rIns="0" tIns="0" bIns="0">
            <a:noAutofit/>
          </a:bodyPr>
          <a:p>
            <a:pPr>
              <a:lnSpc>
                <a:spcPct val="100000"/>
              </a:lnSpc>
              <a:spcAft>
                <a:spcPts val="499"/>
              </a:spcAft>
              <a:tabLst>
                <a:tab algn="l" pos="0"/>
              </a:tabLst>
            </a:pPr>
            <a:r>
              <a:rPr b="1" lang="fr-FR" sz="1400" spc="-1" strike="noStrike">
                <a:solidFill>
                  <a:srgbClr val="ec130e"/>
                </a:solidFill>
                <a:latin typeface="Arial"/>
              </a:rPr>
              <a:t>&gt;</a:t>
            </a:r>
            <a:r>
              <a:rPr b="0" lang="fr-FR" sz="1400" spc="-1" strike="noStrike">
                <a:solidFill>
                  <a:srgbClr val="ec130e"/>
                </a:solidFill>
                <a:latin typeface="Arial"/>
              </a:rPr>
              <a:t> </a:t>
            </a:r>
            <a:r>
              <a:rPr b="0" lang="fr-FR" sz="1400" spc="-1" strike="noStrike">
                <a:solidFill>
                  <a:srgbClr val="0c5076"/>
                </a:solidFill>
                <a:latin typeface="Arial"/>
              </a:rPr>
              <a:t>L’information sur la </a:t>
            </a:r>
            <a:r>
              <a:rPr b="1" lang="fr-FR" sz="1400" spc="-1" strike="noStrike">
                <a:solidFill>
                  <a:srgbClr val="f28e65"/>
                </a:solidFill>
                <a:latin typeface="Arial"/>
              </a:rPr>
              <a:t>participation aux cordées de la réussite </a:t>
            </a:r>
            <a:r>
              <a:rPr b="0" lang="fr-FR" sz="1400" spc="-1" strike="noStrike">
                <a:solidFill>
                  <a:srgbClr val="0c5076"/>
                </a:solidFill>
                <a:latin typeface="Arial"/>
              </a:rPr>
              <a:t>est remontée par les proviseurs</a:t>
            </a:r>
            <a:endParaRPr b="0" lang="fr-FR" sz="1400" spc="-1" strike="noStrike">
              <a:latin typeface="Arial"/>
            </a:endParaRPr>
          </a:p>
          <a:p>
            <a:pPr>
              <a:lnSpc>
                <a:spcPct val="100000"/>
              </a:lnSpc>
              <a:spcAft>
                <a:spcPts val="499"/>
              </a:spcAft>
              <a:tabLst>
                <a:tab algn="l" pos="0"/>
              </a:tabLst>
            </a:pPr>
            <a:r>
              <a:rPr b="1" lang="fr-FR" sz="1400" spc="-1" strike="noStrike">
                <a:solidFill>
                  <a:srgbClr val="ec130e"/>
                </a:solidFill>
                <a:latin typeface="Arial"/>
              </a:rPr>
              <a:t>&gt; </a:t>
            </a:r>
            <a:r>
              <a:rPr b="0" lang="fr-FR" sz="1400" spc="-1" strike="noStrike">
                <a:solidFill>
                  <a:srgbClr val="0c5076"/>
                </a:solidFill>
                <a:latin typeface="Arial"/>
              </a:rPr>
              <a:t>Le </a:t>
            </a:r>
            <a:r>
              <a:rPr b="1" lang="fr-FR" sz="1400" spc="-1" strike="noStrike">
                <a:solidFill>
                  <a:srgbClr val="ed7454"/>
                </a:solidFill>
                <a:latin typeface="Arial"/>
              </a:rPr>
              <a:t>lycéen décide </a:t>
            </a:r>
            <a:r>
              <a:rPr b="0" lang="fr-FR" sz="1400" spc="-1" strike="noStrike">
                <a:solidFill>
                  <a:srgbClr val="0c5076"/>
                </a:solidFill>
                <a:latin typeface="Arial"/>
              </a:rPr>
              <a:t>s’il souhaite que cette information soit portée à la connaissance des formations du sup’</a:t>
            </a:r>
            <a:endParaRPr b="0" lang="fr-FR" sz="1400" spc="-1" strike="noStrike">
              <a:latin typeface="Arial"/>
            </a:endParaRPr>
          </a:p>
        </p:txBody>
      </p:sp>
      <p:sp>
        <p:nvSpPr>
          <p:cNvPr id="472" name="CustomShape 8"/>
          <p:cNvSpPr/>
          <p:nvPr/>
        </p:nvSpPr>
        <p:spPr>
          <a:xfrm>
            <a:off x="360000" y="3520080"/>
            <a:ext cx="8423640" cy="378360"/>
          </a:xfrm>
          <a:prstGeom prst="rect">
            <a:avLst/>
          </a:prstGeom>
          <a:noFill/>
          <a:ln w="0">
            <a:noFill/>
          </a:ln>
        </p:spPr>
        <p:style>
          <a:lnRef idx="0"/>
          <a:fillRef idx="0"/>
          <a:effectRef idx="0"/>
          <a:fontRef idx="minor"/>
        </p:style>
        <p:txBody>
          <a:bodyPr lIns="0" rIns="0" tIns="0" bIns="0">
            <a:noAutofit/>
          </a:bodyPr>
          <a:p>
            <a:pPr>
              <a:lnSpc>
                <a:spcPct val="90000"/>
              </a:lnSpc>
            </a:pPr>
            <a:r>
              <a:rPr b="1" lang="fr-FR" sz="1800" spc="-1" strike="noStrike">
                <a:solidFill>
                  <a:srgbClr val="0c5076"/>
                </a:solidFill>
                <a:latin typeface="Arial"/>
              </a:rPr>
              <a:t>Des places priorisées pour les lycéens pro. et techno. dans les formations dans lesquelles ils réussissent le mieux </a:t>
            </a:r>
            <a:endParaRPr b="0" lang="fr-FR" sz="1800" spc="-1" strike="noStrike">
              <a:latin typeface="Arial"/>
            </a:endParaRPr>
          </a:p>
        </p:txBody>
      </p:sp>
      <p:sp>
        <p:nvSpPr>
          <p:cNvPr id="473" name="CustomShape 9"/>
          <p:cNvSpPr/>
          <p:nvPr/>
        </p:nvSpPr>
        <p:spPr>
          <a:xfrm>
            <a:off x="363240" y="4055400"/>
            <a:ext cx="8780400" cy="623160"/>
          </a:xfrm>
          <a:prstGeom prst="rect">
            <a:avLst/>
          </a:prstGeom>
          <a:noFill/>
          <a:ln w="0">
            <a:noFill/>
          </a:ln>
        </p:spPr>
        <p:style>
          <a:lnRef idx="0"/>
          <a:fillRef idx="0"/>
          <a:effectRef idx="0"/>
          <a:fontRef idx="minor"/>
        </p:style>
        <p:txBody>
          <a:bodyPr lIns="90000" rIns="90000" tIns="45000" bIns="45000">
            <a:spAutoFit/>
          </a:bodyPr>
          <a:p>
            <a:pPr>
              <a:lnSpc>
                <a:spcPct val="150000"/>
              </a:lnSpc>
            </a:pPr>
            <a:r>
              <a:rPr b="1" lang="fr-FR" sz="1400" spc="-1" strike="noStrike">
                <a:solidFill>
                  <a:srgbClr val="ec130e"/>
                </a:solidFill>
                <a:latin typeface="Arial"/>
              </a:rPr>
              <a:t>&gt; </a:t>
            </a:r>
            <a:r>
              <a:rPr b="0" lang="fr-FR" sz="1400" spc="-1" strike="noStrike">
                <a:solidFill>
                  <a:srgbClr val="0c5076"/>
                </a:solidFill>
                <a:latin typeface="Arial"/>
              </a:rPr>
              <a:t>Un nombre de </a:t>
            </a:r>
            <a:r>
              <a:rPr b="1" lang="fr-FR" sz="1400" spc="-1" strike="noStrike">
                <a:solidFill>
                  <a:srgbClr val="f28e65"/>
                </a:solidFill>
                <a:latin typeface="Arial"/>
              </a:rPr>
              <a:t>places en BTS est priorisé pour les bacheliers professionnels</a:t>
            </a:r>
            <a:endParaRPr b="0" lang="fr-FR" sz="1400" spc="-1" strike="noStrike">
              <a:latin typeface="Arial"/>
            </a:endParaRPr>
          </a:p>
          <a:p>
            <a:pPr>
              <a:lnSpc>
                <a:spcPct val="100000"/>
              </a:lnSpc>
              <a:tabLst>
                <a:tab algn="l" pos="0"/>
              </a:tabLst>
            </a:pPr>
            <a:r>
              <a:rPr b="1" lang="fr-FR" sz="1400" spc="-1" strike="noStrike">
                <a:solidFill>
                  <a:srgbClr val="ec130e"/>
                </a:solidFill>
                <a:latin typeface="Arial"/>
              </a:rPr>
              <a:t>&gt;</a:t>
            </a:r>
            <a:r>
              <a:rPr b="0" lang="fr-FR" sz="1400" spc="-1" strike="noStrike">
                <a:solidFill>
                  <a:srgbClr val="ec130e"/>
                </a:solidFill>
                <a:latin typeface="Arial"/>
              </a:rPr>
              <a:t> </a:t>
            </a:r>
            <a:r>
              <a:rPr b="0" lang="fr-FR" sz="1400" spc="-1" strike="noStrike">
                <a:solidFill>
                  <a:srgbClr val="0c5076"/>
                </a:solidFill>
                <a:latin typeface="Arial"/>
              </a:rPr>
              <a:t>Un nombre de </a:t>
            </a:r>
            <a:r>
              <a:rPr b="1" lang="fr-FR" sz="1400" spc="-1" strike="noStrike">
                <a:solidFill>
                  <a:srgbClr val="f28e65"/>
                </a:solidFill>
                <a:latin typeface="Arial"/>
              </a:rPr>
              <a:t>places en BUT est priorisé pour les bacheliers technologiques</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TextShape 1"/>
          <p:cNvSpPr txBox="1"/>
          <p:nvPr/>
        </p:nvSpPr>
        <p:spPr>
          <a:xfrm>
            <a:off x="296640" y="4011840"/>
            <a:ext cx="8640720" cy="935640"/>
          </a:xfrm>
          <a:prstGeom prst="rect">
            <a:avLst/>
          </a:prstGeom>
          <a:noFill/>
          <a:ln w="10080">
            <a:noFill/>
          </a:ln>
        </p:spPr>
        <p:txBody>
          <a:bodyPr lIns="0" rIns="0" tIns="0" bIns="360000" anchor="ctr">
            <a:noAutofit/>
          </a:bodyPr>
          <a:p>
            <a:pPr>
              <a:lnSpc>
                <a:spcPct val="90000"/>
              </a:lnSpc>
              <a:tabLst>
                <a:tab algn="l" pos="0"/>
              </a:tabLst>
            </a:pPr>
            <a:r>
              <a:rPr b="1" lang="fr-FR" sz="2800" spc="-1" strike="noStrike">
                <a:solidFill>
                  <a:srgbClr val="0c5076"/>
                </a:solidFill>
                <a:latin typeface="Arial"/>
              </a:rPr>
              <a:t>Étape 3 : consulter les réponses des formations et faire ses choix </a:t>
            </a:r>
            <a:endParaRPr b="0" lang="fr-FR" sz="2800" spc="-1" strike="noStrike">
              <a:solidFill>
                <a:srgbClr val="000000"/>
              </a:solidFill>
              <a:latin typeface="Arial"/>
            </a:endParaRPr>
          </a:p>
        </p:txBody>
      </p:sp>
      <p:sp>
        <p:nvSpPr>
          <p:cNvPr id="475"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4373CF01-C805-475B-A29F-C3BB97E7B627}"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76"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17B59913-8293-499C-AD26-E91CD279F3D3}" type="slidenum">
              <a:rPr b="0" lang="fr-FR" sz="1600" spc="-1" strike="noStrike">
                <a:solidFill>
                  <a:srgbClr val="ff0000"/>
                </a:solidFill>
                <a:latin typeface="Arial"/>
              </a:rPr>
              <a:t>&lt;numéro&gt;</a:t>
            </a:fld>
            <a:endParaRPr b="0" lang="fr-FR" sz="1600" spc="-1" strike="noStrike">
              <a:latin typeface="Times New Roman"/>
            </a:endParaRPr>
          </a:p>
        </p:txBody>
      </p:sp>
      <p:pic>
        <p:nvPicPr>
          <p:cNvPr id="477" name="Espace réservé pour une image  6" descr=""/>
          <p:cNvPicPr/>
          <p:nvPr/>
        </p:nvPicPr>
        <p:blipFill>
          <a:blip r:embed="rId1"/>
          <a:srcRect l="0" t="13563" r="0" b="13563"/>
          <a:stretch/>
        </p:blipFill>
        <p:spPr>
          <a:xfrm>
            <a:off x="963000" y="778680"/>
            <a:ext cx="7218000" cy="3028680"/>
          </a:xfrm>
          <a:prstGeom prst="rect">
            <a:avLst/>
          </a:prstGeom>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TextShape 1"/>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4F5ACD54-5FFC-477B-A6AC-48368A0401AD}"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79"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F40B201B-CBF2-4726-86AD-49C67CF7D6ED}" type="slidenum">
              <a:rPr b="0" lang="fr-FR" sz="1600" spc="-1" strike="noStrike">
                <a:solidFill>
                  <a:srgbClr val="ff0000"/>
                </a:solidFill>
                <a:latin typeface="Arial"/>
              </a:rPr>
              <a:t>&lt;numéro&gt;</a:t>
            </a:fld>
            <a:endParaRPr b="0" lang="fr-FR" sz="1600" spc="-1" strike="noStrike">
              <a:latin typeface="Times New Roman"/>
            </a:endParaRPr>
          </a:p>
        </p:txBody>
      </p:sp>
      <p:pic>
        <p:nvPicPr>
          <p:cNvPr id="480" name="Image 6" descr=""/>
          <p:cNvPicPr/>
          <p:nvPr/>
        </p:nvPicPr>
        <p:blipFill>
          <a:blip r:embed="rId1"/>
          <a:stretch/>
        </p:blipFill>
        <p:spPr>
          <a:xfrm>
            <a:off x="0" y="-24840"/>
            <a:ext cx="9143640" cy="514296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TextShape 1"/>
          <p:cNvSpPr txBox="1"/>
          <p:nvPr/>
        </p:nvSpPr>
        <p:spPr>
          <a:xfrm>
            <a:off x="360000" y="900000"/>
            <a:ext cx="8783640" cy="44712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La phase d’admission principale du 2 juin au 15 juillet 2022 </a:t>
            </a:r>
            <a:br/>
            <a:br/>
            <a:endParaRPr b="0" lang="fr-FR" sz="2400" spc="-1" strike="noStrike">
              <a:solidFill>
                <a:srgbClr val="000000"/>
              </a:solidFill>
              <a:latin typeface="Arial"/>
            </a:endParaRPr>
          </a:p>
        </p:txBody>
      </p:sp>
      <p:sp>
        <p:nvSpPr>
          <p:cNvPr id="482" name="TextShape 2"/>
          <p:cNvSpPr txBox="1"/>
          <p:nvPr/>
        </p:nvSpPr>
        <p:spPr>
          <a:xfrm>
            <a:off x="342360" y="1275480"/>
            <a:ext cx="8423640" cy="3363480"/>
          </a:xfrm>
          <a:prstGeom prst="rect">
            <a:avLst/>
          </a:prstGeom>
          <a:noFill/>
          <a:ln w="0">
            <a:noFill/>
          </a:ln>
        </p:spPr>
        <p:txBody>
          <a:bodyPr lIns="0" rIns="0" tIns="0" bIns="0">
            <a:noAutofit/>
          </a:bodyPr>
          <a:p>
            <a:pPr marL="177840" indent="-177480">
              <a:lnSpc>
                <a:spcPct val="100000"/>
              </a:lnSpc>
              <a:buClr>
                <a:srgbClr val="ff0000"/>
              </a:buClr>
              <a:buFont typeface="Lucida Grande"/>
              <a:buChar char="&gt;"/>
            </a:pPr>
            <a:r>
              <a:rPr b="0" lang="fr-FR" sz="1400" spc="-1" strike="noStrike">
                <a:solidFill>
                  <a:srgbClr val="0c5076"/>
                </a:solidFill>
                <a:latin typeface="Arial"/>
              </a:rPr>
              <a:t>Avant le démarrage de la phase de la phase d’admission, repensez à vos vœux, à ceux qui vous intéressent vraiment car </a:t>
            </a:r>
            <a:r>
              <a:rPr b="1" lang="fr-FR" sz="1400" spc="-1" strike="noStrike">
                <a:solidFill>
                  <a:srgbClr val="ed7454"/>
                </a:solidFill>
                <a:latin typeface="Arial"/>
              </a:rPr>
              <a:t>il faudra faire un choix</a:t>
            </a:r>
            <a:endParaRPr b="0" lang="fr-FR" sz="1400" spc="-1" strike="noStrike">
              <a:solidFill>
                <a:srgbClr val="0c5076"/>
              </a:solidFill>
              <a:latin typeface="Arial"/>
            </a:endParaRPr>
          </a:p>
          <a:p>
            <a:pPr>
              <a:lnSpc>
                <a:spcPct val="100000"/>
              </a:lnSpc>
            </a:pPr>
            <a:endParaRPr b="0" lang="fr-FR" sz="1400" spc="-1" strike="noStrike">
              <a:solidFill>
                <a:srgbClr val="0c5076"/>
              </a:solidFill>
              <a:latin typeface="Arial"/>
            </a:endParaRPr>
          </a:p>
          <a:p>
            <a:pPr marL="177840" indent="-177480">
              <a:lnSpc>
                <a:spcPct val="100000"/>
              </a:lnSpc>
              <a:buClr>
                <a:srgbClr val="ff0000"/>
              </a:buClr>
              <a:buFont typeface="Lucida Grande"/>
              <a:buChar char="&gt;"/>
            </a:pPr>
            <a:r>
              <a:rPr b="0" lang="fr-FR" sz="1400" spc="-1" strike="noStrike">
                <a:solidFill>
                  <a:srgbClr val="0c5076"/>
                </a:solidFill>
                <a:latin typeface="Arial"/>
              </a:rPr>
              <a:t>Les candidats consultent </a:t>
            </a:r>
            <a:r>
              <a:rPr b="1" lang="fr-FR" sz="1400" spc="-1" strike="noStrike">
                <a:solidFill>
                  <a:srgbClr val="ed7454"/>
                </a:solidFill>
                <a:latin typeface="Arial"/>
              </a:rPr>
              <a:t>les réponses des formations le 2 juin 2022</a:t>
            </a:r>
            <a:endParaRPr b="0" lang="fr-FR" sz="1400" spc="-1" strike="noStrike">
              <a:solidFill>
                <a:srgbClr val="0c5076"/>
              </a:solidFill>
              <a:latin typeface="Arial"/>
            </a:endParaRPr>
          </a:p>
          <a:p>
            <a:pPr>
              <a:lnSpc>
                <a:spcPct val="100000"/>
              </a:lnSpc>
              <a:tabLst>
                <a:tab algn="l" pos="0"/>
              </a:tabLst>
            </a:pPr>
            <a:endParaRPr b="0" lang="fr-FR" sz="1400" spc="-1" strike="noStrike">
              <a:solidFill>
                <a:srgbClr val="0c5076"/>
              </a:solidFill>
              <a:latin typeface="Arial"/>
            </a:endParaRPr>
          </a:p>
          <a:p>
            <a:pPr marL="177840" indent="-177480">
              <a:lnSpc>
                <a:spcPct val="100000"/>
              </a:lnSpc>
              <a:buClr>
                <a:srgbClr val="ff0000"/>
              </a:buClr>
              <a:buFont typeface="Lucida Grande"/>
              <a:buChar char="&gt;"/>
              <a:tabLst>
                <a:tab algn="l" pos="0"/>
              </a:tabLst>
            </a:pPr>
            <a:r>
              <a:rPr b="1" lang="fr-FR" sz="1400" spc="-1" strike="noStrike">
                <a:solidFill>
                  <a:srgbClr val="ed7454"/>
                </a:solidFill>
                <a:latin typeface="Arial"/>
              </a:rPr>
              <a:t>Ils reçoivent les propositions d’admission au fur et à mesure et en continu </a:t>
            </a:r>
            <a:r>
              <a:rPr b="1" lang="fr-FR" sz="1400" spc="-1" strike="noStrike">
                <a:solidFill>
                  <a:srgbClr val="3d566e"/>
                </a:solidFill>
                <a:latin typeface="Arial"/>
              </a:rPr>
              <a:t>: </a:t>
            </a:r>
            <a:r>
              <a:rPr b="0" lang="fr-FR" sz="1400" spc="-1" strike="noStrike">
                <a:solidFill>
                  <a:srgbClr val="0c5076"/>
                </a:solidFill>
                <a:latin typeface="Arial"/>
              </a:rPr>
              <a:t>chaque fois qu’un candidat fait un choix entre plusieurs propositions, il libère des places qui sont immédiatement proposées à d’autres candidats en liste d’attente. </a:t>
            </a:r>
            <a:endParaRPr b="0" lang="fr-FR" sz="1400" spc="-1" strike="noStrike">
              <a:solidFill>
                <a:srgbClr val="0c5076"/>
              </a:solidFill>
              <a:latin typeface="Arial"/>
            </a:endParaRPr>
          </a:p>
          <a:p>
            <a:pPr>
              <a:lnSpc>
                <a:spcPct val="100000"/>
              </a:lnSpc>
              <a:tabLst>
                <a:tab algn="l" pos="0"/>
              </a:tabLst>
            </a:pPr>
            <a:endParaRPr b="0" lang="fr-FR" sz="1400" spc="-1" strike="noStrike">
              <a:solidFill>
                <a:srgbClr val="0c5076"/>
              </a:solidFill>
              <a:latin typeface="Arial"/>
            </a:endParaRPr>
          </a:p>
          <a:p>
            <a:pPr marL="177840" indent="-177480">
              <a:lnSpc>
                <a:spcPct val="100000"/>
              </a:lnSpc>
              <a:buClr>
                <a:srgbClr val="ff0000"/>
              </a:buClr>
              <a:buFont typeface="Lucida Grande"/>
              <a:buChar char="&gt;"/>
              <a:tabLst>
                <a:tab algn="l" pos="0"/>
              </a:tabLst>
            </a:pPr>
            <a:r>
              <a:rPr b="0" lang="fr-FR" sz="1400" spc="-1" strike="noStrike">
                <a:solidFill>
                  <a:srgbClr val="0c5076"/>
                </a:solidFill>
                <a:latin typeface="Arial"/>
              </a:rPr>
              <a:t>Les candidats doivent obligatoirement répondre à chaque proposition d’admission reçue </a:t>
            </a:r>
            <a:r>
              <a:rPr b="1" lang="fr-FR" sz="1400" spc="-1" strike="noStrike">
                <a:solidFill>
                  <a:srgbClr val="ed7454"/>
                </a:solidFill>
                <a:latin typeface="Arial"/>
              </a:rPr>
              <a:t>avant la date limite indiquée dans leur dossier. </a:t>
            </a:r>
            <a:r>
              <a:rPr b="0" lang="fr-FR" sz="1400" spc="-1" strike="noStrike">
                <a:solidFill>
                  <a:srgbClr val="0c5076"/>
                </a:solidFill>
                <a:latin typeface="Arial"/>
              </a:rPr>
              <a:t>En l’absence de réponse, la proposition est retirée.</a:t>
            </a:r>
            <a:endParaRPr b="0" lang="fr-FR" sz="1400" spc="-1" strike="noStrike">
              <a:solidFill>
                <a:srgbClr val="0c5076"/>
              </a:solidFill>
              <a:latin typeface="Arial"/>
            </a:endParaRPr>
          </a:p>
          <a:p>
            <a:pPr>
              <a:lnSpc>
                <a:spcPct val="100000"/>
              </a:lnSpc>
              <a:tabLst>
                <a:tab algn="l" pos="0"/>
              </a:tabLst>
            </a:pPr>
            <a:endParaRPr b="0" lang="fr-FR" sz="1400" spc="-1" strike="noStrike">
              <a:solidFill>
                <a:srgbClr val="0c5076"/>
              </a:solidFill>
              <a:latin typeface="Arial"/>
            </a:endParaRPr>
          </a:p>
          <a:p>
            <a:pPr marL="177840" indent="-177480">
              <a:lnSpc>
                <a:spcPct val="100000"/>
              </a:lnSpc>
              <a:buClr>
                <a:srgbClr val="ff0000"/>
              </a:buClr>
              <a:buFont typeface="Lucida Grande"/>
              <a:buChar char="&gt;"/>
              <a:tabLst>
                <a:tab algn="l" pos="0"/>
              </a:tabLst>
            </a:pPr>
            <a:r>
              <a:rPr b="0" lang="fr-FR" sz="1400" spc="-1" strike="noStrike">
                <a:solidFill>
                  <a:srgbClr val="0c5076"/>
                </a:solidFill>
                <a:latin typeface="Arial"/>
              </a:rPr>
              <a:t>Parcoursup permet aux candidats de changer d’avis au fur et à mesure des propositions reçues. </a:t>
            </a:r>
            <a:r>
              <a:rPr b="1" lang="fr-FR" sz="1400" spc="-1" strike="noStrike">
                <a:solidFill>
                  <a:srgbClr val="ed7454"/>
                </a:solidFill>
                <a:latin typeface="Arial"/>
              </a:rPr>
              <a:t>Pour les aider un choix, les candidats ayant des vœux en attente peuvent suivre la situation qui évolue en fonction des places libérées</a:t>
            </a:r>
            <a:r>
              <a:rPr b="0" lang="fr-FR" sz="1400" spc="-1" strike="noStrike">
                <a:solidFill>
                  <a:srgbClr val="3d566e"/>
                </a:solidFill>
                <a:latin typeface="Arial"/>
              </a:rPr>
              <a:t>. D</a:t>
            </a:r>
            <a:r>
              <a:rPr b="0" lang="fr-FR" sz="1400" spc="-1" strike="noStrike">
                <a:solidFill>
                  <a:srgbClr val="0c5076"/>
                </a:solidFill>
                <a:latin typeface="Arial"/>
              </a:rPr>
              <a:t>es indicateurs seront disponibles pour chaque vœu </a:t>
            </a:r>
            <a:endParaRPr b="0" lang="fr-FR" sz="1400" spc="-1" strike="noStrike">
              <a:solidFill>
                <a:srgbClr val="0c5076"/>
              </a:solidFill>
              <a:latin typeface="Arial"/>
            </a:endParaRPr>
          </a:p>
        </p:txBody>
      </p:sp>
      <p:sp>
        <p:nvSpPr>
          <p:cNvPr id="483"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AC566EE4-451E-485F-ACE5-D68A9F0DCE15}" type="datetime1">
              <a:rPr b="0" lang="fr-FR" sz="750" spc="-1" strike="noStrike" cap="all">
                <a:solidFill>
                  <a:srgbClr val="000000"/>
                </a:solidFill>
                <a:latin typeface="Arial"/>
              </a:rPr>
              <a:t>17/01/2022</a:t>
            </a:fld>
            <a:endParaRPr b="0" lang="fr-FR" sz="750" spc="-1" strike="noStrike">
              <a:latin typeface="Times New Roman"/>
            </a:endParaRPr>
          </a:p>
        </p:txBody>
      </p:sp>
      <p:sp>
        <p:nvSpPr>
          <p:cNvPr id="484"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D77C76DC-843D-4438-93E9-A7B2E675B2EA}" type="slidenum">
              <a:rPr b="0" lang="fr-FR" sz="1600" spc="-1" strike="noStrike">
                <a:solidFill>
                  <a:srgbClr val="ff0000"/>
                </a:solidFill>
                <a:latin typeface="Arial"/>
              </a:rPr>
              <a:t>&lt;numéro&gt;</a:t>
            </a:fld>
            <a:endParaRPr b="0" lang="fr-FR" sz="1600" spc="-1" strike="noStrike">
              <a:latin typeface="Times New Roman"/>
            </a:endParaRPr>
          </a:p>
        </p:txBody>
      </p:sp>
      <p:sp>
        <p:nvSpPr>
          <p:cNvPr id="485" name="CustomShape 5"/>
          <p:cNvSpPr/>
          <p:nvPr/>
        </p:nvSpPr>
        <p:spPr>
          <a:xfrm>
            <a:off x="5650560" y="86040"/>
            <a:ext cx="311400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800" spc="-1" strike="noStrike">
                <a:solidFill>
                  <a:srgbClr val="ffffff"/>
                </a:solidFill>
                <a:latin typeface="Arial"/>
              </a:rPr>
              <a:t>La phase de choix</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TextShape 1"/>
          <p:cNvSpPr txBox="1"/>
          <p:nvPr/>
        </p:nvSpPr>
        <p:spPr>
          <a:xfrm>
            <a:off x="6426360" y="4876200"/>
            <a:ext cx="1169640" cy="359640"/>
          </a:xfrm>
          <a:prstGeom prst="rect">
            <a:avLst/>
          </a:prstGeom>
          <a:noFill/>
          <a:ln w="0">
            <a:noFill/>
          </a:ln>
        </p:spPr>
        <p:txBody>
          <a:bodyPr lIns="90000" rIns="90000" tIns="45000" bIns="45000">
            <a:noAutofit/>
          </a:bodyPr>
          <a:p>
            <a:pPr algn="r">
              <a:lnSpc>
                <a:spcPct val="100000"/>
              </a:lnSpc>
            </a:pPr>
            <a:fld id="{93AD63AE-60D6-4DB7-9AF9-50210A4E79D6}" type="datetime1">
              <a:rPr b="0" lang="fr-FR" sz="800" spc="-1" strike="noStrike" cap="all">
                <a:solidFill>
                  <a:srgbClr val="000000"/>
                </a:solidFill>
                <a:latin typeface="Arial"/>
              </a:rPr>
              <a:t>17/01/2022</a:t>
            </a:fld>
            <a:endParaRPr b="0" lang="fr-FR" sz="800" spc="-1" strike="noStrike">
              <a:latin typeface="Times New Roman"/>
            </a:endParaRPr>
          </a:p>
        </p:txBody>
      </p:sp>
      <p:sp>
        <p:nvSpPr>
          <p:cNvPr id="487" name="TextShape 2"/>
          <p:cNvSpPr txBox="1"/>
          <p:nvPr/>
        </p:nvSpPr>
        <p:spPr>
          <a:xfrm>
            <a:off x="7625520" y="4857120"/>
            <a:ext cx="1169640" cy="359640"/>
          </a:xfrm>
          <a:prstGeom prst="rect">
            <a:avLst/>
          </a:prstGeom>
          <a:noFill/>
          <a:ln w="0">
            <a:noFill/>
          </a:ln>
        </p:spPr>
        <p:txBody>
          <a:bodyPr lIns="90000" rIns="90000" tIns="45000" bIns="45000">
            <a:noAutofit/>
          </a:bodyPr>
          <a:p>
            <a:pPr algn="r">
              <a:lnSpc>
                <a:spcPct val="100000"/>
              </a:lnSpc>
            </a:pPr>
            <a:fld id="{15BEDA16-CA53-4B74-A09E-6DA636CF9383}" type="slidenum">
              <a:rPr b="0" lang="fr-FR" sz="1600" spc="-1" strike="noStrike">
                <a:solidFill>
                  <a:srgbClr val="ff0000"/>
                </a:solidFill>
                <a:latin typeface="Arial"/>
              </a:rPr>
              <a:t>&lt;numéro&gt;</a:t>
            </a:fld>
            <a:endParaRPr b="0" lang="fr-FR" sz="1600" spc="-1" strike="noStrike">
              <a:latin typeface="Times New Roman"/>
            </a:endParaRPr>
          </a:p>
        </p:txBody>
      </p:sp>
      <p:sp>
        <p:nvSpPr>
          <p:cNvPr id="488" name="CustomShape 3"/>
          <p:cNvSpPr/>
          <p:nvPr/>
        </p:nvSpPr>
        <p:spPr>
          <a:xfrm>
            <a:off x="386280" y="915480"/>
            <a:ext cx="8567640" cy="465120"/>
          </a:xfrm>
          <a:prstGeom prst="rect">
            <a:avLst/>
          </a:prstGeom>
          <a:noFill/>
          <a:ln w="0">
            <a:noFill/>
          </a:ln>
        </p:spPr>
        <p:style>
          <a:lnRef idx="0"/>
          <a:fillRef idx="0"/>
          <a:effectRef idx="0"/>
          <a:fontRef idx="minor"/>
        </p:style>
        <p:txBody>
          <a:bodyPr>
            <a:noAutofit/>
          </a:bodyPr>
          <a:p>
            <a:pPr>
              <a:lnSpc>
                <a:spcPct val="100000"/>
              </a:lnSpc>
              <a:spcBef>
                <a:spcPts val="281"/>
              </a:spcBef>
              <a:tabLst>
                <a:tab algn="l" pos="0"/>
              </a:tabLst>
            </a:pPr>
            <a:endParaRPr b="0" lang="fr-FR" sz="2000" spc="-1" strike="noStrike">
              <a:latin typeface="Arial"/>
            </a:endParaRPr>
          </a:p>
          <a:p>
            <a:pPr marL="177840" indent="-177480">
              <a:lnSpc>
                <a:spcPct val="100000"/>
              </a:lnSpc>
              <a:spcBef>
                <a:spcPts val="281"/>
              </a:spcBef>
              <a:buClr>
                <a:srgbClr val="ff0000"/>
              </a:buClr>
              <a:buFont typeface="Lucida Grande"/>
              <a:buChar char="&gt;"/>
              <a:tabLst>
                <a:tab algn="l" pos="0"/>
              </a:tabLst>
            </a:pPr>
            <a:r>
              <a:rPr b="1" lang="fr-FR" sz="1400" spc="-1" strike="noStrike">
                <a:solidFill>
                  <a:srgbClr val="0c5076"/>
                </a:solidFill>
                <a:latin typeface="Calibri"/>
              </a:rPr>
              <a:t>Formation sélective (BTS, BUT, classe prépa, IFSI, écoles, …) </a:t>
            </a:r>
            <a:endParaRPr b="0" lang="fr-FR" sz="1400" spc="-1" strike="noStrike">
              <a:latin typeface="Arial"/>
            </a:endParaRPr>
          </a:p>
          <a:p>
            <a:pPr>
              <a:lnSpc>
                <a:spcPct val="100000"/>
              </a:lnSpc>
              <a:spcBef>
                <a:spcPts val="210"/>
              </a:spcBef>
              <a:tabLst>
                <a:tab algn="l" pos="0"/>
              </a:tabLst>
            </a:pPr>
            <a:endParaRPr b="0" lang="fr-FR" sz="1400" spc="-1" strike="noStrike">
              <a:latin typeface="Arial"/>
            </a:endParaRPr>
          </a:p>
          <a:p>
            <a:pPr>
              <a:lnSpc>
                <a:spcPct val="100000"/>
              </a:lnSpc>
              <a:spcBef>
                <a:spcPts val="210"/>
              </a:spcBef>
              <a:tabLst>
                <a:tab algn="l" pos="0"/>
              </a:tabLst>
            </a:pPr>
            <a:endParaRPr b="0" lang="fr-FR" sz="1400" spc="-1" strike="noStrike">
              <a:latin typeface="Arial"/>
            </a:endParaRPr>
          </a:p>
          <a:p>
            <a:pPr>
              <a:lnSpc>
                <a:spcPct val="100000"/>
              </a:lnSpc>
              <a:spcBef>
                <a:spcPts val="210"/>
              </a:spcBef>
              <a:tabLst>
                <a:tab algn="l" pos="0"/>
              </a:tabLst>
            </a:pPr>
            <a:endParaRPr b="0" lang="fr-FR" sz="1400" spc="-1" strike="noStrike">
              <a:latin typeface="Arial"/>
            </a:endParaRPr>
          </a:p>
          <a:p>
            <a:pPr>
              <a:lnSpc>
                <a:spcPct val="100000"/>
              </a:lnSpc>
              <a:spcBef>
                <a:spcPts val="210"/>
              </a:spcBef>
              <a:tabLst>
                <a:tab algn="l" pos="0"/>
              </a:tabLst>
            </a:pPr>
            <a:endParaRPr b="0" lang="fr-FR" sz="1400" spc="-1" strike="noStrike">
              <a:latin typeface="Arial"/>
            </a:endParaRPr>
          </a:p>
        </p:txBody>
      </p:sp>
      <p:sp>
        <p:nvSpPr>
          <p:cNvPr id="489" name="CustomShape 4"/>
          <p:cNvSpPr/>
          <p:nvPr/>
        </p:nvSpPr>
        <p:spPr>
          <a:xfrm>
            <a:off x="8340120" y="4857120"/>
            <a:ext cx="373320" cy="261000"/>
          </a:xfrm>
          <a:prstGeom prst="rect">
            <a:avLst/>
          </a:prstGeom>
          <a:noFill/>
          <a:ln w="0">
            <a:noFill/>
          </a:ln>
        </p:spPr>
        <p:style>
          <a:lnRef idx="0"/>
          <a:fillRef idx="0"/>
          <a:effectRef idx="0"/>
          <a:fontRef idx="minor"/>
        </p:style>
        <p:txBody>
          <a:bodyPr anchor="ctr">
            <a:noAutofit/>
          </a:bodyPr>
          <a:p>
            <a:pPr algn="ctr">
              <a:lnSpc>
                <a:spcPct val="100000"/>
              </a:lnSpc>
            </a:pPr>
            <a:fld id="{B1FD5575-F547-4F91-BC79-F5BF82E4570A}" type="slidenum">
              <a:rPr b="1" lang="fr-FR" sz="900" spc="-1" strike="noStrike">
                <a:solidFill>
                  <a:srgbClr val="ffffff"/>
                </a:solidFill>
                <a:latin typeface="Calibri"/>
              </a:rPr>
              <a:t>&lt;numéro&gt;</a:t>
            </a:fld>
            <a:endParaRPr b="0" lang="fr-FR" sz="900" spc="-1" strike="noStrike">
              <a:latin typeface="Arial"/>
            </a:endParaRPr>
          </a:p>
        </p:txBody>
      </p:sp>
      <p:sp>
        <p:nvSpPr>
          <p:cNvPr id="490" name="CustomShape 5"/>
          <p:cNvSpPr/>
          <p:nvPr/>
        </p:nvSpPr>
        <p:spPr>
          <a:xfrm>
            <a:off x="1351080" y="1491480"/>
            <a:ext cx="2657160" cy="325080"/>
          </a:xfrm>
          <a:prstGeom prst="roundRect">
            <a:avLst>
              <a:gd name="adj" fmla="val 16667"/>
            </a:avLst>
          </a:prstGeom>
          <a:solidFill>
            <a:srgbClr val="51baaa"/>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tabLst>
                <a:tab algn="l" pos="0"/>
              </a:tabLst>
            </a:pPr>
            <a:r>
              <a:rPr b="1" lang="fr-FR" sz="1200" spc="-1" strike="noStrike">
                <a:solidFill>
                  <a:srgbClr val="ffffff"/>
                </a:solidFill>
                <a:latin typeface="Calibri"/>
              </a:rPr>
              <a:t>OUI (proposition d’admission)</a:t>
            </a:r>
            <a:endParaRPr b="0" lang="fr-FR" sz="1200" spc="-1" strike="noStrike">
              <a:latin typeface="Arial"/>
            </a:endParaRPr>
          </a:p>
        </p:txBody>
      </p:sp>
      <p:sp>
        <p:nvSpPr>
          <p:cNvPr id="491" name="CustomShape 6"/>
          <p:cNvSpPr/>
          <p:nvPr/>
        </p:nvSpPr>
        <p:spPr>
          <a:xfrm>
            <a:off x="1357200" y="2007720"/>
            <a:ext cx="2657160" cy="323640"/>
          </a:xfrm>
          <a:prstGeom prst="roundRect">
            <a:avLst>
              <a:gd name="adj" fmla="val 16667"/>
            </a:avLst>
          </a:prstGeom>
          <a:solidFill>
            <a:srgbClr val="0c5076"/>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tabLst>
                <a:tab algn="l" pos="0"/>
              </a:tabLst>
            </a:pPr>
            <a:r>
              <a:rPr b="1" lang="fr-FR" sz="1200" spc="-1" strike="noStrike">
                <a:solidFill>
                  <a:srgbClr val="ffffff"/>
                </a:solidFill>
                <a:latin typeface="Calibri"/>
              </a:rPr>
              <a:t>En attente d’une place</a:t>
            </a:r>
            <a:endParaRPr b="0" lang="fr-FR" sz="1200" spc="-1" strike="noStrike">
              <a:latin typeface="Arial"/>
            </a:endParaRPr>
          </a:p>
        </p:txBody>
      </p:sp>
      <p:sp>
        <p:nvSpPr>
          <p:cNvPr id="492" name="CustomShape 7"/>
          <p:cNvSpPr/>
          <p:nvPr/>
        </p:nvSpPr>
        <p:spPr>
          <a:xfrm>
            <a:off x="2490840" y="1756800"/>
            <a:ext cx="705960" cy="2728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1" lang="fr-FR" sz="1200" spc="-1" strike="noStrike">
                <a:solidFill>
                  <a:srgbClr val="3d566e"/>
                </a:solidFill>
                <a:latin typeface="Calibri"/>
              </a:rPr>
              <a:t>ou</a:t>
            </a:r>
            <a:endParaRPr b="0" lang="fr-FR" sz="1200" spc="-1" strike="noStrike">
              <a:latin typeface="Arial"/>
            </a:endParaRPr>
          </a:p>
        </p:txBody>
      </p:sp>
      <p:sp>
        <p:nvSpPr>
          <p:cNvPr id="493" name="CustomShape 8"/>
          <p:cNvSpPr/>
          <p:nvPr/>
        </p:nvSpPr>
        <p:spPr>
          <a:xfrm>
            <a:off x="4135320" y="1563120"/>
            <a:ext cx="671040" cy="205920"/>
          </a:xfrm>
          <a:prstGeom prst="rightArrow">
            <a:avLst>
              <a:gd name="adj1" fmla="val 50000"/>
              <a:gd name="adj2" fmla="val 50000"/>
            </a:avLst>
          </a:prstGeom>
          <a:solidFill>
            <a:srgbClr val="0c5076"/>
          </a:solidFill>
          <a:ln w="9525">
            <a:noFill/>
          </a:ln>
          <a:effectLst>
            <a:outerShdw blurRad="40000" dir="5400000" dist="23040" rotWithShape="0">
              <a:srgbClr val="000000">
                <a:alpha val="35000"/>
              </a:srgbClr>
            </a:outerShdw>
          </a:effectLst>
        </p:spPr>
        <p:style>
          <a:lnRef idx="0"/>
          <a:fillRef idx="0"/>
          <a:effectRef idx="0"/>
          <a:fontRef idx="minor"/>
        </p:style>
      </p:sp>
      <p:sp>
        <p:nvSpPr>
          <p:cNvPr id="494" name="CustomShape 9"/>
          <p:cNvSpPr/>
          <p:nvPr/>
        </p:nvSpPr>
        <p:spPr>
          <a:xfrm>
            <a:off x="4919760" y="1532880"/>
            <a:ext cx="3707640" cy="323640"/>
          </a:xfrm>
          <a:prstGeom prst="roundRect">
            <a:avLst>
              <a:gd name="adj" fmla="val 16667"/>
            </a:avLst>
          </a:prstGeom>
          <a:solidFill>
            <a:srgbClr val="f28e65"/>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nSpc>
                <a:spcPct val="100000"/>
              </a:lnSpc>
              <a:tabLst>
                <a:tab algn="l" pos="0"/>
              </a:tabLst>
            </a:pPr>
            <a:r>
              <a:rPr b="1" lang="fr-FR" sz="1200" spc="-1" strike="noStrike">
                <a:solidFill>
                  <a:srgbClr val="3d566e"/>
                </a:solidFill>
                <a:latin typeface="Calibri"/>
              </a:rPr>
              <a:t>Le candidat accepte la proposition ou y renonce</a:t>
            </a:r>
            <a:endParaRPr b="0" lang="fr-FR" sz="1200" spc="-1" strike="noStrike">
              <a:latin typeface="Arial"/>
            </a:endParaRPr>
          </a:p>
        </p:txBody>
      </p:sp>
      <p:sp>
        <p:nvSpPr>
          <p:cNvPr id="495" name="CustomShape 10"/>
          <p:cNvSpPr/>
          <p:nvPr/>
        </p:nvSpPr>
        <p:spPr>
          <a:xfrm>
            <a:off x="1357200" y="2512440"/>
            <a:ext cx="2657160" cy="323640"/>
          </a:xfrm>
          <a:prstGeom prst="roundRect">
            <a:avLst>
              <a:gd name="adj" fmla="val 16667"/>
            </a:avLst>
          </a:prstGeom>
          <a:solidFill>
            <a:srgbClr val="d9d9d9"/>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tabLst>
                <a:tab algn="l" pos="0"/>
              </a:tabLst>
            </a:pPr>
            <a:r>
              <a:rPr b="1" lang="fr-FR" sz="1200" spc="-1" strike="noStrike">
                <a:solidFill>
                  <a:srgbClr val="3d566e"/>
                </a:solidFill>
                <a:latin typeface="Calibri"/>
              </a:rPr>
              <a:t>Non</a:t>
            </a:r>
            <a:endParaRPr b="0" lang="fr-FR" sz="1200" spc="-1" strike="noStrike">
              <a:latin typeface="Arial"/>
            </a:endParaRPr>
          </a:p>
        </p:txBody>
      </p:sp>
      <p:sp>
        <p:nvSpPr>
          <p:cNvPr id="496" name="CustomShape 11"/>
          <p:cNvSpPr/>
          <p:nvPr/>
        </p:nvSpPr>
        <p:spPr>
          <a:xfrm>
            <a:off x="2490840" y="2261520"/>
            <a:ext cx="705960" cy="2728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1" lang="fr-FR" sz="1200" spc="-1" strike="noStrike">
                <a:solidFill>
                  <a:srgbClr val="3d566e"/>
                </a:solidFill>
                <a:latin typeface="Calibri"/>
              </a:rPr>
              <a:t>ou</a:t>
            </a:r>
            <a:endParaRPr b="0" lang="fr-FR" sz="1200" spc="-1" strike="noStrike">
              <a:latin typeface="Arial"/>
            </a:endParaRPr>
          </a:p>
        </p:txBody>
      </p:sp>
      <p:sp>
        <p:nvSpPr>
          <p:cNvPr id="497" name="CustomShape 12"/>
          <p:cNvSpPr/>
          <p:nvPr/>
        </p:nvSpPr>
        <p:spPr>
          <a:xfrm>
            <a:off x="4135320" y="2058480"/>
            <a:ext cx="671040" cy="205920"/>
          </a:xfrm>
          <a:prstGeom prst="rightArrow">
            <a:avLst>
              <a:gd name="adj1" fmla="val 50000"/>
              <a:gd name="adj2" fmla="val 50000"/>
            </a:avLst>
          </a:prstGeom>
          <a:solidFill>
            <a:srgbClr val="0c5076"/>
          </a:solidFill>
          <a:ln w="9525">
            <a:noFill/>
          </a:ln>
          <a:effectLst>
            <a:outerShdw blurRad="40000" dir="5400000" dist="23040" rotWithShape="0">
              <a:srgbClr val="000000">
                <a:alpha val="35000"/>
              </a:srgbClr>
            </a:outerShdw>
          </a:effectLst>
        </p:spPr>
        <p:style>
          <a:lnRef idx="0"/>
          <a:fillRef idx="0"/>
          <a:effectRef idx="0"/>
          <a:fontRef idx="minor"/>
        </p:style>
      </p:sp>
      <p:sp>
        <p:nvSpPr>
          <p:cNvPr id="498" name="CustomShape 13"/>
          <p:cNvSpPr/>
          <p:nvPr/>
        </p:nvSpPr>
        <p:spPr>
          <a:xfrm>
            <a:off x="4919760" y="2018520"/>
            <a:ext cx="3707640" cy="323640"/>
          </a:xfrm>
          <a:prstGeom prst="roundRect">
            <a:avLst>
              <a:gd name="adj" fmla="val 16667"/>
            </a:avLst>
          </a:prstGeom>
          <a:solidFill>
            <a:srgbClr val="f28e65"/>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nSpc>
                <a:spcPct val="100000"/>
              </a:lnSpc>
            </a:pPr>
            <a:r>
              <a:rPr b="1" lang="fr-FR" sz="1200" spc="-1" strike="noStrike">
                <a:solidFill>
                  <a:srgbClr val="3d566e"/>
                </a:solidFill>
                <a:latin typeface="Calibri"/>
              </a:rPr>
              <a:t>Le candidat maintient le vœu en attente ou y renonce</a:t>
            </a:r>
            <a:endParaRPr b="0" lang="fr-FR" sz="1200" spc="-1" strike="noStrike">
              <a:latin typeface="Arial"/>
            </a:endParaRPr>
          </a:p>
        </p:txBody>
      </p:sp>
      <p:sp>
        <p:nvSpPr>
          <p:cNvPr id="499" name="CustomShape 14"/>
          <p:cNvSpPr/>
          <p:nvPr/>
        </p:nvSpPr>
        <p:spPr>
          <a:xfrm>
            <a:off x="1360440" y="3333600"/>
            <a:ext cx="2657160" cy="325080"/>
          </a:xfrm>
          <a:prstGeom prst="roundRect">
            <a:avLst>
              <a:gd name="adj" fmla="val 16667"/>
            </a:avLst>
          </a:prstGeom>
          <a:solidFill>
            <a:srgbClr val="51baaa"/>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tabLst>
                <a:tab algn="l" pos="0"/>
              </a:tabLst>
            </a:pPr>
            <a:r>
              <a:rPr b="1" lang="fr-FR" sz="1200" spc="-1" strike="noStrike">
                <a:solidFill>
                  <a:srgbClr val="ffffff"/>
                </a:solidFill>
                <a:latin typeface="Calibri"/>
              </a:rPr>
              <a:t>OUI (proposition d’admission)</a:t>
            </a:r>
            <a:endParaRPr b="0" lang="fr-FR" sz="1200" spc="-1" strike="noStrike">
              <a:latin typeface="Arial"/>
            </a:endParaRPr>
          </a:p>
        </p:txBody>
      </p:sp>
      <p:sp>
        <p:nvSpPr>
          <p:cNvPr id="500" name="CustomShape 15"/>
          <p:cNvSpPr/>
          <p:nvPr/>
        </p:nvSpPr>
        <p:spPr>
          <a:xfrm>
            <a:off x="1366920" y="3849480"/>
            <a:ext cx="2657160" cy="323640"/>
          </a:xfrm>
          <a:prstGeom prst="roundRect">
            <a:avLst>
              <a:gd name="adj" fmla="val 16667"/>
            </a:avLst>
          </a:prstGeom>
          <a:solidFill>
            <a:srgbClr val="51baaa"/>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tabLst>
                <a:tab algn="l" pos="0"/>
              </a:tabLst>
            </a:pPr>
            <a:r>
              <a:rPr b="1" lang="fr-FR" sz="1200" spc="-1" strike="noStrike">
                <a:solidFill>
                  <a:srgbClr val="ffffff"/>
                </a:solidFill>
                <a:latin typeface="Calibri"/>
              </a:rPr>
              <a:t>OUI-SI</a:t>
            </a:r>
            <a:r>
              <a:rPr b="1" lang="fr-FR" sz="1200" spc="-1" strike="noStrike">
                <a:solidFill>
                  <a:srgbClr val="ec130e"/>
                </a:solidFill>
                <a:latin typeface="Calibri"/>
              </a:rPr>
              <a:t>*</a:t>
            </a:r>
            <a:r>
              <a:rPr b="1" lang="fr-FR" sz="1200" spc="-1" strike="noStrike">
                <a:solidFill>
                  <a:srgbClr val="ffffff"/>
                </a:solidFill>
                <a:latin typeface="Calibri"/>
              </a:rPr>
              <a:t> (proposition d’admission)</a:t>
            </a:r>
            <a:endParaRPr b="0" lang="fr-FR" sz="1200" spc="-1" strike="noStrike">
              <a:latin typeface="Arial"/>
            </a:endParaRPr>
          </a:p>
        </p:txBody>
      </p:sp>
      <p:sp>
        <p:nvSpPr>
          <p:cNvPr id="501" name="CustomShape 16"/>
          <p:cNvSpPr/>
          <p:nvPr/>
        </p:nvSpPr>
        <p:spPr>
          <a:xfrm>
            <a:off x="2500200" y="3598560"/>
            <a:ext cx="705960" cy="2728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1" lang="fr-FR" sz="1200" spc="-1" strike="noStrike">
                <a:solidFill>
                  <a:srgbClr val="3d566e"/>
                </a:solidFill>
                <a:latin typeface="Calibri"/>
              </a:rPr>
              <a:t>ou</a:t>
            </a:r>
            <a:endParaRPr b="0" lang="fr-FR" sz="1200" spc="-1" strike="noStrike">
              <a:latin typeface="Arial"/>
            </a:endParaRPr>
          </a:p>
        </p:txBody>
      </p:sp>
      <p:sp>
        <p:nvSpPr>
          <p:cNvPr id="502" name="CustomShape 17"/>
          <p:cNvSpPr/>
          <p:nvPr/>
        </p:nvSpPr>
        <p:spPr>
          <a:xfrm>
            <a:off x="4145040" y="3404880"/>
            <a:ext cx="671040" cy="205920"/>
          </a:xfrm>
          <a:prstGeom prst="rightArrow">
            <a:avLst>
              <a:gd name="adj1" fmla="val 50000"/>
              <a:gd name="adj2" fmla="val 50000"/>
            </a:avLst>
          </a:prstGeom>
          <a:solidFill>
            <a:srgbClr val="0c5076"/>
          </a:solidFill>
          <a:ln w="9525">
            <a:noFill/>
          </a:ln>
          <a:effectLst>
            <a:outerShdw blurRad="40000" dir="5400000" dist="23040" rotWithShape="0">
              <a:srgbClr val="000000">
                <a:alpha val="35000"/>
              </a:srgbClr>
            </a:outerShdw>
          </a:effectLst>
        </p:spPr>
        <p:style>
          <a:lnRef idx="0"/>
          <a:fillRef idx="0"/>
          <a:effectRef idx="0"/>
          <a:fontRef idx="minor"/>
        </p:style>
      </p:sp>
      <p:sp>
        <p:nvSpPr>
          <p:cNvPr id="503" name="CustomShape 18"/>
          <p:cNvSpPr/>
          <p:nvPr/>
        </p:nvSpPr>
        <p:spPr>
          <a:xfrm>
            <a:off x="1331640" y="4336200"/>
            <a:ext cx="2657160" cy="323640"/>
          </a:xfrm>
          <a:prstGeom prst="roundRect">
            <a:avLst>
              <a:gd name="adj" fmla="val 16667"/>
            </a:avLst>
          </a:prstGeom>
          <a:solidFill>
            <a:srgbClr val="0c5076"/>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tabLst>
                <a:tab algn="l" pos="0"/>
              </a:tabLst>
            </a:pPr>
            <a:r>
              <a:rPr b="1" lang="fr-FR" sz="1200" spc="-1" strike="noStrike">
                <a:solidFill>
                  <a:srgbClr val="ffffff"/>
                </a:solidFill>
                <a:latin typeface="Calibri"/>
              </a:rPr>
              <a:t>En attente d’une place</a:t>
            </a:r>
            <a:endParaRPr b="0" lang="fr-FR" sz="1200" spc="-1" strike="noStrike">
              <a:latin typeface="Arial"/>
            </a:endParaRPr>
          </a:p>
        </p:txBody>
      </p:sp>
      <p:sp>
        <p:nvSpPr>
          <p:cNvPr id="504" name="CustomShape 19"/>
          <p:cNvSpPr/>
          <p:nvPr/>
        </p:nvSpPr>
        <p:spPr>
          <a:xfrm>
            <a:off x="2500200" y="4103640"/>
            <a:ext cx="705960" cy="2728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1" lang="fr-FR" sz="1200" spc="-1" strike="noStrike">
                <a:solidFill>
                  <a:srgbClr val="3d566e"/>
                </a:solidFill>
                <a:latin typeface="Calibri"/>
              </a:rPr>
              <a:t>ou</a:t>
            </a:r>
            <a:endParaRPr b="0" lang="fr-FR" sz="1200" spc="-1" strike="noStrike">
              <a:latin typeface="Arial"/>
            </a:endParaRPr>
          </a:p>
        </p:txBody>
      </p:sp>
      <p:sp>
        <p:nvSpPr>
          <p:cNvPr id="505" name="CustomShape 20"/>
          <p:cNvSpPr/>
          <p:nvPr/>
        </p:nvSpPr>
        <p:spPr>
          <a:xfrm>
            <a:off x="4145040" y="3900240"/>
            <a:ext cx="671040" cy="205920"/>
          </a:xfrm>
          <a:prstGeom prst="rightArrow">
            <a:avLst>
              <a:gd name="adj1" fmla="val 50000"/>
              <a:gd name="adj2" fmla="val 50000"/>
            </a:avLst>
          </a:prstGeom>
          <a:solidFill>
            <a:srgbClr val="0c5076"/>
          </a:solidFill>
          <a:ln w="9525">
            <a:noFill/>
          </a:ln>
          <a:effectLst>
            <a:outerShdw blurRad="40000" dir="5400000" dist="23040" rotWithShape="0">
              <a:srgbClr val="000000">
                <a:alpha val="35000"/>
              </a:srgbClr>
            </a:outerShdw>
          </a:effectLst>
        </p:spPr>
        <p:style>
          <a:lnRef idx="0"/>
          <a:fillRef idx="0"/>
          <a:effectRef idx="0"/>
          <a:fontRef idx="minor"/>
        </p:style>
      </p:sp>
      <p:sp>
        <p:nvSpPr>
          <p:cNvPr id="506" name="CustomShape 21"/>
          <p:cNvSpPr/>
          <p:nvPr/>
        </p:nvSpPr>
        <p:spPr>
          <a:xfrm>
            <a:off x="4135320" y="4405320"/>
            <a:ext cx="671040" cy="205920"/>
          </a:xfrm>
          <a:prstGeom prst="rightArrow">
            <a:avLst>
              <a:gd name="adj1" fmla="val 50000"/>
              <a:gd name="adj2" fmla="val 50000"/>
            </a:avLst>
          </a:prstGeom>
          <a:solidFill>
            <a:srgbClr val="0c5076"/>
          </a:solidFill>
          <a:ln w="9525">
            <a:noFill/>
          </a:ln>
          <a:effectLst>
            <a:outerShdw blurRad="40000" dir="5400000" dist="23040" rotWithShape="0">
              <a:srgbClr val="000000">
                <a:alpha val="35000"/>
              </a:srgbClr>
            </a:outerShdw>
          </a:effectLst>
        </p:spPr>
        <p:style>
          <a:lnRef idx="0"/>
          <a:fillRef idx="0"/>
          <a:effectRef idx="0"/>
          <a:fontRef idx="minor"/>
        </p:style>
      </p:sp>
      <p:sp>
        <p:nvSpPr>
          <p:cNvPr id="507" name="CustomShape 22"/>
          <p:cNvSpPr/>
          <p:nvPr/>
        </p:nvSpPr>
        <p:spPr>
          <a:xfrm>
            <a:off x="417240" y="2990160"/>
            <a:ext cx="8159400" cy="487080"/>
          </a:xfrm>
          <a:prstGeom prst="rect">
            <a:avLst/>
          </a:prstGeom>
          <a:noFill/>
          <a:ln w="0">
            <a:noFill/>
          </a:ln>
        </p:spPr>
        <p:style>
          <a:lnRef idx="0"/>
          <a:fillRef idx="0"/>
          <a:effectRef idx="0"/>
          <a:fontRef idx="minor"/>
        </p:style>
        <p:txBody>
          <a:bodyPr>
            <a:normAutofit/>
          </a:bodyPr>
          <a:p>
            <a:pPr marL="177840" indent="-177480">
              <a:lnSpc>
                <a:spcPct val="100000"/>
              </a:lnSpc>
              <a:spcBef>
                <a:spcPts val="281"/>
              </a:spcBef>
              <a:buClr>
                <a:srgbClr val="ff0000"/>
              </a:buClr>
              <a:buFont typeface="Lucida Grande"/>
              <a:buChar char="&gt;"/>
            </a:pPr>
            <a:r>
              <a:rPr b="1" lang="fr-FR" sz="1400" spc="-1" strike="noStrike">
                <a:solidFill>
                  <a:srgbClr val="0c5076"/>
                </a:solidFill>
                <a:latin typeface="Calibri"/>
              </a:rPr>
              <a:t>Formation non sélective (licences, PPPE, PASS) </a:t>
            </a:r>
            <a:endParaRPr b="0" lang="fr-FR" sz="1400" spc="-1" strike="noStrike">
              <a:latin typeface="Arial"/>
            </a:endParaRPr>
          </a:p>
          <a:p>
            <a:pPr>
              <a:lnSpc>
                <a:spcPct val="100000"/>
              </a:lnSpc>
              <a:spcBef>
                <a:spcPts val="360"/>
              </a:spcBef>
            </a:pPr>
            <a:endParaRPr b="0" lang="fr-FR" sz="1400" spc="-1" strike="noStrike">
              <a:latin typeface="Arial"/>
            </a:endParaRPr>
          </a:p>
          <a:p>
            <a:pPr>
              <a:lnSpc>
                <a:spcPct val="100000"/>
              </a:lnSpc>
              <a:spcBef>
                <a:spcPts val="360"/>
              </a:spcBef>
            </a:pPr>
            <a:endParaRPr b="0" lang="fr-FR" sz="1400" spc="-1" strike="noStrike">
              <a:latin typeface="Arial"/>
            </a:endParaRPr>
          </a:p>
        </p:txBody>
      </p:sp>
      <p:sp>
        <p:nvSpPr>
          <p:cNvPr id="508" name="CustomShape 23"/>
          <p:cNvSpPr/>
          <p:nvPr/>
        </p:nvSpPr>
        <p:spPr>
          <a:xfrm>
            <a:off x="4933800" y="3338280"/>
            <a:ext cx="3707640" cy="323640"/>
          </a:xfrm>
          <a:prstGeom prst="roundRect">
            <a:avLst>
              <a:gd name="adj" fmla="val 16667"/>
            </a:avLst>
          </a:prstGeom>
          <a:solidFill>
            <a:srgbClr val="f28e65"/>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nSpc>
                <a:spcPct val="100000"/>
              </a:lnSpc>
            </a:pPr>
            <a:r>
              <a:rPr b="1" lang="fr-FR" sz="1200" spc="-1" strike="noStrike">
                <a:solidFill>
                  <a:srgbClr val="3d566e"/>
                </a:solidFill>
                <a:latin typeface="Calibri"/>
              </a:rPr>
              <a:t>Le candidat accepte la proposition ou y renonce</a:t>
            </a:r>
            <a:endParaRPr b="0" lang="fr-FR" sz="1200" spc="-1" strike="noStrike">
              <a:latin typeface="Arial"/>
            </a:endParaRPr>
          </a:p>
        </p:txBody>
      </p:sp>
      <p:sp>
        <p:nvSpPr>
          <p:cNvPr id="509" name="CustomShape 24"/>
          <p:cNvSpPr/>
          <p:nvPr/>
        </p:nvSpPr>
        <p:spPr>
          <a:xfrm>
            <a:off x="4958640" y="3831120"/>
            <a:ext cx="3707640" cy="323640"/>
          </a:xfrm>
          <a:prstGeom prst="roundRect">
            <a:avLst>
              <a:gd name="adj" fmla="val 16667"/>
            </a:avLst>
          </a:prstGeom>
          <a:solidFill>
            <a:srgbClr val="f28e65"/>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nSpc>
                <a:spcPct val="100000"/>
              </a:lnSpc>
            </a:pPr>
            <a:r>
              <a:rPr b="1" lang="fr-FR" sz="1200" spc="-1" strike="noStrike">
                <a:solidFill>
                  <a:srgbClr val="3d566e"/>
                </a:solidFill>
                <a:latin typeface="Calibri"/>
              </a:rPr>
              <a:t>Le candidat accepte la proposition ou y renonce</a:t>
            </a:r>
            <a:endParaRPr b="0" lang="fr-FR" sz="1200" spc="-1" strike="noStrike">
              <a:latin typeface="Arial"/>
            </a:endParaRPr>
          </a:p>
        </p:txBody>
      </p:sp>
      <p:sp>
        <p:nvSpPr>
          <p:cNvPr id="510" name="CustomShape 25"/>
          <p:cNvSpPr/>
          <p:nvPr/>
        </p:nvSpPr>
        <p:spPr>
          <a:xfrm>
            <a:off x="4944600" y="4269600"/>
            <a:ext cx="3707640" cy="323640"/>
          </a:xfrm>
          <a:prstGeom prst="roundRect">
            <a:avLst>
              <a:gd name="adj" fmla="val 16667"/>
            </a:avLst>
          </a:prstGeom>
          <a:solidFill>
            <a:srgbClr val="f28e65"/>
          </a:solidFill>
          <a:ln w="9525">
            <a:noFill/>
          </a:ln>
          <a:effectLst>
            <a:outerShdw blurRad="40000" dir="5400000" dist="23040" rotWithShape="0">
              <a:srgbClr val="000000">
                <a:alpha val="35000"/>
              </a:srgbClr>
            </a:outerShdw>
          </a:effectLst>
        </p:spPr>
        <p:style>
          <a:lnRef idx="0"/>
          <a:fillRef idx="0"/>
          <a:effectRef idx="0"/>
          <a:fontRef idx="minor"/>
        </p:style>
        <p:txBody>
          <a:bodyPr lIns="90000" rIns="90000" tIns="45000" bIns="45000" anchor="ctr">
            <a:noAutofit/>
          </a:bodyPr>
          <a:p>
            <a:pPr>
              <a:lnSpc>
                <a:spcPct val="100000"/>
              </a:lnSpc>
            </a:pPr>
            <a:r>
              <a:rPr b="1" lang="fr-FR" sz="1200" spc="-1" strike="noStrike">
                <a:solidFill>
                  <a:srgbClr val="3d566e"/>
                </a:solidFill>
                <a:latin typeface="Calibri"/>
              </a:rPr>
              <a:t>Le candidat maintient le vœu en attente ou y renonce</a:t>
            </a:r>
            <a:endParaRPr b="0" lang="fr-FR" sz="1200" spc="-1" strike="noStrike">
              <a:latin typeface="Arial"/>
            </a:endParaRPr>
          </a:p>
        </p:txBody>
      </p:sp>
      <p:sp>
        <p:nvSpPr>
          <p:cNvPr id="511" name="CustomShape 26"/>
          <p:cNvSpPr/>
          <p:nvPr/>
        </p:nvSpPr>
        <p:spPr>
          <a:xfrm flipH="1">
            <a:off x="322920" y="4692600"/>
            <a:ext cx="5688360" cy="60696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fr-FR" sz="1100" spc="-1" strike="noStrike">
                <a:solidFill>
                  <a:srgbClr val="ec130e"/>
                </a:solidFill>
                <a:latin typeface="Arial"/>
              </a:rPr>
              <a:t>*</a:t>
            </a:r>
            <a:r>
              <a:rPr b="0" lang="fr-FR" sz="1100" spc="-1" strike="noStrike">
                <a:solidFill>
                  <a:srgbClr val="0c5076"/>
                </a:solidFill>
                <a:latin typeface="Arial"/>
              </a:rPr>
              <a:t> Oui-si : le candidat est accepté à condition de suivre un parcours de réussite </a:t>
            </a:r>
            <a:endParaRPr b="0" lang="fr-FR" sz="1100" spc="-1" strike="noStrike">
              <a:latin typeface="Arial"/>
            </a:endParaRPr>
          </a:p>
          <a:p>
            <a:pPr>
              <a:lnSpc>
                <a:spcPct val="100000"/>
              </a:lnSpc>
            </a:pPr>
            <a:r>
              <a:rPr b="0" lang="fr-FR" sz="1100" spc="-1" strike="noStrike">
                <a:solidFill>
                  <a:srgbClr val="0c5076"/>
                </a:solidFill>
                <a:latin typeface="Arial"/>
              </a:rPr>
              <a:t>(remise à niveau, tutorat..) </a:t>
            </a:r>
            <a:endParaRPr b="0" lang="fr-FR" sz="1100" spc="-1" strike="noStrike">
              <a:latin typeface="Arial"/>
            </a:endParaRPr>
          </a:p>
          <a:p>
            <a:pPr>
              <a:lnSpc>
                <a:spcPct val="100000"/>
              </a:lnSpc>
            </a:pPr>
            <a:endParaRPr b="0" lang="fr-FR" sz="1100" spc="-1" strike="noStrike">
              <a:latin typeface="Arial"/>
            </a:endParaRPr>
          </a:p>
        </p:txBody>
      </p:sp>
      <p:sp>
        <p:nvSpPr>
          <p:cNvPr id="512" name="TextShape 27"/>
          <p:cNvSpPr txBox="1"/>
          <p:nvPr/>
        </p:nvSpPr>
        <p:spPr>
          <a:xfrm>
            <a:off x="360000" y="771480"/>
            <a:ext cx="8783640" cy="44712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Les réponses des formations et les choix des candidats</a:t>
            </a:r>
            <a:br/>
            <a:br/>
            <a:endParaRPr b="0" lang="fr-F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TextShape 1"/>
          <p:cNvSpPr txBox="1"/>
          <p:nvPr/>
        </p:nvSpPr>
        <p:spPr>
          <a:xfrm>
            <a:off x="398880" y="771480"/>
            <a:ext cx="8368920" cy="74016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Des alertes dès qu’un candidat reçoit une proposition d’admission </a:t>
            </a:r>
            <a:endParaRPr b="0" lang="fr-FR" sz="2400" spc="-1" strike="noStrike">
              <a:solidFill>
                <a:srgbClr val="000000"/>
              </a:solidFill>
              <a:latin typeface="Arial"/>
            </a:endParaRPr>
          </a:p>
        </p:txBody>
      </p:sp>
      <p:sp>
        <p:nvSpPr>
          <p:cNvPr id="514"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CC48DEBE-3A8F-44AF-B5B7-4EEE1FDDF615}" type="datetime1">
              <a:rPr b="0" lang="fr-FR" sz="750" spc="-1" strike="noStrike" cap="all">
                <a:solidFill>
                  <a:srgbClr val="000000"/>
                </a:solidFill>
                <a:latin typeface="Arial"/>
              </a:rPr>
              <a:t>17/01/2022</a:t>
            </a:fld>
            <a:endParaRPr b="0" lang="fr-FR" sz="750" spc="-1" strike="noStrike">
              <a:latin typeface="Times New Roman"/>
            </a:endParaRPr>
          </a:p>
        </p:txBody>
      </p:sp>
      <p:sp>
        <p:nvSpPr>
          <p:cNvPr id="515"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A31A1D2E-6629-4EB2-A3AF-A10666B36308}" type="slidenum">
              <a:rPr b="0" lang="fr-FR" sz="1600" spc="-1" strike="noStrike">
                <a:solidFill>
                  <a:srgbClr val="ff0000"/>
                </a:solidFill>
                <a:latin typeface="Arial"/>
              </a:rPr>
              <a:t>&lt;numéro&gt;</a:t>
            </a:fld>
            <a:endParaRPr b="0" lang="fr-FR" sz="1600" spc="-1" strike="noStrike">
              <a:latin typeface="Times New Roman"/>
            </a:endParaRPr>
          </a:p>
        </p:txBody>
      </p:sp>
      <p:sp>
        <p:nvSpPr>
          <p:cNvPr id="516" name="CustomShape 4"/>
          <p:cNvSpPr/>
          <p:nvPr/>
        </p:nvSpPr>
        <p:spPr>
          <a:xfrm>
            <a:off x="251640" y="1606680"/>
            <a:ext cx="6264360" cy="2261160"/>
          </a:xfrm>
          <a:prstGeom prst="rect">
            <a:avLst/>
          </a:prstGeom>
          <a:noFill/>
          <a:ln w="0">
            <a:noFill/>
          </a:ln>
        </p:spPr>
        <p:style>
          <a:lnRef idx="0"/>
          <a:fillRef idx="0"/>
          <a:effectRef idx="0"/>
          <a:fontRef idx="minor"/>
        </p:style>
        <p:txBody>
          <a:bodyPr>
            <a:noAutofit/>
          </a:bodyPr>
          <a:p>
            <a:pPr marL="293760" indent="-285480">
              <a:lnSpc>
                <a:spcPct val="100000"/>
              </a:lnSpc>
              <a:spcBef>
                <a:spcPts val="320"/>
              </a:spcBef>
              <a:buClr>
                <a:srgbClr val="ff0000"/>
              </a:buClr>
              <a:buFont typeface="Lucida Grande"/>
              <a:buChar char="&gt;"/>
            </a:pPr>
            <a:r>
              <a:rPr b="1" lang="fr-FR" sz="1600" spc="-1" strike="noStrike">
                <a:solidFill>
                  <a:srgbClr val="f28e65"/>
                </a:solidFill>
                <a:latin typeface="Arial"/>
              </a:rPr>
              <a:t>par SMS et par mail dans sa messagerie personnelle </a:t>
            </a:r>
            <a:r>
              <a:rPr b="0" lang="fr-FR" sz="1600" spc="-1" strike="noStrike">
                <a:solidFill>
                  <a:srgbClr val="0c5076"/>
                </a:solidFill>
                <a:latin typeface="Arial"/>
              </a:rPr>
              <a:t>(rappel : une adresse mail valide et régulièrement consultée et un numéro de portable sont demandés au moment de l’inscription  Parcoursup)</a:t>
            </a:r>
            <a:endParaRPr b="0" lang="fr-FR" sz="1600" spc="-1" strike="noStrike">
              <a:latin typeface="Arial"/>
            </a:endParaRPr>
          </a:p>
          <a:p>
            <a:pPr marL="293760" indent="-285480">
              <a:lnSpc>
                <a:spcPct val="100000"/>
              </a:lnSpc>
              <a:spcBef>
                <a:spcPts val="320"/>
              </a:spcBef>
              <a:buClr>
                <a:srgbClr val="ff0000"/>
              </a:buClr>
              <a:buFont typeface="Lucida Grande"/>
              <a:buChar char="&gt;"/>
            </a:pPr>
            <a:r>
              <a:rPr b="1" lang="fr-FR" sz="1600" spc="-1" strike="noStrike">
                <a:solidFill>
                  <a:srgbClr val="f28e65"/>
                </a:solidFill>
                <a:latin typeface="Arial"/>
              </a:rPr>
              <a:t>par notification sur l’application Parcoursup </a:t>
            </a:r>
            <a:r>
              <a:rPr b="0" lang="fr-FR" sz="1600" spc="-1" strike="noStrike">
                <a:solidFill>
                  <a:srgbClr val="0c5076"/>
                </a:solidFill>
                <a:latin typeface="Arial"/>
              </a:rPr>
              <a:t>(application téléchargeable à partir du 2 juin 2022)</a:t>
            </a:r>
            <a:endParaRPr b="0" lang="fr-FR" sz="1600" spc="-1" strike="noStrike">
              <a:latin typeface="Arial"/>
            </a:endParaRPr>
          </a:p>
          <a:p>
            <a:pPr marL="293760" indent="-285480">
              <a:lnSpc>
                <a:spcPct val="100000"/>
              </a:lnSpc>
              <a:spcBef>
                <a:spcPts val="320"/>
              </a:spcBef>
              <a:buClr>
                <a:srgbClr val="ff0000"/>
              </a:buClr>
              <a:buFont typeface="Lucida Grande"/>
              <a:buChar char="&gt;"/>
            </a:pPr>
            <a:r>
              <a:rPr b="1" lang="fr-FR" sz="1600" spc="-1" strike="noStrike">
                <a:solidFill>
                  <a:srgbClr val="f28e65"/>
                </a:solidFill>
                <a:latin typeface="Arial"/>
              </a:rPr>
              <a:t>dans la messagerie intégrée au dossier </a:t>
            </a:r>
            <a:r>
              <a:rPr b="0" lang="fr-FR" sz="1600" spc="-1" strike="noStrike">
                <a:solidFill>
                  <a:srgbClr val="0c5076"/>
                </a:solidFill>
                <a:latin typeface="Arial"/>
              </a:rPr>
              <a:t>candidat sur Parcoursup</a:t>
            </a:r>
            <a:endParaRPr b="0" lang="fr-FR" sz="1600" spc="-1" strike="noStrike">
              <a:latin typeface="Arial"/>
            </a:endParaRPr>
          </a:p>
          <a:p>
            <a:pPr marL="457200">
              <a:lnSpc>
                <a:spcPct val="100000"/>
              </a:lnSpc>
              <a:spcBef>
                <a:spcPts val="221"/>
              </a:spcBef>
              <a:tabLst>
                <a:tab algn="l" pos="0"/>
              </a:tabLst>
            </a:pPr>
            <a:endParaRPr b="0" lang="fr-FR" sz="1600" spc="-1" strike="noStrike">
              <a:latin typeface="Arial"/>
            </a:endParaRPr>
          </a:p>
          <a:p>
            <a:pPr>
              <a:lnSpc>
                <a:spcPct val="100000"/>
              </a:lnSpc>
              <a:spcBef>
                <a:spcPts val="221"/>
              </a:spcBef>
              <a:tabLst>
                <a:tab algn="l" pos="0"/>
              </a:tabLst>
            </a:pPr>
            <a:endParaRPr b="0" lang="fr-FR" sz="1600" spc="-1" strike="noStrike">
              <a:latin typeface="Arial"/>
            </a:endParaRPr>
          </a:p>
          <a:p>
            <a:pPr>
              <a:lnSpc>
                <a:spcPct val="100000"/>
              </a:lnSpc>
              <a:spcBef>
                <a:spcPts val="221"/>
              </a:spcBef>
              <a:tabLst>
                <a:tab algn="l" pos="0"/>
              </a:tabLst>
            </a:pPr>
            <a:endParaRPr b="0" lang="fr-FR" sz="1600" spc="-1" strike="noStrike">
              <a:latin typeface="Arial"/>
            </a:endParaRPr>
          </a:p>
          <a:p>
            <a:pPr>
              <a:lnSpc>
                <a:spcPct val="100000"/>
              </a:lnSpc>
              <a:spcBef>
                <a:spcPts val="221"/>
              </a:spcBef>
              <a:tabLst>
                <a:tab algn="l" pos="0"/>
              </a:tabLst>
            </a:pPr>
            <a:endParaRPr b="0" lang="fr-FR" sz="1600" spc="-1" strike="noStrike">
              <a:latin typeface="Arial"/>
            </a:endParaRPr>
          </a:p>
          <a:p>
            <a:pPr>
              <a:lnSpc>
                <a:spcPct val="100000"/>
              </a:lnSpc>
              <a:spcBef>
                <a:spcPts val="221"/>
              </a:spcBef>
              <a:tabLst>
                <a:tab algn="l" pos="0"/>
              </a:tabLst>
            </a:pPr>
            <a:endParaRPr b="0" lang="fr-FR" sz="1600" spc="-1" strike="noStrike">
              <a:latin typeface="Arial"/>
            </a:endParaRPr>
          </a:p>
          <a:p>
            <a:pPr>
              <a:lnSpc>
                <a:spcPct val="100000"/>
              </a:lnSpc>
              <a:spcBef>
                <a:spcPts val="221"/>
              </a:spcBef>
              <a:tabLst>
                <a:tab algn="l" pos="0"/>
              </a:tabLst>
            </a:pPr>
            <a:endParaRPr b="0" lang="fr-FR" sz="1600" spc="-1" strike="noStrike">
              <a:latin typeface="Arial"/>
            </a:endParaRPr>
          </a:p>
        </p:txBody>
      </p:sp>
      <p:sp>
        <p:nvSpPr>
          <p:cNvPr id="517" name="CustomShape 5"/>
          <p:cNvSpPr/>
          <p:nvPr/>
        </p:nvSpPr>
        <p:spPr>
          <a:xfrm>
            <a:off x="8340120" y="6285600"/>
            <a:ext cx="373320" cy="261000"/>
          </a:xfrm>
          <a:prstGeom prst="rect">
            <a:avLst/>
          </a:prstGeom>
          <a:noFill/>
          <a:ln w="0">
            <a:noFill/>
          </a:ln>
        </p:spPr>
        <p:style>
          <a:lnRef idx="0"/>
          <a:fillRef idx="0"/>
          <a:effectRef idx="0"/>
          <a:fontRef idx="minor"/>
        </p:style>
        <p:txBody>
          <a:bodyPr anchor="ctr">
            <a:noAutofit/>
          </a:bodyPr>
          <a:p>
            <a:pPr algn="ctr">
              <a:lnSpc>
                <a:spcPct val="100000"/>
              </a:lnSpc>
            </a:pPr>
            <a:fld id="{9E6975A6-9426-4A5C-AFD4-7E780CFC1DD4}" type="slidenum">
              <a:rPr b="1" lang="fr-FR" sz="1000" spc="-1" strike="noStrike">
                <a:solidFill>
                  <a:srgbClr val="ffffff"/>
                </a:solidFill>
                <a:latin typeface="Calibri"/>
              </a:rPr>
              <a:t>&lt;numéro&gt;</a:t>
            </a:fld>
            <a:endParaRPr b="0" lang="fr-FR" sz="1000" spc="-1" strike="noStrike">
              <a:latin typeface="Arial"/>
            </a:endParaRPr>
          </a:p>
        </p:txBody>
      </p:sp>
      <p:sp>
        <p:nvSpPr>
          <p:cNvPr id="518" name="CustomShape 6"/>
          <p:cNvSpPr/>
          <p:nvPr/>
        </p:nvSpPr>
        <p:spPr>
          <a:xfrm>
            <a:off x="92880" y="3816360"/>
            <a:ext cx="6536520" cy="843120"/>
          </a:xfrm>
          <a:prstGeom prst="roundRect">
            <a:avLst>
              <a:gd name="adj" fmla="val 16667"/>
            </a:avLst>
          </a:prstGeom>
          <a:solidFill>
            <a:srgbClr val="0c5076"/>
          </a:solidFill>
          <a:ln>
            <a:noFill/>
          </a:ln>
          <a:effectLst>
            <a:outerShdw algn="tl" blurRad="50800" dir="2700000" dist="37674" rotWithShape="0">
              <a:srgbClr val="000000">
                <a:alpha val="50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a:lnSpc>
                <a:spcPct val="90000"/>
              </a:lnSpc>
            </a:pPr>
            <a:r>
              <a:rPr b="1" i="1" lang="fr-FR" sz="1600" spc="-1" strike="noStrike" u="sng">
                <a:solidFill>
                  <a:srgbClr val="f28e65"/>
                </a:solidFill>
                <a:uFillTx/>
                <a:latin typeface="Arial"/>
              </a:rPr>
              <a:t>Info</a:t>
            </a:r>
            <a:r>
              <a:rPr b="1" lang="fr-FR" sz="1600" spc="-1" strike="noStrike">
                <a:solidFill>
                  <a:srgbClr val="ffffff"/>
                </a:solidFill>
                <a:latin typeface="Arial"/>
              </a:rPr>
              <a:t> </a:t>
            </a:r>
            <a:r>
              <a:rPr b="0" lang="fr-FR" sz="1600" spc="-1" strike="noStrike">
                <a:solidFill>
                  <a:srgbClr val="ffffff"/>
                </a:solidFill>
                <a:latin typeface="Arial"/>
              </a:rPr>
              <a:t>: les parents sont également prévenus lorsqu’ils ont renseigné leur adresse mail et leur numéro de portable dans le dossier Parcoursup de leur enfant </a:t>
            </a:r>
            <a:endParaRPr b="0" lang="fr-FR" sz="1600" spc="-1" strike="noStrike">
              <a:latin typeface="Arial"/>
            </a:endParaRPr>
          </a:p>
        </p:txBody>
      </p:sp>
      <p:pic>
        <p:nvPicPr>
          <p:cNvPr id="519" name="Image 2" descr=""/>
          <p:cNvPicPr/>
          <p:nvPr/>
        </p:nvPicPr>
        <p:blipFill>
          <a:blip r:embed="rId1"/>
          <a:stretch/>
        </p:blipFill>
        <p:spPr>
          <a:xfrm>
            <a:off x="6804360" y="1275480"/>
            <a:ext cx="2050560" cy="3085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100" spc="-1" strike="noStrike">
                <a:solidFill>
                  <a:srgbClr val="0c5076"/>
                </a:solidFill>
                <a:latin typeface="Arial"/>
              </a:rPr>
              <a:t>Les engagements de Parcoursup au service de votre projet </a:t>
            </a:r>
            <a:r>
              <a:rPr b="1" lang="fr-FR" sz="1800" spc="-1" strike="noStrike">
                <a:solidFill>
                  <a:srgbClr val="0c5076"/>
                </a:solidFill>
                <a:latin typeface="Arial"/>
              </a:rPr>
              <a:t>(2)</a:t>
            </a:r>
            <a:endParaRPr b="0" lang="fr-FR" sz="1800" spc="-1" strike="noStrike">
              <a:solidFill>
                <a:srgbClr val="000000"/>
              </a:solidFill>
              <a:latin typeface="Arial"/>
            </a:endParaRPr>
          </a:p>
        </p:txBody>
      </p:sp>
      <p:sp>
        <p:nvSpPr>
          <p:cNvPr id="278" name="TextShape 2"/>
          <p:cNvSpPr txBox="1"/>
          <p:nvPr/>
        </p:nvSpPr>
        <p:spPr>
          <a:xfrm>
            <a:off x="180000" y="1283040"/>
            <a:ext cx="8783640" cy="3435480"/>
          </a:xfrm>
          <a:prstGeom prst="rect">
            <a:avLst/>
          </a:prstGeom>
          <a:noFill/>
          <a:ln w="0">
            <a:noFill/>
          </a:ln>
        </p:spPr>
        <p:txBody>
          <a:bodyPr lIns="0" rIns="0" tIns="0" bIns="0">
            <a:noAutofit/>
          </a:bodyPr>
          <a:p>
            <a:pPr marL="177840" indent="-177480">
              <a:lnSpc>
                <a:spcPct val="100000"/>
              </a:lnSpc>
              <a:spcBef>
                <a:spcPts val="261"/>
              </a:spcBef>
              <a:buClr>
                <a:srgbClr val="ff0000"/>
              </a:buClr>
              <a:buFont typeface="Lucida Grande"/>
              <a:buChar char="&gt;"/>
            </a:pPr>
            <a:r>
              <a:rPr b="1" lang="fr-FR" sz="1300" spc="-1" strike="noStrike">
                <a:solidFill>
                  <a:srgbClr val="ed7454"/>
                </a:solidFill>
                <a:latin typeface="Arial"/>
              </a:rPr>
              <a:t>La transparence, parce que c’est utile pour vous permettre d’affiner votre projet et d’estimer vos chances</a:t>
            </a:r>
            <a:endParaRPr b="0" lang="fr-FR" sz="1300" spc="-1" strike="noStrike">
              <a:solidFill>
                <a:srgbClr val="0c5076"/>
              </a:solidFill>
              <a:latin typeface="Arial"/>
            </a:endParaRPr>
          </a:p>
          <a:p>
            <a:pPr marL="179280">
              <a:lnSpc>
                <a:spcPct val="100000"/>
              </a:lnSpc>
              <a:spcBef>
                <a:spcPts val="261"/>
              </a:spcBef>
              <a:tabLst>
                <a:tab algn="l" pos="0"/>
              </a:tabLst>
            </a:pPr>
            <a:r>
              <a:rPr b="0" lang="fr-FR" sz="1300" spc="-1" strike="noStrike">
                <a:solidFill>
                  <a:srgbClr val="0c5076"/>
                </a:solidFill>
                <a:latin typeface="Arial"/>
              </a:rPr>
              <a:t>Toutes les formations publient sur Parcoursup leurs critères d’examen, c’est-à-dire ce que les enseignants réunis en commission d’examen des vœux  prendront en compte pour examiner les candidatures. Vous pouvez dès maintenant consulter les critères utilisés en 2021 directement sur chaque fiche de formation.</a:t>
            </a:r>
            <a:endParaRPr b="0" lang="fr-FR" sz="1300" spc="-1" strike="noStrike">
              <a:solidFill>
                <a:srgbClr val="0c5076"/>
              </a:solidFill>
              <a:latin typeface="Arial"/>
            </a:endParaRPr>
          </a:p>
          <a:p>
            <a:pPr marL="179280">
              <a:lnSpc>
                <a:spcPct val="100000"/>
              </a:lnSpc>
              <a:spcBef>
                <a:spcPts val="261"/>
              </a:spcBef>
              <a:tabLst>
                <a:tab algn="l" pos="0"/>
              </a:tabLst>
            </a:pPr>
            <a:r>
              <a:rPr b="0" lang="fr-FR" sz="1300" spc="-1" strike="noStrike">
                <a:solidFill>
                  <a:srgbClr val="0c5076"/>
                </a:solidFill>
                <a:latin typeface="Arial"/>
              </a:rPr>
              <a:t>Parcoursup vous garantit la possibilité de demander à la formation dans laquelle vous n’avez pas été admis les motifs de la décision prise. </a:t>
            </a:r>
            <a:endParaRPr b="0" lang="fr-FR" sz="1300" spc="-1" strike="noStrike">
              <a:solidFill>
                <a:srgbClr val="0c5076"/>
              </a:solidFill>
              <a:latin typeface="Arial"/>
            </a:endParaRPr>
          </a:p>
          <a:p>
            <a:pPr marL="179280">
              <a:lnSpc>
                <a:spcPct val="100000"/>
              </a:lnSpc>
              <a:spcBef>
                <a:spcPts val="159"/>
              </a:spcBef>
              <a:tabLst>
                <a:tab algn="l" pos="0"/>
              </a:tabLst>
            </a:pPr>
            <a:endParaRPr b="0" lang="fr-FR" sz="1300" spc="-1" strike="noStrike">
              <a:solidFill>
                <a:srgbClr val="0c5076"/>
              </a:solidFill>
              <a:latin typeface="Arial"/>
            </a:endParaRPr>
          </a:p>
          <a:p>
            <a:pPr marL="177840" indent="-177480">
              <a:lnSpc>
                <a:spcPct val="100000"/>
              </a:lnSpc>
              <a:spcBef>
                <a:spcPts val="261"/>
              </a:spcBef>
              <a:buClr>
                <a:srgbClr val="ff0000"/>
              </a:buClr>
              <a:buFont typeface="Lucida Grande"/>
              <a:buChar char="&gt;"/>
              <a:tabLst>
                <a:tab algn="l" pos="0"/>
              </a:tabLst>
            </a:pPr>
            <a:r>
              <a:rPr b="1" lang="fr-FR" sz="1300" spc="-1" strike="noStrike">
                <a:solidFill>
                  <a:srgbClr val="ed7454"/>
                </a:solidFill>
                <a:latin typeface="Arial"/>
              </a:rPr>
              <a:t>L’accompagnement personnalisé tout au long de la procédure</a:t>
            </a:r>
            <a:endParaRPr b="0" lang="fr-FR" sz="1300" spc="-1" strike="noStrike">
              <a:solidFill>
                <a:srgbClr val="0c5076"/>
              </a:solidFill>
              <a:latin typeface="Arial"/>
            </a:endParaRPr>
          </a:p>
          <a:p>
            <a:pPr marL="179280">
              <a:lnSpc>
                <a:spcPct val="100000"/>
              </a:lnSpc>
              <a:spcBef>
                <a:spcPts val="261"/>
              </a:spcBef>
              <a:tabLst>
                <a:tab algn="l" pos="0"/>
              </a:tabLst>
            </a:pPr>
            <a:r>
              <a:rPr b="0" lang="fr-FR" sz="1300" spc="-1" strike="noStrike">
                <a:solidFill>
                  <a:srgbClr val="0c5076"/>
                </a:solidFill>
                <a:latin typeface="Arial"/>
              </a:rPr>
              <a:t>Vous n’êtes pas seuls face au choix : vous êtes accompagné, au lycée, via la plateforme, pour élaborer votre projet, faire des vœux, choisir votre formation. Si vous n’avez pas reçu de proposition, les recteurs vous proposent un accompagnement pour vous aider.</a:t>
            </a:r>
            <a:endParaRPr b="0" lang="fr-FR" sz="1300" spc="-1" strike="noStrike">
              <a:solidFill>
                <a:srgbClr val="0c5076"/>
              </a:solidFill>
              <a:latin typeface="Arial"/>
            </a:endParaRPr>
          </a:p>
          <a:p>
            <a:pPr>
              <a:lnSpc>
                <a:spcPct val="100000"/>
              </a:lnSpc>
              <a:spcBef>
                <a:spcPts val="159"/>
              </a:spcBef>
              <a:tabLst>
                <a:tab algn="l" pos="0"/>
              </a:tabLst>
            </a:pPr>
            <a:endParaRPr b="0" lang="fr-FR" sz="1300" spc="-1" strike="noStrike">
              <a:solidFill>
                <a:srgbClr val="0c5076"/>
              </a:solidFill>
              <a:latin typeface="Arial"/>
            </a:endParaRPr>
          </a:p>
          <a:p>
            <a:pPr marL="177840" indent="-177480">
              <a:lnSpc>
                <a:spcPct val="100000"/>
              </a:lnSpc>
              <a:spcBef>
                <a:spcPts val="261"/>
              </a:spcBef>
              <a:buClr>
                <a:srgbClr val="ff0000"/>
              </a:buClr>
              <a:buFont typeface="Lucida Grande"/>
              <a:buChar char="&gt;"/>
              <a:tabLst>
                <a:tab algn="l" pos="0"/>
              </a:tabLst>
            </a:pPr>
            <a:r>
              <a:rPr b="1" lang="fr-FR" sz="1300" spc="-1" strike="noStrike">
                <a:solidFill>
                  <a:srgbClr val="ed7454"/>
                </a:solidFill>
                <a:latin typeface="Arial"/>
              </a:rPr>
              <a:t>La prise en compte de votre profil pour plus d’égalité des chances</a:t>
            </a:r>
            <a:endParaRPr b="0" lang="fr-FR" sz="1300" spc="-1" strike="noStrike">
              <a:solidFill>
                <a:srgbClr val="0c5076"/>
              </a:solidFill>
              <a:latin typeface="Arial"/>
            </a:endParaRPr>
          </a:p>
          <a:p>
            <a:pPr marL="179280">
              <a:lnSpc>
                <a:spcPct val="100000"/>
              </a:lnSpc>
              <a:spcBef>
                <a:spcPts val="261"/>
              </a:spcBef>
              <a:tabLst>
                <a:tab algn="l" pos="0"/>
              </a:tabLst>
            </a:pPr>
            <a:r>
              <a:rPr b="0" lang="fr-FR" sz="1300" spc="-1" strike="noStrike">
                <a:solidFill>
                  <a:srgbClr val="0c5076"/>
                </a:solidFill>
                <a:latin typeface="Arial"/>
              </a:rPr>
              <a:t>Parcoursup met en œuvre des actions pour l’orientation des lycéens boursiers, professionnels ou technologiques. Parcoursup prend en compte les situations de handicap et promeut le développement des  parcours personnalisés (Oui-Si) pour favoriser la réussite des étudiants </a:t>
            </a:r>
            <a:endParaRPr b="0" lang="fr-FR" sz="1300" spc="-1" strike="noStrike">
              <a:solidFill>
                <a:srgbClr val="0c5076"/>
              </a:solidFill>
              <a:latin typeface="Arial"/>
            </a:endParaRPr>
          </a:p>
          <a:p>
            <a:pPr>
              <a:lnSpc>
                <a:spcPct val="100000"/>
              </a:lnSpc>
              <a:spcBef>
                <a:spcPts val="320"/>
              </a:spcBef>
              <a:tabLst>
                <a:tab algn="l" pos="0"/>
              </a:tabLst>
            </a:pPr>
            <a:endParaRPr b="0" lang="fr-FR" sz="1300" spc="-1" strike="noStrike">
              <a:solidFill>
                <a:srgbClr val="0c5076"/>
              </a:solidFill>
              <a:latin typeface="Arial"/>
            </a:endParaRPr>
          </a:p>
        </p:txBody>
      </p:sp>
      <p:sp>
        <p:nvSpPr>
          <p:cNvPr id="279" name="TextShape 3"/>
          <p:cNvSpPr txBox="1"/>
          <p:nvPr/>
        </p:nvSpPr>
        <p:spPr>
          <a:xfrm>
            <a:off x="7182000" y="4875840"/>
            <a:ext cx="1169640" cy="359640"/>
          </a:xfrm>
          <a:prstGeom prst="rect">
            <a:avLst/>
          </a:prstGeom>
          <a:noFill/>
          <a:ln w="0">
            <a:noFill/>
          </a:ln>
        </p:spPr>
        <p:txBody>
          <a:bodyPr lIns="90000" rIns="90000" tIns="45000" bIns="45000">
            <a:noAutofit/>
          </a:bodyPr>
          <a:p>
            <a:pPr algn="r">
              <a:lnSpc>
                <a:spcPct val="100000"/>
              </a:lnSpc>
            </a:pPr>
            <a:fld id="{03CE290B-DEE5-46BD-8ABF-1892766E9B0E}"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80"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F19BAFE1-EA54-4CD4-8141-2A955401F5E6}"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TextShape 1"/>
          <p:cNvSpPr txBox="1"/>
          <p:nvPr/>
        </p:nvSpPr>
        <p:spPr>
          <a:xfrm>
            <a:off x="360000" y="808560"/>
            <a:ext cx="8783640" cy="44712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Comment répondre aux propositions d’admission ? (1/2)</a:t>
            </a:r>
            <a:br/>
            <a:br/>
            <a:endParaRPr b="0" lang="fr-FR" sz="2400" spc="-1" strike="noStrike">
              <a:solidFill>
                <a:srgbClr val="000000"/>
              </a:solidFill>
              <a:latin typeface="Arial"/>
            </a:endParaRPr>
          </a:p>
        </p:txBody>
      </p:sp>
      <p:sp>
        <p:nvSpPr>
          <p:cNvPr id="521" name="TextShape 2"/>
          <p:cNvSpPr txBox="1"/>
          <p:nvPr/>
        </p:nvSpPr>
        <p:spPr>
          <a:xfrm>
            <a:off x="342360" y="1248480"/>
            <a:ext cx="8621640" cy="3363480"/>
          </a:xfrm>
          <a:prstGeom prst="rect">
            <a:avLst/>
          </a:prstGeom>
          <a:noFill/>
          <a:ln w="0">
            <a:noFill/>
          </a:ln>
        </p:spPr>
        <p:txBody>
          <a:bodyPr lIns="0" rIns="0" tIns="0" bIns="0">
            <a:noAutofit/>
          </a:bodyPr>
          <a:p>
            <a:pPr marL="177840" indent="-177480">
              <a:lnSpc>
                <a:spcPct val="100000"/>
              </a:lnSpc>
              <a:spcBef>
                <a:spcPts val="320"/>
              </a:spcBef>
              <a:buClr>
                <a:srgbClr val="ff0000"/>
              </a:buClr>
              <a:buFont typeface="Lucida Grande"/>
              <a:buChar char="&gt;"/>
            </a:pPr>
            <a:r>
              <a:rPr b="1" lang="fr-FR" sz="1600" spc="-1" strike="noStrike">
                <a:solidFill>
                  <a:srgbClr val="3d566e"/>
                </a:solidFill>
                <a:latin typeface="Arial"/>
              </a:rPr>
              <a:t> </a:t>
            </a:r>
            <a:r>
              <a:rPr b="1" lang="fr-FR" sz="1600" spc="-1" strike="noStrike">
                <a:solidFill>
                  <a:srgbClr val="0c5076"/>
                </a:solidFill>
                <a:latin typeface="Arial"/>
              </a:rPr>
              <a:t>Le lycéen reçoit une seule proposition d’admission et il a des vœux en attente :</a:t>
            </a:r>
            <a:endParaRPr b="0" lang="fr-FR" sz="1600" spc="-1" strike="noStrike">
              <a:solidFill>
                <a:srgbClr val="0c5076"/>
              </a:solidFill>
              <a:latin typeface="Arial"/>
            </a:endParaRPr>
          </a:p>
          <a:p>
            <a:pPr lvl="1" marL="627120" indent="-169560">
              <a:lnSpc>
                <a:spcPct val="100000"/>
              </a:lnSpc>
              <a:spcBef>
                <a:spcPts val="320"/>
              </a:spcBef>
              <a:buClr>
                <a:srgbClr val="ff0000"/>
              </a:buClr>
              <a:buFont typeface="Arial"/>
              <a:buChar char="•"/>
            </a:pPr>
            <a:r>
              <a:rPr b="0" lang="fr-FR" sz="1600" spc="-1" strike="noStrike">
                <a:solidFill>
                  <a:srgbClr val="0c5076"/>
                </a:solidFill>
                <a:latin typeface="Arial"/>
              </a:rPr>
              <a:t>Il</a:t>
            </a:r>
            <a:r>
              <a:rPr b="0" lang="fr-FR" sz="1600" spc="-1" strike="noStrike">
                <a:solidFill>
                  <a:srgbClr val="3d566e"/>
                </a:solidFill>
                <a:latin typeface="Arial"/>
              </a:rPr>
              <a:t> </a:t>
            </a:r>
            <a:r>
              <a:rPr b="0" lang="fr-FR" sz="1600" spc="-1" strike="noStrike">
                <a:solidFill>
                  <a:srgbClr val="ed7454"/>
                </a:solidFill>
                <a:latin typeface="Arial"/>
              </a:rPr>
              <a:t>accepte la proposition </a:t>
            </a:r>
            <a:r>
              <a:rPr b="0" lang="fr-FR" sz="1600" spc="-1" strike="noStrike">
                <a:solidFill>
                  <a:srgbClr val="0c5076"/>
                </a:solidFill>
                <a:latin typeface="Arial"/>
              </a:rPr>
              <a:t>(ou y renonce). Il peut ensuite indiquer le(s) vœu(x) en attente qu’il souhaite conserver (cette possibilité existe jusqu’en fin de phase principale)</a:t>
            </a:r>
            <a:endParaRPr b="0" lang="fr-FR" sz="1600" spc="-1" strike="noStrike">
              <a:solidFill>
                <a:srgbClr val="000000"/>
              </a:solidFill>
              <a:latin typeface="Arial"/>
            </a:endParaRPr>
          </a:p>
          <a:p>
            <a:pPr lvl="1" marL="627120" indent="-169560">
              <a:lnSpc>
                <a:spcPct val="100000"/>
              </a:lnSpc>
              <a:spcBef>
                <a:spcPts val="320"/>
              </a:spcBef>
              <a:buClr>
                <a:srgbClr val="ff0000"/>
              </a:buClr>
              <a:buFont typeface="Arial"/>
              <a:buChar char="•"/>
            </a:pPr>
            <a:r>
              <a:rPr b="0" lang="fr-FR" sz="1600" spc="-1" strike="noStrike">
                <a:solidFill>
                  <a:srgbClr val="0c5076"/>
                </a:solidFill>
                <a:latin typeface="Arial"/>
              </a:rPr>
              <a:t>S’il accepte définitivement la proposition, cela signifie qu’il renonce à tous ses autres vœux.  Il consulte alors les </a:t>
            </a:r>
            <a:r>
              <a:rPr b="0" lang="fr-FR" sz="1600" spc="-1" strike="noStrike">
                <a:solidFill>
                  <a:srgbClr val="f28e65"/>
                </a:solidFill>
                <a:latin typeface="Arial"/>
              </a:rPr>
              <a:t>modalités d’inscription administrative </a:t>
            </a:r>
            <a:r>
              <a:rPr b="0" lang="fr-FR" sz="1600" spc="-1" strike="noStrike">
                <a:solidFill>
                  <a:srgbClr val="0c5076"/>
                </a:solidFill>
                <a:latin typeface="Arial"/>
              </a:rPr>
              <a:t>de la formation acceptée</a:t>
            </a:r>
            <a:endParaRPr b="0" lang="fr-FR" sz="1600" spc="-1" strike="noStrike">
              <a:solidFill>
                <a:srgbClr val="000000"/>
              </a:solidFill>
              <a:latin typeface="Arial"/>
            </a:endParaRPr>
          </a:p>
          <a:p>
            <a:endParaRPr b="0" lang="fr-FR" sz="1600" spc="-1" strike="noStrike">
              <a:solidFill>
                <a:srgbClr val="0c5076"/>
              </a:solidFill>
              <a:latin typeface="Arial"/>
            </a:endParaRPr>
          </a:p>
          <a:p>
            <a:pPr marL="177840" indent="-177480">
              <a:lnSpc>
                <a:spcPct val="100000"/>
              </a:lnSpc>
              <a:spcBef>
                <a:spcPts val="320"/>
              </a:spcBef>
              <a:buClr>
                <a:srgbClr val="ff0000"/>
              </a:buClr>
              <a:buFont typeface="Lucida Grande"/>
              <a:buChar char="&gt;"/>
            </a:pPr>
            <a:r>
              <a:rPr b="1" lang="fr-FR" sz="1600" spc="-1" strike="noStrike">
                <a:solidFill>
                  <a:srgbClr val="0c5076"/>
                </a:solidFill>
                <a:latin typeface="Arial"/>
              </a:rPr>
              <a:t> </a:t>
            </a:r>
            <a:r>
              <a:rPr b="1" lang="fr-FR" sz="1600" spc="-1" strike="noStrike">
                <a:solidFill>
                  <a:srgbClr val="0c5076"/>
                </a:solidFill>
                <a:latin typeface="Arial"/>
              </a:rPr>
              <a:t>Le lycéen reçoit plusieurs propositions d’admission et il a des vœux en attente :</a:t>
            </a:r>
            <a:endParaRPr b="0" lang="fr-FR" sz="1600" spc="-1" strike="noStrike">
              <a:solidFill>
                <a:srgbClr val="0c5076"/>
              </a:solidFill>
              <a:latin typeface="Arial"/>
            </a:endParaRPr>
          </a:p>
          <a:p>
            <a:pPr lvl="1" marL="627120" indent="-169560">
              <a:lnSpc>
                <a:spcPct val="100000"/>
              </a:lnSpc>
              <a:spcBef>
                <a:spcPts val="320"/>
              </a:spcBef>
              <a:buClr>
                <a:srgbClr val="ff0000"/>
              </a:buClr>
              <a:buFont typeface="Arial"/>
              <a:buChar char="•"/>
            </a:pPr>
            <a:r>
              <a:rPr b="0" lang="fr-FR" sz="1600" spc="-1" strike="noStrike">
                <a:solidFill>
                  <a:srgbClr val="0c5076"/>
                </a:solidFill>
                <a:latin typeface="Arial"/>
              </a:rPr>
              <a:t>Il </a:t>
            </a:r>
            <a:r>
              <a:rPr b="0" lang="fr-FR" sz="1600" spc="-1" strike="noStrike">
                <a:solidFill>
                  <a:srgbClr val="ed7454"/>
                </a:solidFill>
                <a:latin typeface="Arial"/>
              </a:rPr>
              <a:t>ne peut accepter </a:t>
            </a:r>
            <a:r>
              <a:rPr b="1" lang="fr-FR" sz="1600" spc="-1" strike="noStrike">
                <a:solidFill>
                  <a:srgbClr val="ed7454"/>
                </a:solidFill>
                <a:latin typeface="Arial"/>
              </a:rPr>
              <a:t>qu’une seule proposition à la fois</a:t>
            </a:r>
            <a:r>
              <a:rPr b="0" lang="fr-FR" sz="1600" spc="-1" strike="noStrike">
                <a:solidFill>
                  <a:srgbClr val="3d566e"/>
                </a:solidFill>
                <a:latin typeface="Arial"/>
              </a:rPr>
              <a:t>. </a:t>
            </a:r>
            <a:r>
              <a:rPr b="0" lang="fr-FR" sz="1600" spc="-1" strike="noStrike">
                <a:solidFill>
                  <a:srgbClr val="0c5076"/>
                </a:solidFill>
                <a:latin typeface="Arial"/>
              </a:rPr>
              <a:t>En faisant un choix entre plusieurs propositions, il libère des places pour d’autres candidats en attente </a:t>
            </a:r>
            <a:endParaRPr b="0" lang="fr-FR" sz="1600" spc="-1" strike="noStrike">
              <a:solidFill>
                <a:srgbClr val="000000"/>
              </a:solidFill>
              <a:latin typeface="Arial"/>
            </a:endParaRPr>
          </a:p>
          <a:p>
            <a:pPr lvl="1" marL="627120" indent="-169560">
              <a:lnSpc>
                <a:spcPct val="100000"/>
              </a:lnSpc>
              <a:spcBef>
                <a:spcPts val="320"/>
              </a:spcBef>
              <a:buClr>
                <a:srgbClr val="ff0000"/>
              </a:buClr>
              <a:buFont typeface="Arial"/>
              <a:buChar char="•"/>
            </a:pPr>
            <a:r>
              <a:rPr b="0" lang="fr-FR" sz="1600" spc="-1" strike="noStrike">
                <a:solidFill>
                  <a:srgbClr val="0c5076"/>
                </a:solidFill>
                <a:latin typeface="Arial"/>
              </a:rPr>
              <a:t>Il peut indiquer le(s) vœu(x) en attente qu’il souhaite conserver</a:t>
            </a:r>
            <a:endParaRPr b="0" lang="fr-FR" sz="1600" spc="-1" strike="noStrike">
              <a:solidFill>
                <a:srgbClr val="000000"/>
              </a:solidFill>
              <a:latin typeface="Arial"/>
            </a:endParaRPr>
          </a:p>
          <a:p>
            <a:pPr lvl="1" marL="627120" indent="-169560">
              <a:lnSpc>
                <a:spcPct val="100000"/>
              </a:lnSpc>
              <a:spcBef>
                <a:spcPts val="320"/>
              </a:spcBef>
              <a:buClr>
                <a:srgbClr val="ff0000"/>
              </a:buClr>
              <a:buFont typeface="Arial"/>
              <a:buChar char="•"/>
            </a:pPr>
            <a:r>
              <a:rPr b="0" lang="fr-FR" sz="1600" spc="-1" strike="noStrike">
                <a:solidFill>
                  <a:srgbClr val="0c5076"/>
                </a:solidFill>
                <a:latin typeface="Arial"/>
              </a:rPr>
              <a:t>S’il accepte définitivement une proposition, cela signifie qu’il renonce aux autres vœux</a:t>
            </a:r>
            <a:r>
              <a:rPr b="0" lang="fr-FR" sz="1600" spc="-1" strike="noStrike">
                <a:solidFill>
                  <a:srgbClr val="3d566e"/>
                </a:solidFill>
                <a:latin typeface="Arial"/>
              </a:rPr>
              <a:t>. </a:t>
            </a:r>
            <a:r>
              <a:rPr b="0" lang="fr-FR" sz="1600" spc="-1" strike="noStrike">
                <a:solidFill>
                  <a:srgbClr val="0c5076"/>
                </a:solidFill>
                <a:latin typeface="Arial"/>
              </a:rPr>
              <a:t>Il consulte alors les </a:t>
            </a:r>
            <a:r>
              <a:rPr b="0" lang="fr-FR" sz="1600" spc="-1" strike="noStrike">
                <a:solidFill>
                  <a:srgbClr val="f28e65"/>
                </a:solidFill>
                <a:latin typeface="Arial"/>
              </a:rPr>
              <a:t>modalités d’inscription administrative </a:t>
            </a:r>
            <a:r>
              <a:rPr b="0" lang="fr-FR" sz="1600" spc="-1" strike="noStrike">
                <a:solidFill>
                  <a:srgbClr val="0c5076"/>
                </a:solidFill>
                <a:latin typeface="Arial"/>
              </a:rPr>
              <a:t>de la formation acceptée</a:t>
            </a:r>
            <a:endParaRPr b="0" lang="fr-FR" sz="1600" spc="-1" strike="noStrike">
              <a:solidFill>
                <a:srgbClr val="000000"/>
              </a:solidFill>
              <a:latin typeface="Arial"/>
            </a:endParaRPr>
          </a:p>
          <a:p>
            <a:pPr>
              <a:lnSpc>
                <a:spcPct val="100000"/>
              </a:lnSpc>
            </a:pPr>
            <a:endParaRPr b="0" lang="fr-FR" sz="1600" spc="-1" strike="noStrike">
              <a:solidFill>
                <a:srgbClr val="0c5076"/>
              </a:solidFill>
              <a:latin typeface="Arial"/>
            </a:endParaRPr>
          </a:p>
        </p:txBody>
      </p:sp>
      <p:sp>
        <p:nvSpPr>
          <p:cNvPr id="522"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FDDB66AF-5BA3-495E-ADB4-D9C4CFEF740D}" type="datetime1">
              <a:rPr b="0" lang="fr-FR" sz="750" spc="-1" strike="noStrike" cap="all">
                <a:solidFill>
                  <a:srgbClr val="000000"/>
                </a:solidFill>
                <a:latin typeface="Arial"/>
              </a:rPr>
              <a:t>17/01/2022</a:t>
            </a:fld>
            <a:endParaRPr b="0" lang="fr-FR" sz="750" spc="-1" strike="noStrike">
              <a:latin typeface="Times New Roman"/>
            </a:endParaRPr>
          </a:p>
        </p:txBody>
      </p:sp>
      <p:sp>
        <p:nvSpPr>
          <p:cNvPr id="523"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A73E2C3C-BFDD-458A-9227-1089B2D96CA0}"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TextShape 1"/>
          <p:cNvSpPr txBox="1"/>
          <p:nvPr/>
        </p:nvSpPr>
        <p:spPr>
          <a:xfrm>
            <a:off x="360000" y="900000"/>
            <a:ext cx="8783640" cy="44712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Comment répondre aux propositions d’admission ? (2/2)</a:t>
            </a:r>
            <a:br/>
            <a:br/>
            <a:endParaRPr b="0" lang="fr-FR" sz="2400" spc="-1" strike="noStrike">
              <a:solidFill>
                <a:srgbClr val="000000"/>
              </a:solidFill>
              <a:latin typeface="Arial"/>
            </a:endParaRPr>
          </a:p>
        </p:txBody>
      </p:sp>
      <p:sp>
        <p:nvSpPr>
          <p:cNvPr id="525" name="TextShape 2"/>
          <p:cNvSpPr txBox="1"/>
          <p:nvPr/>
        </p:nvSpPr>
        <p:spPr>
          <a:xfrm>
            <a:off x="342360" y="1419480"/>
            <a:ext cx="8621640" cy="3363480"/>
          </a:xfrm>
          <a:prstGeom prst="rect">
            <a:avLst/>
          </a:prstGeom>
          <a:noFill/>
          <a:ln w="0">
            <a:noFill/>
          </a:ln>
        </p:spPr>
        <p:txBody>
          <a:bodyPr lIns="0" rIns="0" tIns="0" bIns="0">
            <a:noAutofit/>
          </a:bodyPr>
          <a:p>
            <a:pPr marL="177840" indent="-177480">
              <a:lnSpc>
                <a:spcPct val="100000"/>
              </a:lnSpc>
              <a:spcBef>
                <a:spcPts val="360"/>
              </a:spcBef>
              <a:buClr>
                <a:srgbClr val="ff0000"/>
              </a:buClr>
              <a:buFont typeface="Lucida Grande"/>
              <a:buChar char="&gt;"/>
            </a:pPr>
            <a:r>
              <a:rPr b="1" lang="fr-FR" sz="1800" spc="-1" strike="noStrike">
                <a:solidFill>
                  <a:srgbClr val="0c5076"/>
                </a:solidFill>
                <a:latin typeface="Arial"/>
              </a:rPr>
              <a:t>Le lycéen ne reçoit que des réponses « en attente »</a:t>
            </a:r>
            <a:endParaRPr b="0" lang="fr-FR" sz="1800" spc="-1" strike="noStrike">
              <a:solidFill>
                <a:srgbClr val="0c5076"/>
              </a:solidFill>
              <a:latin typeface="Arial"/>
            </a:endParaRPr>
          </a:p>
          <a:p>
            <a:pPr lvl="1" marL="743040" indent="-285480">
              <a:lnSpc>
                <a:spcPct val="100000"/>
              </a:lnSpc>
              <a:spcBef>
                <a:spcPts val="320"/>
              </a:spcBef>
              <a:buClr>
                <a:srgbClr val="ff0000"/>
              </a:buClr>
              <a:buFont typeface="Arial"/>
              <a:buChar char="•"/>
            </a:pPr>
            <a:r>
              <a:rPr b="0" lang="fr-FR" sz="1600" spc="-1" strike="noStrike">
                <a:solidFill>
                  <a:srgbClr val="0c5076"/>
                </a:solidFill>
                <a:latin typeface="Arial"/>
              </a:rPr>
              <a:t> </a:t>
            </a:r>
            <a:r>
              <a:rPr b="0" lang="fr-FR" sz="1600" spc="-1" strike="noStrike">
                <a:solidFill>
                  <a:srgbClr val="0c5076"/>
                </a:solidFill>
                <a:latin typeface="Arial"/>
              </a:rPr>
              <a:t>des </a:t>
            </a:r>
            <a:r>
              <a:rPr b="0" lang="fr-FR" sz="1600" spc="-1" strike="noStrike">
                <a:solidFill>
                  <a:srgbClr val="ed7454"/>
                </a:solidFill>
                <a:latin typeface="Arial"/>
              </a:rPr>
              <a:t>indicateurs</a:t>
            </a:r>
            <a:r>
              <a:rPr b="0" lang="fr-FR" sz="1600" spc="-1" strike="noStrike">
                <a:solidFill>
                  <a:srgbClr val="0c5076"/>
                </a:solidFill>
                <a:latin typeface="Arial"/>
              </a:rPr>
              <a:t> s’affichent dans son dossier pour chaque vœu en attente et l’aident à </a:t>
            </a:r>
            <a:r>
              <a:rPr b="0" lang="fr-FR" sz="1600" spc="-1" strike="noStrike">
                <a:solidFill>
                  <a:srgbClr val="ed7454"/>
                </a:solidFill>
                <a:latin typeface="Arial"/>
              </a:rPr>
              <a:t>suivre sa situation </a:t>
            </a:r>
            <a:r>
              <a:rPr b="0" lang="fr-FR" sz="1600" spc="-1" strike="noStrike">
                <a:solidFill>
                  <a:srgbClr val="0c5076"/>
                </a:solidFill>
                <a:latin typeface="Arial"/>
              </a:rPr>
              <a:t>qui évolue jusqu’au 15 juillet en fonction des places libérées par d’autres candidats</a:t>
            </a:r>
            <a:endParaRPr b="0" lang="fr-FR" sz="1600" spc="-1" strike="noStrike">
              <a:solidFill>
                <a:srgbClr val="000000"/>
              </a:solidFill>
              <a:latin typeface="Arial"/>
            </a:endParaRPr>
          </a:p>
          <a:p>
            <a:pPr marL="457200">
              <a:lnSpc>
                <a:spcPct val="100000"/>
              </a:lnSpc>
              <a:spcBef>
                <a:spcPts val="320"/>
              </a:spcBef>
              <a:tabLst>
                <a:tab algn="l" pos="0"/>
              </a:tabLst>
            </a:pPr>
            <a:endParaRPr b="0" lang="fr-FR" sz="1600" spc="-1" strike="noStrike">
              <a:solidFill>
                <a:srgbClr val="0c5076"/>
              </a:solidFill>
              <a:latin typeface="Arial"/>
            </a:endParaRPr>
          </a:p>
          <a:p>
            <a:pPr marL="177840" indent="-177480">
              <a:lnSpc>
                <a:spcPct val="100000"/>
              </a:lnSpc>
              <a:spcBef>
                <a:spcPts val="360"/>
              </a:spcBef>
              <a:buClr>
                <a:srgbClr val="ff0000"/>
              </a:buClr>
              <a:buFont typeface="Lucida Grande"/>
              <a:buChar char="&gt;"/>
              <a:tabLst>
                <a:tab algn="l" pos="0"/>
              </a:tabLst>
            </a:pPr>
            <a:r>
              <a:rPr b="1" lang="fr-FR" sz="1800" spc="-1" strike="noStrike">
                <a:solidFill>
                  <a:srgbClr val="0c5076"/>
                </a:solidFill>
                <a:latin typeface="Arial"/>
              </a:rPr>
              <a:t>Le lycéen ne reçoit que des réponses négatives (dans le cas où il n’a formulé que des vœux pour des formations sélectives)</a:t>
            </a:r>
            <a:endParaRPr b="0" lang="fr-FR" sz="1800" spc="-1" strike="noStrike">
              <a:solidFill>
                <a:srgbClr val="0c5076"/>
              </a:solidFill>
              <a:latin typeface="Arial"/>
            </a:endParaRPr>
          </a:p>
          <a:p>
            <a:pPr lvl="1" marL="743040" indent="-285480">
              <a:lnSpc>
                <a:spcPct val="100000"/>
              </a:lnSpc>
              <a:spcBef>
                <a:spcPts val="320"/>
              </a:spcBef>
              <a:buClr>
                <a:srgbClr val="ff0000"/>
              </a:buClr>
              <a:buFont typeface="Arial"/>
              <a:buChar char="•"/>
              <a:tabLst>
                <a:tab algn="l" pos="0"/>
              </a:tabLst>
            </a:pPr>
            <a:r>
              <a:rPr b="0" lang="fr-FR" sz="1600" spc="-1" strike="noStrike">
                <a:solidFill>
                  <a:srgbClr val="0c5076"/>
                </a:solidFill>
                <a:latin typeface="Arial"/>
              </a:rPr>
              <a:t> </a:t>
            </a:r>
            <a:r>
              <a:rPr b="0" lang="fr-FR" sz="1600" spc="-1" strike="noStrike">
                <a:solidFill>
                  <a:srgbClr val="0c5076"/>
                </a:solidFill>
                <a:latin typeface="Arial"/>
              </a:rPr>
              <a:t>dès le 2 juin 2022, il peut demander un conseil ou un accompagnement individuel ou collectif dans son lycée ou dans un CIO pour envisager d’autres choix de formation et préparer la phase complémentaire à partir du 23 juin 2022. </a:t>
            </a:r>
            <a:endParaRPr b="0" lang="fr-FR" sz="1600" spc="-1" strike="noStrike">
              <a:solidFill>
                <a:srgbClr val="000000"/>
              </a:solidFill>
              <a:latin typeface="Arial"/>
            </a:endParaRPr>
          </a:p>
          <a:p>
            <a:pPr>
              <a:lnSpc>
                <a:spcPct val="100000"/>
              </a:lnSpc>
              <a:tabLst>
                <a:tab algn="l" pos="0"/>
              </a:tabLst>
            </a:pPr>
            <a:endParaRPr b="0" lang="fr-FR" sz="1600" spc="-1" strike="noStrike">
              <a:solidFill>
                <a:srgbClr val="0c5076"/>
              </a:solidFill>
              <a:latin typeface="Arial"/>
            </a:endParaRPr>
          </a:p>
        </p:txBody>
      </p:sp>
      <p:sp>
        <p:nvSpPr>
          <p:cNvPr id="526"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D7AFF219-41DC-4060-9DAF-806927165538}" type="datetime1">
              <a:rPr b="0" lang="fr-FR" sz="750" spc="-1" strike="noStrike" cap="all">
                <a:solidFill>
                  <a:srgbClr val="000000"/>
                </a:solidFill>
                <a:latin typeface="Arial"/>
              </a:rPr>
              <a:t>17/01/2022</a:t>
            </a:fld>
            <a:endParaRPr b="0" lang="fr-FR" sz="750" spc="-1" strike="noStrike">
              <a:latin typeface="Times New Roman"/>
            </a:endParaRPr>
          </a:p>
        </p:txBody>
      </p:sp>
      <p:sp>
        <p:nvSpPr>
          <p:cNvPr id="527"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C3317512-875A-4D71-A37D-838ABDF5B23A}" type="slidenum">
              <a:rPr b="0" lang="fr-FR" sz="1600" spc="-1" strike="noStrike">
                <a:solidFill>
                  <a:srgbClr val="ff0000"/>
                </a:solidFill>
                <a:latin typeface="Arial"/>
              </a:rPr>
              <a:t>&lt;numéro&gt;</a:t>
            </a:fld>
            <a:endParaRPr b="0" lang="fr-FR" sz="1600" spc="-1" strike="noStrike">
              <a:latin typeface="Times New Roman"/>
            </a:endParaRPr>
          </a:p>
        </p:txBody>
      </p:sp>
      <p:sp>
        <p:nvSpPr>
          <p:cNvPr id="528" name="CustomShape 5"/>
          <p:cNvSpPr/>
          <p:nvPr/>
        </p:nvSpPr>
        <p:spPr>
          <a:xfrm>
            <a:off x="293040" y="4316760"/>
            <a:ext cx="8526960" cy="683640"/>
          </a:xfrm>
          <a:prstGeom prst="roundRect">
            <a:avLst>
              <a:gd name="adj" fmla="val 16667"/>
            </a:avLst>
          </a:prstGeom>
          <a:solidFill>
            <a:srgbClr val="0c5076"/>
          </a:solidFill>
          <a:ln>
            <a:noFill/>
          </a:ln>
          <a:effectLst>
            <a:outerShdw algn="tl" blurRad="50800" dir="2700000" dist="37674" rotWithShape="0">
              <a:srgbClr val="000000">
                <a:alpha val="50000"/>
              </a:srgbClr>
            </a:outerShdw>
          </a:effectLst>
        </p:spPr>
        <p:style>
          <a:lnRef idx="1">
            <a:schemeClr val="accent1"/>
          </a:lnRef>
          <a:fillRef idx="3">
            <a:schemeClr val="accent1"/>
          </a:fillRef>
          <a:effectRef idx="2">
            <a:schemeClr val="accent1"/>
          </a:effectRef>
          <a:fontRef idx="minor"/>
        </p:style>
        <p:txBody>
          <a:bodyPr anchor="ctr">
            <a:noAutofit/>
          </a:bodyPr>
          <a:p>
            <a:pPr>
              <a:lnSpc>
                <a:spcPct val="100000"/>
              </a:lnSpc>
            </a:pPr>
            <a:r>
              <a:rPr b="1" i="1" lang="fr-FR" sz="1600" spc="-1" strike="noStrike" u="sng">
                <a:solidFill>
                  <a:srgbClr val="ed7454"/>
                </a:solidFill>
                <a:uFillTx/>
                <a:latin typeface="Arial"/>
              </a:rPr>
              <a:t>A savoir </a:t>
            </a:r>
            <a:r>
              <a:rPr b="0" lang="fr-FR" sz="1600" spc="-1" strike="noStrike">
                <a:solidFill>
                  <a:srgbClr val="ffffff"/>
                </a:solidFill>
                <a:latin typeface="Arial"/>
              </a:rPr>
              <a:t>: la phase complémentaire permet de formuler jusqu’à 10 </a:t>
            </a:r>
            <a:r>
              <a:rPr b="1" lang="fr-FR" sz="1600" spc="-1" strike="noStrike" u="sng">
                <a:solidFill>
                  <a:srgbClr val="ffffff"/>
                </a:solidFill>
                <a:uFillTx/>
                <a:latin typeface="Arial"/>
              </a:rPr>
              <a:t>nouveaux</a:t>
            </a:r>
            <a:r>
              <a:rPr b="0" lang="fr-FR" sz="1600" spc="-1" strike="noStrike">
                <a:solidFill>
                  <a:srgbClr val="ffffff"/>
                </a:solidFill>
                <a:latin typeface="Arial"/>
              </a:rPr>
              <a:t> vœux dans des formations qui ont des places vacantes</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TextShape 1"/>
          <p:cNvSpPr txBox="1"/>
          <p:nvPr/>
        </p:nvSpPr>
        <p:spPr>
          <a:xfrm>
            <a:off x="360000" y="771480"/>
            <a:ext cx="8423640" cy="44712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Des solutions pour les candidats qui n’ont pas reçu de proposition d’admission </a:t>
            </a:r>
            <a:endParaRPr b="0" lang="fr-FR" sz="2400" spc="-1" strike="noStrike">
              <a:solidFill>
                <a:srgbClr val="000000"/>
              </a:solidFill>
              <a:latin typeface="Arial"/>
            </a:endParaRPr>
          </a:p>
        </p:txBody>
      </p:sp>
      <p:sp>
        <p:nvSpPr>
          <p:cNvPr id="530" name="TextShape 2"/>
          <p:cNvSpPr txBox="1"/>
          <p:nvPr/>
        </p:nvSpPr>
        <p:spPr>
          <a:xfrm>
            <a:off x="351720" y="1572480"/>
            <a:ext cx="8612280" cy="3435480"/>
          </a:xfrm>
          <a:prstGeom prst="rect">
            <a:avLst/>
          </a:prstGeom>
          <a:noFill/>
          <a:ln w="0">
            <a:noFill/>
          </a:ln>
        </p:spPr>
        <p:txBody>
          <a:bodyPr lIns="0" rIns="0" tIns="0" bIns="0">
            <a:noAutofit/>
          </a:bodyPr>
          <a:p>
            <a:pPr>
              <a:lnSpc>
                <a:spcPct val="100000"/>
              </a:lnSpc>
              <a:spcAft>
                <a:spcPts val="499"/>
              </a:spcAft>
              <a:tabLst>
                <a:tab algn="l" pos="0"/>
              </a:tabLst>
            </a:pPr>
            <a:r>
              <a:rPr b="1" lang="fr-FR" sz="1500" spc="-1" strike="noStrike">
                <a:solidFill>
                  <a:srgbClr val="ec130e"/>
                </a:solidFill>
                <a:latin typeface="Arial"/>
              </a:rPr>
              <a:t>&gt;</a:t>
            </a:r>
            <a:r>
              <a:rPr b="1" lang="fr-FR" sz="1500" spc="-1" strike="noStrike">
                <a:solidFill>
                  <a:srgbClr val="0c5076"/>
                </a:solidFill>
                <a:latin typeface="Arial"/>
              </a:rPr>
              <a:t> Dès le 2 juin 2022 </a:t>
            </a:r>
            <a:r>
              <a:rPr b="0" lang="fr-FR" sz="1500" spc="-1" strike="noStrike">
                <a:solidFill>
                  <a:srgbClr val="0c5076"/>
                </a:solidFill>
                <a:latin typeface="Arial"/>
              </a:rPr>
              <a:t>: les lycéens qui n'ont fait que des demandes en formations sélectives et qui n’ont reçu que des réponses négatives peuvent </a:t>
            </a:r>
            <a:r>
              <a:rPr b="1" lang="fr-FR" sz="1500" spc="-1" strike="noStrike">
                <a:solidFill>
                  <a:srgbClr val="ed7454"/>
                </a:solidFill>
                <a:latin typeface="Arial"/>
              </a:rPr>
              <a:t>demander</a:t>
            </a:r>
            <a:r>
              <a:rPr b="0" lang="fr-FR" sz="1500" spc="-1" strike="noStrike">
                <a:solidFill>
                  <a:srgbClr val="ed7454"/>
                </a:solidFill>
                <a:latin typeface="Arial"/>
              </a:rPr>
              <a:t> </a:t>
            </a:r>
            <a:r>
              <a:rPr b="1" lang="fr-FR" sz="1500" spc="-1" strike="noStrike">
                <a:solidFill>
                  <a:srgbClr val="ed7454"/>
                </a:solidFill>
                <a:latin typeface="Arial"/>
              </a:rPr>
              <a:t>un accompagnement individuel ou collectif au lycée ou dans un CIO</a:t>
            </a:r>
            <a:r>
              <a:rPr b="0" lang="fr-FR" sz="1500" spc="-1" strike="noStrike">
                <a:solidFill>
                  <a:srgbClr val="ed7454"/>
                </a:solidFill>
                <a:latin typeface="Arial"/>
              </a:rPr>
              <a:t> </a:t>
            </a:r>
            <a:r>
              <a:rPr b="1" lang="fr-FR" sz="1500" spc="-1" strike="noStrike">
                <a:solidFill>
                  <a:srgbClr val="ed7454"/>
                </a:solidFill>
                <a:latin typeface="Arial"/>
              </a:rPr>
              <a:t>pour définir un nouveau projet d’orientation et préparer la phase complémentaire</a:t>
            </a:r>
            <a:endParaRPr b="0" lang="fr-FR" sz="1500" spc="-1" strike="noStrike">
              <a:solidFill>
                <a:srgbClr val="0c5076"/>
              </a:solidFill>
              <a:latin typeface="Arial"/>
            </a:endParaRPr>
          </a:p>
          <a:p>
            <a:pPr>
              <a:lnSpc>
                <a:spcPct val="100000"/>
              </a:lnSpc>
              <a:spcAft>
                <a:spcPts val="499"/>
              </a:spcAft>
              <a:tabLst>
                <a:tab algn="l" pos="0"/>
              </a:tabLst>
            </a:pPr>
            <a:endParaRPr b="0" lang="fr-FR" sz="1500" spc="-1" strike="noStrike">
              <a:solidFill>
                <a:srgbClr val="0c5076"/>
              </a:solidFill>
              <a:latin typeface="Arial"/>
            </a:endParaRPr>
          </a:p>
          <a:p>
            <a:pPr>
              <a:lnSpc>
                <a:spcPct val="100000"/>
              </a:lnSpc>
              <a:spcAft>
                <a:spcPts val="499"/>
              </a:spcAft>
              <a:tabLst>
                <a:tab algn="l" pos="0"/>
              </a:tabLst>
            </a:pPr>
            <a:r>
              <a:rPr b="1" lang="fr-FR" sz="1500" spc="-1" strike="noStrike">
                <a:solidFill>
                  <a:srgbClr val="ec130e"/>
                </a:solidFill>
                <a:latin typeface="Arial"/>
              </a:rPr>
              <a:t>&gt;</a:t>
            </a:r>
            <a:r>
              <a:rPr b="1" lang="fr-FR" sz="1500" spc="-1" strike="noStrike">
                <a:solidFill>
                  <a:srgbClr val="0c5076"/>
                </a:solidFill>
                <a:latin typeface="Arial"/>
              </a:rPr>
              <a:t> Du 23 juin au 16 septembre 2022 </a:t>
            </a:r>
            <a:r>
              <a:rPr b="0" lang="fr-FR" sz="1500" spc="-1" strike="noStrike">
                <a:solidFill>
                  <a:srgbClr val="0c5076"/>
                </a:solidFill>
                <a:latin typeface="Arial"/>
              </a:rPr>
              <a:t>: pendant la </a:t>
            </a:r>
            <a:r>
              <a:rPr b="1" lang="fr-FR" sz="1500" spc="-1" strike="noStrike">
                <a:solidFill>
                  <a:srgbClr val="ed7454"/>
                </a:solidFill>
                <a:latin typeface="Arial"/>
              </a:rPr>
              <a:t>phase complémentaire</a:t>
            </a:r>
            <a:r>
              <a:rPr b="0" lang="fr-FR" sz="1500" spc="-1" strike="noStrike">
                <a:solidFill>
                  <a:srgbClr val="0c5076"/>
                </a:solidFill>
                <a:latin typeface="Arial"/>
              </a:rPr>
              <a:t>, les lycéens peuvent </a:t>
            </a:r>
            <a:r>
              <a:rPr b="1" lang="fr-FR" sz="1500" spc="-1" strike="noStrike">
                <a:solidFill>
                  <a:srgbClr val="ed7454"/>
                </a:solidFill>
                <a:latin typeface="Arial"/>
              </a:rPr>
              <a:t>formuler jusqu’à 10 nouveaux vœux et répondre aux propositions dans des formations disposant de places disponibles</a:t>
            </a:r>
            <a:endParaRPr b="0" lang="fr-FR" sz="1500" spc="-1" strike="noStrike">
              <a:solidFill>
                <a:srgbClr val="0c5076"/>
              </a:solidFill>
              <a:latin typeface="Arial"/>
            </a:endParaRPr>
          </a:p>
          <a:p>
            <a:pPr>
              <a:lnSpc>
                <a:spcPct val="100000"/>
              </a:lnSpc>
              <a:spcAft>
                <a:spcPts val="499"/>
              </a:spcAft>
              <a:tabLst>
                <a:tab algn="l" pos="0"/>
              </a:tabLst>
            </a:pPr>
            <a:endParaRPr b="0" lang="fr-FR" sz="1500" spc="-1" strike="noStrike">
              <a:solidFill>
                <a:srgbClr val="0c5076"/>
              </a:solidFill>
              <a:latin typeface="Arial"/>
            </a:endParaRPr>
          </a:p>
          <a:p>
            <a:pPr>
              <a:lnSpc>
                <a:spcPct val="100000"/>
              </a:lnSpc>
              <a:spcAft>
                <a:spcPts val="499"/>
              </a:spcAft>
              <a:tabLst>
                <a:tab algn="l" pos="0"/>
              </a:tabLst>
            </a:pPr>
            <a:r>
              <a:rPr b="1" lang="fr-FR" sz="1500" spc="-1" strike="noStrike">
                <a:solidFill>
                  <a:srgbClr val="ec130e"/>
                </a:solidFill>
                <a:latin typeface="Arial"/>
              </a:rPr>
              <a:t>&gt; </a:t>
            </a:r>
            <a:r>
              <a:rPr b="1" lang="fr-FR" sz="1500" spc="-1" strike="noStrike">
                <a:solidFill>
                  <a:srgbClr val="0c5076"/>
                </a:solidFill>
                <a:latin typeface="Arial"/>
              </a:rPr>
              <a:t>A partir du 1</a:t>
            </a:r>
            <a:r>
              <a:rPr b="1" lang="fr-FR" sz="1500" spc="-1" strike="noStrike" baseline="30000">
                <a:solidFill>
                  <a:srgbClr val="0c5076"/>
                </a:solidFill>
                <a:latin typeface="Arial"/>
              </a:rPr>
              <a:t>er</a:t>
            </a:r>
            <a:r>
              <a:rPr b="1" lang="fr-FR" sz="1500" spc="-1" strike="noStrike">
                <a:solidFill>
                  <a:srgbClr val="0c5076"/>
                </a:solidFill>
                <a:latin typeface="Arial"/>
              </a:rPr>
              <a:t> juillet 2022 </a:t>
            </a:r>
            <a:r>
              <a:rPr b="0" lang="fr-FR" sz="1500" spc="-1" strike="noStrike">
                <a:solidFill>
                  <a:srgbClr val="0c5076"/>
                </a:solidFill>
                <a:latin typeface="Arial"/>
              </a:rPr>
              <a:t>: les candidats n’ayant pas eu de proposition peuvent solliciter depuis leur dossier </a:t>
            </a:r>
            <a:r>
              <a:rPr b="1" lang="fr-FR" sz="1500" spc="-1" strike="noStrike">
                <a:solidFill>
                  <a:srgbClr val="ed7454"/>
                </a:solidFill>
                <a:latin typeface="Arial"/>
              </a:rPr>
              <a:t>l’accompagnement de la Commission d’Accès à l’Enseignement Supérieur</a:t>
            </a:r>
            <a:r>
              <a:rPr b="0" lang="fr-FR" sz="1500" spc="-1" strike="noStrike">
                <a:solidFill>
                  <a:srgbClr val="ed7454"/>
                </a:solidFill>
                <a:latin typeface="Arial"/>
              </a:rPr>
              <a:t> </a:t>
            </a:r>
            <a:r>
              <a:rPr b="1" lang="fr-FR" sz="1500" spc="-1" strike="noStrike">
                <a:solidFill>
                  <a:srgbClr val="ed7454"/>
                </a:solidFill>
                <a:latin typeface="Arial"/>
              </a:rPr>
              <a:t>(CAES) </a:t>
            </a:r>
            <a:r>
              <a:rPr b="0" lang="fr-FR" sz="1500" spc="-1" strike="noStrike">
                <a:solidFill>
                  <a:srgbClr val="0c5076"/>
                </a:solidFill>
                <a:latin typeface="Arial"/>
              </a:rPr>
              <a:t>de leur académie : elle étudie leur dossier et les aide à trouver une formation au plus près de leur projet en fonction des places disponibles</a:t>
            </a:r>
            <a:endParaRPr b="0" lang="fr-FR" sz="1500" spc="-1" strike="noStrike">
              <a:solidFill>
                <a:srgbClr val="0c5076"/>
              </a:solidFill>
              <a:latin typeface="Arial"/>
            </a:endParaRPr>
          </a:p>
        </p:txBody>
      </p:sp>
      <p:sp>
        <p:nvSpPr>
          <p:cNvPr id="531"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0BAC3E7D-2384-46D6-8864-9A3455E192F9}" type="datetime1">
              <a:rPr b="0" lang="fr-FR" sz="750" spc="-1" strike="noStrike" cap="all">
                <a:solidFill>
                  <a:srgbClr val="000000"/>
                </a:solidFill>
                <a:latin typeface="Arial"/>
              </a:rPr>
              <a:t>17/01/2022</a:t>
            </a:fld>
            <a:endParaRPr b="0" lang="fr-FR" sz="750" spc="-1" strike="noStrike">
              <a:latin typeface="Times New Roman"/>
            </a:endParaRPr>
          </a:p>
        </p:txBody>
      </p:sp>
      <p:sp>
        <p:nvSpPr>
          <p:cNvPr id="532"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D14D3704-5458-4FCC-8A09-B51AEA85ACE9}" type="slidenum">
              <a:rPr b="0" lang="fr-FR" sz="1600" spc="-1" strike="noStrike">
                <a:solidFill>
                  <a:srgbClr val="ff0000"/>
                </a:solidFill>
                <a:latin typeface="Arial"/>
              </a:rPr>
              <a:t>&lt;numéro&gt;</a:t>
            </a:fld>
            <a:endParaRPr b="0" lang="fr-FR" sz="1600" spc="-1" strike="noStrike">
              <a:latin typeface="Times New Roman"/>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400" spc="-1" strike="noStrike">
                <a:solidFill>
                  <a:srgbClr val="0c5076"/>
                </a:solidFill>
                <a:latin typeface="Arial"/>
              </a:rPr>
              <a:t>L’inscription administrative dans la formation choisie </a:t>
            </a:r>
            <a:endParaRPr b="0" lang="fr-FR" sz="2400" spc="-1" strike="noStrike">
              <a:solidFill>
                <a:srgbClr val="000000"/>
              </a:solidFill>
              <a:latin typeface="Arial"/>
            </a:endParaRPr>
          </a:p>
        </p:txBody>
      </p:sp>
      <p:sp>
        <p:nvSpPr>
          <p:cNvPr id="534" name="TextShape 2"/>
          <p:cNvSpPr txBox="1"/>
          <p:nvPr/>
        </p:nvSpPr>
        <p:spPr>
          <a:xfrm>
            <a:off x="251640" y="1347480"/>
            <a:ext cx="8423640" cy="3312000"/>
          </a:xfrm>
          <a:prstGeom prst="rect">
            <a:avLst/>
          </a:prstGeom>
          <a:noFill/>
          <a:ln w="0">
            <a:noFill/>
          </a:ln>
        </p:spPr>
        <p:txBody>
          <a:bodyPr lIns="0" rIns="0" tIns="0" bIns="0">
            <a:noAutofit/>
          </a:bodyPr>
          <a:p>
            <a:pPr>
              <a:lnSpc>
                <a:spcPct val="100000"/>
              </a:lnSpc>
              <a:spcAft>
                <a:spcPts val="499"/>
              </a:spcAft>
              <a:tabLst>
                <a:tab algn="l" pos="0"/>
              </a:tabLst>
            </a:pPr>
            <a:r>
              <a:rPr b="0" lang="fr-FR" sz="1600" spc="-1" strike="noStrike">
                <a:solidFill>
                  <a:srgbClr val="0c5076"/>
                </a:solidFill>
                <a:latin typeface="Arial"/>
              </a:rPr>
              <a:t>Après </a:t>
            </a:r>
            <a:r>
              <a:rPr b="1" lang="fr-FR" sz="1600" spc="-1" strike="noStrike">
                <a:solidFill>
                  <a:srgbClr val="f28e65"/>
                </a:solidFill>
                <a:latin typeface="Arial"/>
              </a:rPr>
              <a:t>avoir accepté définitivement la proposition d’admission de son choix et après avoir eu ses résultats au baccalauréat,</a:t>
            </a:r>
            <a:r>
              <a:rPr b="0" lang="fr-FR" sz="1600" spc="-1" strike="noStrike">
                <a:solidFill>
                  <a:srgbClr val="0c5076"/>
                </a:solidFill>
                <a:latin typeface="Arial"/>
              </a:rPr>
              <a:t> le lycéen procède à son inscription administrative. </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a:p>
            <a:pPr>
              <a:lnSpc>
                <a:spcPct val="100000"/>
              </a:lnSpc>
              <a:spcAft>
                <a:spcPts val="499"/>
              </a:spcAft>
              <a:tabLst>
                <a:tab algn="l" pos="0"/>
              </a:tabLst>
            </a:pPr>
            <a:r>
              <a:rPr b="0" lang="fr-FR" sz="1600" spc="-1" strike="noStrike">
                <a:solidFill>
                  <a:srgbClr val="0c5076"/>
                </a:solidFill>
                <a:latin typeface="Arial"/>
              </a:rPr>
              <a:t>L’inscription administrative se fait </a:t>
            </a:r>
            <a:r>
              <a:rPr b="1" lang="fr-FR" sz="1600" spc="-1" strike="noStrike">
                <a:solidFill>
                  <a:srgbClr val="f28e65"/>
                </a:solidFill>
                <a:latin typeface="Arial"/>
              </a:rPr>
              <a:t>directement auprès de l’établissement choisi </a:t>
            </a:r>
            <a:r>
              <a:rPr b="0" lang="fr-FR" sz="1600" spc="-1" strike="noStrike">
                <a:solidFill>
                  <a:srgbClr val="0c5076"/>
                </a:solidFill>
                <a:latin typeface="Arial"/>
              </a:rPr>
              <a:t>et pas sur Parcoursup.</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a:p>
            <a:pPr>
              <a:lnSpc>
                <a:spcPct val="100000"/>
              </a:lnSpc>
              <a:spcAft>
                <a:spcPts val="499"/>
              </a:spcAft>
              <a:tabLst>
                <a:tab algn="l" pos="0"/>
              </a:tabLst>
            </a:pPr>
            <a:r>
              <a:rPr b="1" lang="fr-FR" sz="1600" spc="-1" strike="noStrike">
                <a:solidFill>
                  <a:srgbClr val="f28e65"/>
                </a:solidFill>
                <a:latin typeface="Arial"/>
              </a:rPr>
              <a:t>Les modalités d’inscription sont propres à chaque établissement</a:t>
            </a:r>
            <a:r>
              <a:rPr b="1" lang="fr-FR" sz="1600" spc="-1" strike="noStrike">
                <a:solidFill>
                  <a:srgbClr val="0c5076"/>
                </a:solidFill>
                <a:latin typeface="Arial"/>
              </a:rPr>
              <a:t> : </a:t>
            </a:r>
            <a:endParaRPr b="0" lang="fr-FR" sz="1600" spc="-1" strike="noStrike">
              <a:solidFill>
                <a:srgbClr val="0c5076"/>
              </a:solidFill>
              <a:latin typeface="Arial"/>
            </a:endParaRPr>
          </a:p>
          <a:p>
            <a:pPr marL="285840" indent="-285480">
              <a:lnSpc>
                <a:spcPct val="100000"/>
              </a:lnSpc>
              <a:spcAft>
                <a:spcPts val="499"/>
              </a:spcAft>
              <a:buClr>
                <a:srgbClr val="ed7454"/>
              </a:buClr>
              <a:buFont typeface="Arial"/>
              <a:buChar char="•"/>
              <a:tabLst>
                <a:tab algn="l" pos="0"/>
              </a:tabLst>
            </a:pPr>
            <a:r>
              <a:rPr b="0" lang="fr-FR" sz="1600" spc="-1" strike="noStrike">
                <a:solidFill>
                  <a:srgbClr val="0c5076"/>
                </a:solidFill>
                <a:latin typeface="Arial"/>
              </a:rPr>
              <a:t>Consulter les modalités d’inscription indiquées dans le dossier candidat sur Parcoursup. </a:t>
            </a:r>
            <a:endParaRPr b="0" lang="fr-FR" sz="1600" spc="-1" strike="noStrike">
              <a:solidFill>
                <a:srgbClr val="0c5076"/>
              </a:solidFill>
              <a:latin typeface="Arial"/>
            </a:endParaRPr>
          </a:p>
          <a:p>
            <a:pPr marL="285840" indent="-285480">
              <a:lnSpc>
                <a:spcPct val="100000"/>
              </a:lnSpc>
              <a:spcAft>
                <a:spcPts val="499"/>
              </a:spcAft>
              <a:buClr>
                <a:srgbClr val="ed7454"/>
              </a:buClr>
              <a:buFont typeface="Arial"/>
              <a:buChar char="•"/>
              <a:tabLst>
                <a:tab algn="l" pos="0"/>
              </a:tabLst>
            </a:pPr>
            <a:r>
              <a:rPr b="1" lang="fr-FR" sz="1600" spc="-1" strike="noStrike" u="sng">
                <a:solidFill>
                  <a:srgbClr val="0c5076"/>
                </a:solidFill>
                <a:uFillTx/>
                <a:latin typeface="Arial"/>
              </a:rPr>
              <a:t>Respecter la date limite indiquée. </a:t>
            </a:r>
            <a:endParaRPr b="0" lang="fr-FR" sz="1600" spc="-1" strike="noStrike">
              <a:solidFill>
                <a:srgbClr val="0c5076"/>
              </a:solidFill>
              <a:latin typeface="Arial"/>
            </a:endParaRPr>
          </a:p>
          <a:p>
            <a:pPr marL="285840" indent="-285480">
              <a:lnSpc>
                <a:spcPct val="100000"/>
              </a:lnSpc>
              <a:spcAft>
                <a:spcPts val="499"/>
              </a:spcAft>
              <a:buClr>
                <a:srgbClr val="ed7454"/>
              </a:buClr>
              <a:buFont typeface="Arial"/>
              <a:buChar char="•"/>
              <a:tabLst>
                <a:tab algn="l" pos="0"/>
              </a:tabLst>
            </a:pPr>
            <a:r>
              <a:rPr b="0" lang="fr-FR" sz="1600" spc="-1" strike="noStrike">
                <a:solidFill>
                  <a:srgbClr val="0c5076"/>
                </a:solidFill>
                <a:latin typeface="Arial"/>
              </a:rPr>
              <a:t>Si le futur étudiant s’inscrit dans une formation en dehors de Parcoursup, il doit </a:t>
            </a:r>
            <a:r>
              <a:rPr b="1" lang="fr-FR" sz="1600" spc="-1" strike="noStrike" u="sng">
                <a:solidFill>
                  <a:srgbClr val="0c5076"/>
                </a:solidFill>
                <a:uFillTx/>
                <a:latin typeface="Arial"/>
              </a:rPr>
              <a:t>obligatoirement</a:t>
            </a:r>
            <a:r>
              <a:rPr b="0" lang="fr-FR" sz="1600" spc="-1" strike="noStrike">
                <a:solidFill>
                  <a:srgbClr val="0c5076"/>
                </a:solidFill>
                <a:latin typeface="Arial"/>
              </a:rPr>
              <a:t>  remettre une attestation de désinscription ou de non inscription sur Parcoursup qu’il télécharge via la plateforme.</a:t>
            </a:r>
            <a:endParaRPr b="0" lang="fr-FR" sz="1600" spc="-1" strike="noStrike">
              <a:solidFill>
                <a:srgbClr val="0c5076"/>
              </a:solidFill>
              <a:latin typeface="Arial"/>
            </a:endParaRPr>
          </a:p>
          <a:p>
            <a:pPr>
              <a:lnSpc>
                <a:spcPct val="100000"/>
              </a:lnSpc>
              <a:spcAft>
                <a:spcPts val="499"/>
              </a:spcAft>
              <a:tabLst>
                <a:tab algn="l" pos="0"/>
              </a:tabLst>
            </a:pPr>
            <a:endParaRPr b="0" lang="fr-FR" sz="1600" spc="-1" strike="noStrike">
              <a:solidFill>
                <a:srgbClr val="0c5076"/>
              </a:solidFill>
              <a:latin typeface="Arial"/>
            </a:endParaRPr>
          </a:p>
        </p:txBody>
      </p:sp>
      <p:sp>
        <p:nvSpPr>
          <p:cNvPr id="535"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642D4D8B-35CF-4C1F-9265-D74231C808E6}" type="datetime1">
              <a:rPr b="0" lang="fr-FR" sz="750" spc="-1" strike="noStrike" cap="all">
                <a:solidFill>
                  <a:srgbClr val="000000"/>
                </a:solidFill>
                <a:latin typeface="Arial"/>
              </a:rPr>
              <a:t>17/01/2022</a:t>
            </a:fld>
            <a:endParaRPr b="0" lang="fr-FR" sz="750" spc="-1" strike="noStrike">
              <a:latin typeface="Times New Roman"/>
            </a:endParaRPr>
          </a:p>
        </p:txBody>
      </p:sp>
      <p:sp>
        <p:nvSpPr>
          <p:cNvPr id="536"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AD770166-069E-46CF-8433-D2AAEF1AAC21}" type="slidenum">
              <a:rPr b="0" lang="fr-FR" sz="1600" spc="-1" strike="noStrike">
                <a:solidFill>
                  <a:srgbClr val="ff0000"/>
                </a:solidFill>
                <a:latin typeface="Arial"/>
              </a:rPr>
              <a:t>&lt;numéro&gt;</a:t>
            </a:fld>
            <a:endParaRPr b="0" lang="fr-FR" sz="1600" spc="-1" strike="noStrike">
              <a:latin typeface="Times New Roman"/>
            </a:endParaRPr>
          </a:p>
        </p:txBody>
      </p:sp>
      <p:sp>
        <p:nvSpPr>
          <p:cNvPr id="537" name="CustomShape 5"/>
          <p:cNvSpPr/>
          <p:nvPr/>
        </p:nvSpPr>
        <p:spPr>
          <a:xfrm>
            <a:off x="5650560" y="86040"/>
            <a:ext cx="311400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800" spc="-1" strike="noStrike">
                <a:solidFill>
                  <a:srgbClr val="ffffff"/>
                </a:solidFill>
                <a:latin typeface="Arial"/>
              </a:rPr>
              <a:t>Après le 5 juillet 2022</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TextShape 1"/>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5638E217-AA2D-4E80-865A-CCC9E3486FD5}" type="slidenum">
              <a:rPr b="0" lang="fr-FR" sz="1600" spc="-1" strike="noStrike">
                <a:solidFill>
                  <a:srgbClr val="ff0000"/>
                </a:solidFill>
                <a:latin typeface="Arial"/>
              </a:rPr>
              <a:t>&lt;numéro&gt;</a:t>
            </a:fld>
            <a:endParaRPr b="0" lang="fr-FR" sz="1600" spc="-1" strike="noStrike">
              <a:latin typeface="Times New Roman"/>
            </a:endParaRPr>
          </a:p>
        </p:txBody>
      </p:sp>
      <p:sp>
        <p:nvSpPr>
          <p:cNvPr id="539" name="CustomShape 2"/>
          <p:cNvSpPr/>
          <p:nvPr/>
        </p:nvSpPr>
        <p:spPr>
          <a:xfrm>
            <a:off x="5529240" y="77040"/>
            <a:ext cx="318168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5 conseils pour aborder sereinement la procédure</a:t>
            </a:r>
            <a:endParaRPr b="0" lang="fr-FR" sz="1400" spc="-1" strike="noStrike">
              <a:latin typeface="Arial"/>
            </a:endParaRPr>
          </a:p>
        </p:txBody>
      </p:sp>
      <p:sp>
        <p:nvSpPr>
          <p:cNvPr id="540" name="TextShape 3"/>
          <p:cNvSpPr txBox="1"/>
          <p:nvPr/>
        </p:nvSpPr>
        <p:spPr>
          <a:xfrm>
            <a:off x="341280" y="915480"/>
            <a:ext cx="8783640" cy="3435480"/>
          </a:xfrm>
          <a:prstGeom prst="rect">
            <a:avLst/>
          </a:prstGeom>
          <a:noFill/>
          <a:ln w="0">
            <a:noFill/>
          </a:ln>
        </p:spPr>
        <p:txBody>
          <a:bodyPr lIns="0" rIns="0" tIns="0" bIns="0">
            <a:noAutofit/>
          </a:bodyPr>
          <a:p>
            <a:pPr marL="177840" indent="-177480">
              <a:lnSpc>
                <a:spcPct val="100000"/>
              </a:lnSpc>
              <a:spcBef>
                <a:spcPts val="281"/>
              </a:spcBef>
              <a:buClr>
                <a:srgbClr val="ff0000"/>
              </a:buClr>
              <a:buFont typeface="Lucida Grande"/>
              <a:buChar char="&gt;"/>
            </a:pPr>
            <a:r>
              <a:rPr b="1" lang="fr-FR" sz="1400" spc="-1" strike="noStrike">
                <a:solidFill>
                  <a:srgbClr val="ed7454"/>
                </a:solidFill>
                <a:latin typeface="Arial"/>
              </a:rPr>
              <a:t>Prendre connaissance du calendrier 2022,</a:t>
            </a:r>
            <a:r>
              <a:rPr b="1" lang="fr-FR" sz="1400" spc="-1" strike="noStrike">
                <a:solidFill>
                  <a:srgbClr val="0c5076"/>
                </a:solidFill>
                <a:latin typeface="Arial"/>
              </a:rPr>
              <a:t> des modalités de fonctionnement de la plateforme et des vidéos tutos pour vous familiariser avec la procédure</a:t>
            </a:r>
            <a:endParaRPr b="0" lang="fr-FR" sz="1400" spc="-1" strike="noStrike">
              <a:solidFill>
                <a:srgbClr val="0c5076"/>
              </a:solidFill>
              <a:latin typeface="Arial"/>
            </a:endParaRPr>
          </a:p>
          <a:p>
            <a:pPr>
              <a:lnSpc>
                <a:spcPct val="100000"/>
              </a:lnSpc>
              <a:spcBef>
                <a:spcPts val="241"/>
              </a:spcBef>
            </a:pPr>
            <a:endParaRPr b="0" lang="fr-FR" sz="1400" spc="-1" strike="noStrike">
              <a:solidFill>
                <a:srgbClr val="0c5076"/>
              </a:solidFill>
              <a:latin typeface="Arial"/>
            </a:endParaRPr>
          </a:p>
          <a:p>
            <a:pPr marL="177840" indent="-177480">
              <a:lnSpc>
                <a:spcPct val="100000"/>
              </a:lnSpc>
              <a:spcBef>
                <a:spcPts val="281"/>
              </a:spcBef>
              <a:buClr>
                <a:srgbClr val="ff0000"/>
              </a:buClr>
              <a:buFont typeface="Lucida Grande"/>
              <a:buChar char="&gt;"/>
            </a:pPr>
            <a:r>
              <a:rPr b="1" lang="fr-FR" sz="1400" spc="-1" strike="noStrike">
                <a:solidFill>
                  <a:srgbClr val="ed7454"/>
                </a:solidFill>
                <a:latin typeface="Arial"/>
              </a:rPr>
              <a:t>Ne pas attendre la dernière minute </a:t>
            </a:r>
            <a:r>
              <a:rPr b="1" lang="fr-FR" sz="1400" spc="-1" strike="noStrike">
                <a:solidFill>
                  <a:srgbClr val="0c5076"/>
                </a:solidFill>
                <a:latin typeface="Arial"/>
              </a:rPr>
              <a:t>pour préparer son projet d’orientation : explorer le moteur de recherche des formations, consulter les fiches des formations qui vous intéressent</a:t>
            </a:r>
            <a:endParaRPr b="0" lang="fr-FR" sz="1400" spc="-1" strike="noStrike">
              <a:solidFill>
                <a:srgbClr val="0c5076"/>
              </a:solidFill>
              <a:latin typeface="Arial"/>
            </a:endParaRPr>
          </a:p>
          <a:p>
            <a:pPr>
              <a:lnSpc>
                <a:spcPct val="100000"/>
              </a:lnSpc>
              <a:spcBef>
                <a:spcPts val="241"/>
              </a:spcBef>
              <a:tabLst>
                <a:tab algn="l" pos="0"/>
              </a:tabLst>
            </a:pPr>
            <a:endParaRPr b="0" lang="fr-FR" sz="1400" spc="-1" strike="noStrike">
              <a:solidFill>
                <a:srgbClr val="0c5076"/>
              </a:solidFill>
              <a:latin typeface="Arial"/>
            </a:endParaRPr>
          </a:p>
          <a:p>
            <a:pPr marL="177840" indent="-177480">
              <a:lnSpc>
                <a:spcPct val="100000"/>
              </a:lnSpc>
              <a:spcBef>
                <a:spcPts val="281"/>
              </a:spcBef>
              <a:buClr>
                <a:srgbClr val="ff0000"/>
              </a:buClr>
              <a:buFont typeface="Lucida Grande"/>
              <a:buChar char="&gt;"/>
              <a:tabLst>
                <a:tab algn="l" pos="0"/>
              </a:tabLst>
            </a:pPr>
            <a:r>
              <a:rPr b="1" lang="fr-FR" sz="1400" spc="-1" strike="noStrike">
                <a:solidFill>
                  <a:srgbClr val="ed7454"/>
                </a:solidFill>
                <a:latin typeface="Arial"/>
              </a:rPr>
              <a:t>Echanger</a:t>
            </a:r>
            <a:r>
              <a:rPr b="1" lang="fr-FR" sz="1400" spc="-1" strike="noStrike">
                <a:solidFill>
                  <a:srgbClr val="0c5076"/>
                </a:solidFill>
                <a:latin typeface="Arial"/>
              </a:rPr>
              <a:t> au sein de votre lycée et profiter des opportunités de rencontres avec les enseignants et responsables du supérieur : salons d’orientation, Lives Parcoursup, journées portes ouvertes</a:t>
            </a:r>
            <a:endParaRPr b="0" lang="fr-FR" sz="1400" spc="-1" strike="noStrike">
              <a:solidFill>
                <a:srgbClr val="0c5076"/>
              </a:solidFill>
              <a:latin typeface="Arial"/>
            </a:endParaRPr>
          </a:p>
          <a:p>
            <a:pPr>
              <a:lnSpc>
                <a:spcPct val="100000"/>
              </a:lnSpc>
              <a:spcBef>
                <a:spcPts val="241"/>
              </a:spcBef>
              <a:tabLst>
                <a:tab algn="l" pos="0"/>
              </a:tabLst>
            </a:pPr>
            <a:endParaRPr b="0" lang="fr-FR" sz="1400" spc="-1" strike="noStrike">
              <a:solidFill>
                <a:srgbClr val="0c5076"/>
              </a:solidFill>
              <a:latin typeface="Arial"/>
            </a:endParaRPr>
          </a:p>
          <a:p>
            <a:pPr marL="177840" indent="-177480">
              <a:lnSpc>
                <a:spcPct val="100000"/>
              </a:lnSpc>
              <a:spcBef>
                <a:spcPts val="281"/>
              </a:spcBef>
              <a:buClr>
                <a:srgbClr val="ff0000"/>
              </a:buClr>
              <a:buFont typeface="Lucida Grande"/>
              <a:buChar char="&gt;"/>
              <a:tabLst>
                <a:tab algn="l" pos="0"/>
              </a:tabLst>
            </a:pPr>
            <a:r>
              <a:rPr b="1" lang="fr-FR" sz="1400" spc="-1" strike="noStrike">
                <a:solidFill>
                  <a:srgbClr val="ed7454"/>
                </a:solidFill>
                <a:latin typeface="Arial"/>
              </a:rPr>
              <a:t>Préparer les éléments pour créer votre dossier Parcoursup à compter du 20 janvier </a:t>
            </a:r>
            <a:r>
              <a:rPr b="1" lang="fr-FR" sz="1400" spc="-1" strike="noStrike">
                <a:solidFill>
                  <a:srgbClr val="0c5076"/>
                </a:solidFill>
                <a:latin typeface="Arial"/>
              </a:rPr>
              <a:t>et veiller à renseigner les coordonnées de vos représentants légaux pour qu’ils puissent suivre votre dossier</a:t>
            </a:r>
            <a:endParaRPr b="0" lang="fr-FR" sz="1400" spc="-1" strike="noStrike">
              <a:solidFill>
                <a:srgbClr val="0c5076"/>
              </a:solidFill>
              <a:latin typeface="Arial"/>
            </a:endParaRPr>
          </a:p>
          <a:p>
            <a:pPr>
              <a:lnSpc>
                <a:spcPct val="100000"/>
              </a:lnSpc>
              <a:spcBef>
                <a:spcPts val="241"/>
              </a:spcBef>
              <a:tabLst>
                <a:tab algn="l" pos="0"/>
              </a:tabLst>
            </a:pPr>
            <a:endParaRPr b="0" lang="fr-FR" sz="1400" spc="-1" strike="noStrike">
              <a:solidFill>
                <a:srgbClr val="0c5076"/>
              </a:solidFill>
              <a:latin typeface="Arial"/>
            </a:endParaRPr>
          </a:p>
          <a:p>
            <a:pPr marL="177840" indent="-177480">
              <a:lnSpc>
                <a:spcPct val="100000"/>
              </a:lnSpc>
              <a:spcBef>
                <a:spcPts val="281"/>
              </a:spcBef>
              <a:buClr>
                <a:srgbClr val="ff0000"/>
              </a:buClr>
              <a:buFont typeface="Lucida Grande"/>
              <a:buChar char="&gt;"/>
              <a:tabLst>
                <a:tab algn="l" pos="0"/>
              </a:tabLst>
            </a:pPr>
            <a:r>
              <a:rPr b="1" lang="fr-FR" sz="1400" spc="-1" strike="noStrike">
                <a:solidFill>
                  <a:srgbClr val="ed7454"/>
                </a:solidFill>
                <a:latin typeface="Arial"/>
              </a:rPr>
              <a:t>Faites les vœux pour des formations qui vous intéressent, pensez à diversifier vos vœux </a:t>
            </a:r>
            <a:r>
              <a:rPr b="1" lang="fr-FR" sz="1400" spc="-1" strike="noStrike">
                <a:solidFill>
                  <a:srgbClr val="0c5076"/>
                </a:solidFill>
                <a:latin typeface="Arial"/>
              </a:rPr>
              <a:t>en consultant les informations disponibles sur Parcoursup.fr </a:t>
            </a:r>
            <a:r>
              <a:rPr b="1" lang="fr-FR" sz="1400" spc="-1" strike="noStrike">
                <a:solidFill>
                  <a:srgbClr val="ed7454"/>
                </a:solidFill>
                <a:latin typeface="Arial"/>
              </a:rPr>
              <a:t>et évitez de ne formuler qu’un seul vœu</a:t>
            </a:r>
            <a:endParaRPr b="0" lang="fr-FR" sz="1400" spc="-1" strike="noStrike">
              <a:solidFill>
                <a:srgbClr val="0c5076"/>
              </a:solidFill>
              <a:latin typeface="Arial"/>
            </a:endParaRPr>
          </a:p>
          <a:p>
            <a:pPr marL="179280">
              <a:lnSpc>
                <a:spcPct val="100000"/>
              </a:lnSpc>
              <a:spcBef>
                <a:spcPts val="281"/>
              </a:spcBef>
              <a:tabLst>
                <a:tab algn="l" pos="0"/>
              </a:tabLst>
            </a:pPr>
            <a:endParaRPr b="0" lang="fr-FR" sz="1400" spc="-1" strike="noStrike">
              <a:solidFill>
                <a:srgbClr val="0c5076"/>
              </a:solidFill>
              <a:latin typeface="Arial"/>
            </a:endParaRPr>
          </a:p>
          <a:p>
            <a:pPr>
              <a:lnSpc>
                <a:spcPct val="100000"/>
              </a:lnSpc>
              <a:spcBef>
                <a:spcPts val="320"/>
              </a:spcBef>
              <a:tabLst>
                <a:tab algn="l" pos="0"/>
              </a:tabLst>
            </a:pPr>
            <a:endParaRPr b="0" lang="fr-FR" sz="1400" spc="-1" strike="noStrike">
              <a:solidFill>
                <a:srgbClr val="0c5076"/>
              </a:solidFill>
              <a:latin typeface="Arial"/>
            </a:endParaRPr>
          </a:p>
        </p:txBody>
      </p:sp>
      <p:sp>
        <p:nvSpPr>
          <p:cNvPr id="541" name="TextShape 4"/>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79AC1DBD-D243-4B00-9E33-EF4366315A7E}" type="datetime1">
              <a:rPr b="0" lang="fr-FR" sz="750" spc="-1" strike="noStrike" cap="all">
                <a:solidFill>
                  <a:srgbClr val="000000"/>
                </a:solidFill>
                <a:latin typeface="Arial"/>
              </a:rPr>
              <a:t>17/01/2022</a:t>
            </a:fld>
            <a:endParaRPr b="0" lang="fr-FR" sz="750" spc="-1" strike="noStrike">
              <a:latin typeface="Times New Roman"/>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TextShape 1"/>
          <p:cNvSpPr txBox="1"/>
          <p:nvPr/>
        </p:nvSpPr>
        <p:spPr>
          <a:xfrm>
            <a:off x="342360" y="978840"/>
            <a:ext cx="8423640" cy="3549960"/>
          </a:xfrm>
          <a:prstGeom prst="rect">
            <a:avLst/>
          </a:prstGeom>
          <a:noFill/>
          <a:ln w="0">
            <a:noFill/>
          </a:ln>
        </p:spPr>
        <p:txBody>
          <a:bodyPr lIns="0" rIns="0" tIns="0" bIns="0">
            <a:noAutofit/>
          </a:bodyPr>
          <a:p>
            <a:pPr marL="177840" indent="-177480">
              <a:lnSpc>
                <a:spcPct val="100000"/>
              </a:lnSpc>
              <a:spcBef>
                <a:spcPts val="300"/>
              </a:spcBef>
              <a:buClr>
                <a:srgbClr val="ff0000"/>
              </a:buClr>
              <a:buFont typeface="Lucida Grande"/>
              <a:buChar char="&gt;"/>
            </a:pPr>
            <a:r>
              <a:rPr b="1" lang="fr-FR" sz="1500" spc="-1" strike="noStrike">
                <a:solidFill>
                  <a:srgbClr val="f28e65"/>
                </a:solidFill>
                <a:latin typeface="Arial"/>
              </a:rPr>
              <a:t> </a:t>
            </a:r>
            <a:r>
              <a:rPr b="1" lang="fr-FR" sz="1500" spc="-1" strike="noStrike">
                <a:solidFill>
                  <a:srgbClr val="f28e65"/>
                </a:solidFill>
                <a:latin typeface="Arial"/>
              </a:rPr>
              <a:t>Le numéro vert (à partir du 20 janvier)</a:t>
            </a:r>
            <a:r>
              <a:rPr b="0" lang="fr-FR" sz="1500" spc="-1" strike="noStrike">
                <a:solidFill>
                  <a:srgbClr val="3d566e"/>
                </a:solidFill>
                <a:latin typeface="Arial"/>
              </a:rPr>
              <a:t> : </a:t>
            </a:r>
            <a:r>
              <a:rPr b="1" lang="fr-FR" sz="1500" spc="-1" strike="noStrike">
                <a:solidFill>
                  <a:srgbClr val="0c5076"/>
                </a:solidFill>
                <a:latin typeface="Arial"/>
              </a:rPr>
              <a:t>0 800 400 070 </a:t>
            </a:r>
            <a:r>
              <a:rPr b="0" lang="fr-FR" sz="1500" spc="-1" strike="noStrike">
                <a:solidFill>
                  <a:srgbClr val="0c5076"/>
                </a:solidFill>
                <a:latin typeface="Arial"/>
              </a:rPr>
              <a:t>(Numéros spécifiques pour l’Outre-mer indiqués sur Parcoursup.fr)</a:t>
            </a:r>
            <a:endParaRPr b="0" lang="fr-FR" sz="1500" spc="-1" strike="noStrike">
              <a:solidFill>
                <a:srgbClr val="0c5076"/>
              </a:solidFill>
              <a:latin typeface="Arial"/>
            </a:endParaRPr>
          </a:p>
          <a:p>
            <a:pPr>
              <a:lnSpc>
                <a:spcPct val="100000"/>
              </a:lnSpc>
              <a:spcBef>
                <a:spcPts val="99"/>
              </a:spcBef>
            </a:pPr>
            <a:endParaRPr b="0" lang="fr-FR" sz="1500" spc="-1" strike="noStrike">
              <a:solidFill>
                <a:srgbClr val="0c5076"/>
              </a:solidFill>
              <a:latin typeface="Arial"/>
            </a:endParaRPr>
          </a:p>
          <a:p>
            <a:pPr marL="177840" indent="-177480">
              <a:lnSpc>
                <a:spcPct val="100000"/>
              </a:lnSpc>
              <a:spcBef>
                <a:spcPts val="300"/>
              </a:spcBef>
              <a:buClr>
                <a:srgbClr val="ff0000"/>
              </a:buClr>
              <a:buFont typeface="Lucida Grande"/>
              <a:buChar char="&gt;"/>
            </a:pPr>
            <a:r>
              <a:rPr b="0" lang="fr-FR" sz="1500" spc="-1" strike="noStrike">
                <a:solidFill>
                  <a:srgbClr val="3d566e"/>
                </a:solidFill>
                <a:latin typeface="Arial"/>
              </a:rPr>
              <a:t> </a:t>
            </a:r>
            <a:r>
              <a:rPr b="1" lang="fr-FR" sz="1500" spc="-1" strike="noStrike">
                <a:solidFill>
                  <a:srgbClr val="f28e65"/>
                </a:solidFill>
                <a:latin typeface="Arial"/>
              </a:rPr>
              <a:t>La messagerie contact </a:t>
            </a:r>
            <a:r>
              <a:rPr b="0" lang="fr-FR" sz="1500" spc="-1" strike="noStrike">
                <a:solidFill>
                  <a:srgbClr val="0c5076"/>
                </a:solidFill>
                <a:latin typeface="Arial"/>
              </a:rPr>
              <a:t>depuis le dossier candidat</a:t>
            </a:r>
            <a:endParaRPr b="0" lang="fr-FR" sz="1500" spc="-1" strike="noStrike">
              <a:solidFill>
                <a:srgbClr val="0c5076"/>
              </a:solidFill>
              <a:latin typeface="Arial"/>
            </a:endParaRPr>
          </a:p>
          <a:p>
            <a:pPr>
              <a:lnSpc>
                <a:spcPct val="100000"/>
              </a:lnSpc>
              <a:spcBef>
                <a:spcPts val="99"/>
              </a:spcBef>
              <a:tabLst>
                <a:tab algn="l" pos="0"/>
              </a:tabLst>
            </a:pPr>
            <a:endParaRPr b="0" lang="fr-FR" sz="1500" spc="-1" strike="noStrike">
              <a:solidFill>
                <a:srgbClr val="0c5076"/>
              </a:solidFill>
              <a:latin typeface="Arial"/>
            </a:endParaRPr>
          </a:p>
          <a:p>
            <a:pPr marL="177840" indent="-177480">
              <a:lnSpc>
                <a:spcPct val="100000"/>
              </a:lnSpc>
              <a:spcBef>
                <a:spcPts val="360"/>
              </a:spcBef>
              <a:buClr>
                <a:srgbClr val="ff0000"/>
              </a:buClr>
              <a:buFont typeface="Lucida Grande"/>
              <a:buChar char="&gt;"/>
              <a:tabLst>
                <a:tab algn="l" pos="0"/>
              </a:tabLst>
            </a:pPr>
            <a:r>
              <a:rPr b="1" lang="fr-FR" sz="1500" spc="-1" strike="noStrike">
                <a:solidFill>
                  <a:srgbClr val="f28e65"/>
                </a:solidFill>
                <a:latin typeface="Arial"/>
              </a:rPr>
              <a:t> </a:t>
            </a:r>
            <a:r>
              <a:rPr b="1" lang="fr-FR" sz="1500" spc="-1" strike="noStrike">
                <a:solidFill>
                  <a:srgbClr val="f28e65"/>
                </a:solidFill>
                <a:latin typeface="Arial"/>
              </a:rPr>
              <a:t>Les réseaux sociaux pour suivre l’actualité de Parcoursup et recevoir des conseils </a:t>
            </a:r>
            <a:r>
              <a:rPr b="1" lang="fr-FR" sz="1800" spc="-1" strike="noStrike">
                <a:solidFill>
                  <a:srgbClr val="f28e65"/>
                </a:solidFill>
                <a:latin typeface="Arial"/>
              </a:rPr>
              <a:t>: </a:t>
            </a:r>
            <a:endParaRPr b="0" lang="fr-FR" sz="1800" spc="-1" strike="noStrike">
              <a:solidFill>
                <a:srgbClr val="0c5076"/>
              </a:solidFill>
              <a:latin typeface="Arial"/>
            </a:endParaRPr>
          </a:p>
          <a:p>
            <a:pPr>
              <a:lnSpc>
                <a:spcPct val="100000"/>
              </a:lnSpc>
              <a:spcBef>
                <a:spcPts val="360"/>
              </a:spcBef>
              <a:tabLst>
                <a:tab algn="l" pos="0"/>
              </a:tabLst>
            </a:pPr>
            <a:r>
              <a:rPr b="1" lang="fr-FR" sz="1800" spc="-1" strike="noStrike">
                <a:solidFill>
                  <a:srgbClr val="f28e65"/>
                </a:solidFill>
                <a:latin typeface="Arial"/>
              </a:rPr>
              <a:t>	</a:t>
            </a:r>
            <a:endParaRPr b="0" lang="fr-FR" sz="1800" spc="-1" strike="noStrike">
              <a:solidFill>
                <a:srgbClr val="0c5076"/>
              </a:solidFill>
              <a:latin typeface="Arial"/>
            </a:endParaRPr>
          </a:p>
        </p:txBody>
      </p:sp>
      <p:sp>
        <p:nvSpPr>
          <p:cNvPr id="543" name="TextShape 2"/>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B0075F3F-709B-4F80-AEA8-845776B02426}" type="datetime1">
              <a:rPr b="0" lang="fr-FR" sz="750" spc="-1" strike="noStrike" cap="all">
                <a:solidFill>
                  <a:srgbClr val="000000"/>
                </a:solidFill>
                <a:latin typeface="Arial"/>
              </a:rPr>
              <a:t>17/01/2022</a:t>
            </a:fld>
            <a:endParaRPr b="0" lang="fr-FR" sz="750" spc="-1" strike="noStrike">
              <a:latin typeface="Times New Roman"/>
            </a:endParaRPr>
          </a:p>
        </p:txBody>
      </p:sp>
      <p:sp>
        <p:nvSpPr>
          <p:cNvPr id="544"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B99EC63F-4643-4A04-8D1E-E253D6986F9D}" type="slidenum">
              <a:rPr b="0" lang="fr-FR" sz="1600" spc="-1" strike="noStrike">
                <a:solidFill>
                  <a:srgbClr val="ff0000"/>
                </a:solidFill>
                <a:latin typeface="Arial"/>
              </a:rPr>
              <a:t>&lt;numéro&gt;</a:t>
            </a:fld>
            <a:endParaRPr b="0" lang="fr-FR" sz="1600" spc="-1" strike="noStrike">
              <a:latin typeface="Times New Roman"/>
            </a:endParaRPr>
          </a:p>
        </p:txBody>
      </p:sp>
      <p:pic>
        <p:nvPicPr>
          <p:cNvPr id="545" name="Image 10" descr=""/>
          <p:cNvPicPr/>
          <p:nvPr/>
        </p:nvPicPr>
        <p:blipFill>
          <a:blip r:embed="rId1"/>
          <a:stretch/>
        </p:blipFill>
        <p:spPr>
          <a:xfrm>
            <a:off x="1497600" y="2328840"/>
            <a:ext cx="6148440" cy="2356920"/>
          </a:xfrm>
          <a:prstGeom prst="rect">
            <a:avLst/>
          </a:prstGeom>
          <a:ln w="0">
            <a:noFill/>
          </a:ln>
        </p:spPr>
      </p:pic>
      <p:sp>
        <p:nvSpPr>
          <p:cNvPr id="546" name="CustomShape 4"/>
          <p:cNvSpPr/>
          <p:nvPr/>
        </p:nvSpPr>
        <p:spPr>
          <a:xfrm>
            <a:off x="3514680" y="86040"/>
            <a:ext cx="524988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800" spc="-1" strike="noStrike">
                <a:solidFill>
                  <a:srgbClr val="ffffff"/>
                </a:solidFill>
                <a:latin typeface="Arial"/>
              </a:rPr>
              <a:t>Des services pour vous informer et répondre à vos questions tout au long de la procédure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extShape 1"/>
          <p:cNvSpPr txBox="1"/>
          <p:nvPr/>
        </p:nvSpPr>
        <p:spPr>
          <a:xfrm>
            <a:off x="6426360" y="4811400"/>
            <a:ext cx="1169640" cy="359640"/>
          </a:xfrm>
          <a:prstGeom prst="rect">
            <a:avLst/>
          </a:prstGeom>
          <a:noFill/>
          <a:ln w="0">
            <a:noFill/>
          </a:ln>
        </p:spPr>
        <p:txBody>
          <a:bodyPr lIns="90000" rIns="90000" tIns="45000" bIns="45000">
            <a:noAutofit/>
          </a:bodyPr>
          <a:p>
            <a:pPr algn="r">
              <a:lnSpc>
                <a:spcPct val="100000"/>
              </a:lnSpc>
            </a:pPr>
            <a:fld id="{190E158B-931F-46D3-B6AF-C205FE617931}"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82"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8923A66C-C91E-40BC-8BB4-B4058622B21B}" type="slidenum">
              <a:rPr b="0" lang="fr-FR" sz="1600" spc="-1" strike="noStrike">
                <a:solidFill>
                  <a:srgbClr val="ff0000"/>
                </a:solidFill>
                <a:latin typeface="Arial"/>
              </a:rPr>
              <a:t>&lt;numéro&gt;</a:t>
            </a:fld>
            <a:endParaRPr b="0" lang="fr-FR" sz="1600" spc="-1" strike="noStrike">
              <a:latin typeface="Times New Roman"/>
            </a:endParaRPr>
          </a:p>
        </p:txBody>
      </p:sp>
      <p:pic>
        <p:nvPicPr>
          <p:cNvPr id="283" name="Image 4" descr=""/>
          <p:cNvPicPr/>
          <p:nvPr/>
        </p:nvPicPr>
        <p:blipFill>
          <a:blip r:embed="rId1"/>
          <a:stretch/>
        </p:blipFill>
        <p:spPr>
          <a:xfrm>
            <a:off x="0" y="0"/>
            <a:ext cx="9143640" cy="51433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Shape 1"/>
          <p:cNvSpPr txBox="1"/>
          <p:nvPr/>
        </p:nvSpPr>
        <p:spPr>
          <a:xfrm>
            <a:off x="262080" y="3591360"/>
            <a:ext cx="9288720" cy="1367640"/>
          </a:xfrm>
          <a:prstGeom prst="rect">
            <a:avLst/>
          </a:prstGeom>
          <a:noFill/>
          <a:ln w="10080">
            <a:noFill/>
          </a:ln>
        </p:spPr>
        <p:txBody>
          <a:bodyPr lIns="0" rIns="0" tIns="0" bIns="360000" anchor="ctr">
            <a:noAutofit/>
          </a:bodyPr>
          <a:p>
            <a:pPr>
              <a:lnSpc>
                <a:spcPct val="90000"/>
              </a:lnSpc>
              <a:tabLst>
                <a:tab algn="l" pos="0"/>
              </a:tabLst>
            </a:pPr>
            <a:br/>
            <a:r>
              <a:rPr b="1" lang="fr-FR" sz="2800" spc="-1" strike="noStrike">
                <a:solidFill>
                  <a:srgbClr val="0c5076"/>
                </a:solidFill>
                <a:latin typeface="Arial"/>
              </a:rPr>
              <a:t>Étape 1 : découvrir les formations et élaborer son projet d’orientation</a:t>
            </a:r>
            <a:endParaRPr b="0" lang="fr-FR" sz="2800" spc="-1" strike="noStrike">
              <a:solidFill>
                <a:srgbClr val="000000"/>
              </a:solidFill>
              <a:latin typeface="Arial"/>
            </a:endParaRPr>
          </a:p>
        </p:txBody>
      </p:sp>
      <p:sp>
        <p:nvSpPr>
          <p:cNvPr id="285" name="TextShape 2"/>
          <p:cNvSpPr txBox="1"/>
          <p:nvPr/>
        </p:nvSpPr>
        <p:spPr>
          <a:xfrm>
            <a:off x="7011360" y="4871520"/>
            <a:ext cx="1169640" cy="359640"/>
          </a:xfrm>
          <a:prstGeom prst="rect">
            <a:avLst/>
          </a:prstGeom>
          <a:noFill/>
          <a:ln w="0">
            <a:noFill/>
          </a:ln>
        </p:spPr>
        <p:txBody>
          <a:bodyPr lIns="90000" rIns="90000" tIns="45000" bIns="45000">
            <a:noAutofit/>
          </a:bodyPr>
          <a:p>
            <a:pPr algn="r">
              <a:lnSpc>
                <a:spcPct val="100000"/>
              </a:lnSpc>
            </a:pPr>
            <a:fld id="{C9650435-6921-440E-A0AE-C88C7CAEF659}"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86" name="TextShape 3"/>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57E3CFD5-5FEC-41E8-88DA-AE4AFD448E92}" type="slidenum">
              <a:rPr b="0" lang="fr-FR" sz="1600" spc="-1" strike="noStrike">
                <a:solidFill>
                  <a:srgbClr val="ff0000"/>
                </a:solidFill>
                <a:latin typeface="Arial"/>
              </a:rPr>
              <a:t>&lt;numéro&gt;</a:t>
            </a:fld>
            <a:endParaRPr b="0" lang="fr-FR" sz="1600" spc="-1" strike="noStrike">
              <a:latin typeface="Times New Roman"/>
            </a:endParaRPr>
          </a:p>
        </p:txBody>
      </p:sp>
      <p:pic>
        <p:nvPicPr>
          <p:cNvPr id="287" name="Espace réservé pour une image  1" descr=""/>
          <p:cNvPicPr/>
          <p:nvPr/>
        </p:nvPicPr>
        <p:blipFill>
          <a:blip r:embed="rId1"/>
          <a:srcRect l="0" t="8585" r="0" b="8585"/>
          <a:stretch/>
        </p:blipFill>
        <p:spPr>
          <a:xfrm>
            <a:off x="957960" y="758160"/>
            <a:ext cx="6943680" cy="3019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3D907CCA-4CAC-4466-A01A-9DABF7523835}"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89" name="TextShape 2"/>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C5590751-7B84-4B82-AD79-97A7437AF68E}" type="slidenum">
              <a:rPr b="0" lang="fr-FR" sz="1600" spc="-1" strike="noStrike">
                <a:solidFill>
                  <a:srgbClr val="ff0000"/>
                </a:solidFill>
                <a:latin typeface="Arial"/>
              </a:rPr>
              <a:t>&lt;numéro&gt;</a:t>
            </a:fld>
            <a:endParaRPr b="0" lang="fr-FR" sz="1600" spc="-1" strike="noStrike">
              <a:latin typeface="Times New Roman"/>
            </a:endParaRPr>
          </a:p>
        </p:txBody>
      </p:sp>
      <p:pic>
        <p:nvPicPr>
          <p:cNvPr id="290" name="Image 4" descr=""/>
          <p:cNvPicPr/>
          <p:nvPr/>
        </p:nvPicPr>
        <p:blipFill>
          <a:blip r:embed="rId1"/>
          <a:stretch/>
        </p:blipFill>
        <p:spPr>
          <a:xfrm>
            <a:off x="0" y="0"/>
            <a:ext cx="9143640" cy="51433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360000" y="900000"/>
            <a:ext cx="8423640" cy="719640"/>
          </a:xfrm>
          <a:prstGeom prst="rect">
            <a:avLst/>
          </a:prstGeom>
          <a:noFill/>
          <a:ln w="0">
            <a:noFill/>
          </a:ln>
        </p:spPr>
        <p:txBody>
          <a:bodyPr lIns="0" rIns="0" tIns="0" bIns="0">
            <a:noAutofit/>
          </a:bodyPr>
          <a:p>
            <a:pPr>
              <a:lnSpc>
                <a:spcPct val="90000"/>
              </a:lnSpc>
            </a:pPr>
            <a:r>
              <a:rPr b="1" lang="fr-FR" sz="2100" spc="-1" strike="noStrike">
                <a:solidFill>
                  <a:srgbClr val="0c5076"/>
                </a:solidFill>
                <a:latin typeface="Arial"/>
              </a:rPr>
              <a:t>L’accompagnement au sein de votre lycée : des acteurs et des temps forts pour vous aider à élaborer votre projet d’orientation </a:t>
            </a:r>
            <a:endParaRPr b="0" lang="fr-FR" sz="2100" spc="-1" strike="noStrike">
              <a:solidFill>
                <a:srgbClr val="000000"/>
              </a:solidFill>
              <a:latin typeface="Arial"/>
            </a:endParaRPr>
          </a:p>
        </p:txBody>
      </p:sp>
      <p:sp>
        <p:nvSpPr>
          <p:cNvPr id="292" name="TextShape 2"/>
          <p:cNvSpPr txBox="1"/>
          <p:nvPr/>
        </p:nvSpPr>
        <p:spPr>
          <a:xfrm>
            <a:off x="360000" y="1836000"/>
            <a:ext cx="8423640" cy="2573640"/>
          </a:xfrm>
          <a:prstGeom prst="rect">
            <a:avLst/>
          </a:prstGeom>
          <a:noFill/>
          <a:ln w="0">
            <a:noFill/>
          </a:ln>
        </p:spPr>
        <p:txBody>
          <a:bodyPr lIns="0" rIns="0" tIns="0" bIns="0">
            <a:noAutofit/>
          </a:bodyPr>
          <a:p>
            <a:pPr marL="285840" indent="-285480">
              <a:lnSpc>
                <a:spcPct val="100000"/>
              </a:lnSpc>
              <a:spcAft>
                <a:spcPts val="499"/>
              </a:spcAft>
              <a:buClr>
                <a:srgbClr val="ed7454"/>
              </a:buClr>
              <a:buFont typeface="Arial"/>
              <a:buChar char="•"/>
            </a:pPr>
            <a:r>
              <a:rPr b="1" lang="fr-FR" sz="1800" spc="-1" strike="noStrike">
                <a:solidFill>
                  <a:srgbClr val="f28e65"/>
                </a:solidFill>
                <a:latin typeface="Arial"/>
              </a:rPr>
              <a:t>2 professeurs principaux en terminale </a:t>
            </a:r>
            <a:r>
              <a:rPr b="0" lang="fr-FR" sz="1800" spc="-1" strike="noStrike">
                <a:solidFill>
                  <a:srgbClr val="0c5076"/>
                </a:solidFill>
                <a:latin typeface="Arial"/>
              </a:rPr>
              <a:t>pour un suivi personnalisé avec l’appui des </a:t>
            </a:r>
            <a:r>
              <a:rPr b="1" lang="fr-FR" sz="1800" spc="-1" strike="noStrike">
                <a:solidFill>
                  <a:srgbClr val="f28e65"/>
                </a:solidFill>
                <a:latin typeface="Arial"/>
              </a:rPr>
              <a:t>psychologues de l’Education nationale </a:t>
            </a: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marL="285840" indent="-285480">
              <a:lnSpc>
                <a:spcPct val="100000"/>
              </a:lnSpc>
              <a:spcAft>
                <a:spcPts val="499"/>
              </a:spcAft>
              <a:buClr>
                <a:srgbClr val="ed7454"/>
              </a:buClr>
              <a:buFont typeface="Arial"/>
              <a:buChar char="•"/>
              <a:tabLst>
                <a:tab algn="l" pos="0"/>
              </a:tabLst>
            </a:pPr>
            <a:r>
              <a:rPr b="1" lang="fr-FR" sz="1800" spc="-1" strike="noStrike">
                <a:solidFill>
                  <a:srgbClr val="f28e65"/>
                </a:solidFill>
                <a:latin typeface="Arial"/>
              </a:rPr>
              <a:t>Des heures d’accompagnement personnalisé </a:t>
            </a:r>
            <a:r>
              <a:rPr b="0" lang="fr-FR" sz="1800" spc="-1" strike="noStrike">
                <a:solidFill>
                  <a:srgbClr val="0c5076"/>
                </a:solidFill>
                <a:latin typeface="Arial"/>
              </a:rPr>
              <a:t>consacrées à l’orientation intégrées à l’emploi du temps des élèves</a:t>
            </a: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a:p>
            <a:pPr marL="285840" indent="-285480">
              <a:lnSpc>
                <a:spcPct val="100000"/>
              </a:lnSpc>
              <a:spcAft>
                <a:spcPts val="499"/>
              </a:spcAft>
              <a:buClr>
                <a:srgbClr val="ed7454"/>
              </a:buClr>
              <a:buFont typeface="Arial"/>
              <a:buChar char="•"/>
              <a:tabLst>
                <a:tab algn="l" pos="0"/>
              </a:tabLst>
            </a:pPr>
            <a:r>
              <a:rPr b="0" lang="fr-FR" sz="1800" spc="-1" strike="noStrike">
                <a:solidFill>
                  <a:srgbClr val="0c5076"/>
                </a:solidFill>
                <a:latin typeface="Arial"/>
              </a:rPr>
              <a:t>Des temps forts : </a:t>
            </a:r>
            <a:r>
              <a:rPr b="1" lang="fr-FR" sz="1800" spc="-1" strike="noStrike">
                <a:solidFill>
                  <a:srgbClr val="f28e65"/>
                </a:solidFill>
                <a:latin typeface="Arial"/>
              </a:rPr>
              <a:t>deux semaines de l’orientation ou des forums </a:t>
            </a:r>
            <a:r>
              <a:rPr b="0" lang="fr-FR" sz="1800" spc="-1" strike="noStrike">
                <a:solidFill>
                  <a:srgbClr val="0c5076"/>
                </a:solidFill>
                <a:latin typeface="Arial"/>
              </a:rPr>
              <a:t>pour échanger avec des formations (en présentiel ou en ligne) </a:t>
            </a:r>
            <a:endParaRPr b="0" lang="fr-FR" sz="1800" spc="-1" strike="noStrike">
              <a:solidFill>
                <a:srgbClr val="0c5076"/>
              </a:solidFill>
              <a:latin typeface="Arial"/>
            </a:endParaRPr>
          </a:p>
          <a:p>
            <a:pPr>
              <a:lnSpc>
                <a:spcPct val="100000"/>
              </a:lnSpc>
              <a:spcAft>
                <a:spcPts val="499"/>
              </a:spcAft>
              <a:tabLst>
                <a:tab algn="l" pos="0"/>
              </a:tabLst>
            </a:pPr>
            <a:endParaRPr b="0" lang="fr-FR" sz="1800" spc="-1" strike="noStrike">
              <a:solidFill>
                <a:srgbClr val="0c5076"/>
              </a:solidFill>
              <a:latin typeface="Arial"/>
            </a:endParaRPr>
          </a:p>
        </p:txBody>
      </p:sp>
      <p:sp>
        <p:nvSpPr>
          <p:cNvPr id="293" name="TextShape 3"/>
          <p:cNvSpPr txBox="1"/>
          <p:nvPr/>
        </p:nvSpPr>
        <p:spPr>
          <a:xfrm>
            <a:off x="6426360" y="4783680"/>
            <a:ext cx="1169640" cy="359640"/>
          </a:xfrm>
          <a:prstGeom prst="rect">
            <a:avLst/>
          </a:prstGeom>
          <a:noFill/>
          <a:ln w="0">
            <a:noFill/>
          </a:ln>
        </p:spPr>
        <p:txBody>
          <a:bodyPr lIns="90000" rIns="90000" tIns="45000" bIns="45000">
            <a:noAutofit/>
          </a:bodyPr>
          <a:p>
            <a:pPr algn="r">
              <a:lnSpc>
                <a:spcPct val="100000"/>
              </a:lnSpc>
            </a:pPr>
            <a:fld id="{9B1337E8-3CA9-4B52-9132-49653140D8FD}" type="datetime1">
              <a:rPr b="0" lang="fr-FR" sz="750" spc="-1" strike="noStrike" cap="all">
                <a:solidFill>
                  <a:srgbClr val="000000"/>
                </a:solidFill>
                <a:latin typeface="Arial"/>
              </a:rPr>
              <a:t>17/01/2022</a:t>
            </a:fld>
            <a:endParaRPr b="0" lang="fr-FR" sz="750" spc="-1" strike="noStrike">
              <a:latin typeface="Times New Roman"/>
            </a:endParaRPr>
          </a:p>
        </p:txBody>
      </p:sp>
      <p:sp>
        <p:nvSpPr>
          <p:cNvPr id="294" name="TextShape 4"/>
          <p:cNvSpPr txBox="1"/>
          <p:nvPr/>
        </p:nvSpPr>
        <p:spPr>
          <a:xfrm>
            <a:off x="7596360" y="4783680"/>
            <a:ext cx="1169640" cy="359640"/>
          </a:xfrm>
          <a:prstGeom prst="rect">
            <a:avLst/>
          </a:prstGeom>
          <a:noFill/>
          <a:ln w="0">
            <a:noFill/>
          </a:ln>
        </p:spPr>
        <p:txBody>
          <a:bodyPr lIns="90000" rIns="90000" tIns="45000" bIns="45000">
            <a:noAutofit/>
          </a:bodyPr>
          <a:p>
            <a:pPr algn="r">
              <a:lnSpc>
                <a:spcPct val="100000"/>
              </a:lnSpc>
            </a:pPr>
            <a:fld id="{21B98324-A544-406F-98E9-C8F3E37D9C35}" type="slidenum">
              <a:rPr b="0" lang="fr-FR" sz="1600" spc="-1" strike="noStrike">
                <a:solidFill>
                  <a:srgbClr val="ff0000"/>
                </a:solidFill>
                <a:latin typeface="Arial"/>
              </a:rPr>
              <a:t>&lt;numéro&gt;</a:t>
            </a:fld>
            <a:endParaRPr b="0" lang="fr-FR" sz="1600" spc="-1" strike="noStrike">
              <a:latin typeface="Times New Roman"/>
            </a:endParaRPr>
          </a:p>
        </p:txBody>
      </p:sp>
      <p:sp>
        <p:nvSpPr>
          <p:cNvPr id="295" name="CustomShape 5"/>
          <p:cNvSpPr/>
          <p:nvPr/>
        </p:nvSpPr>
        <p:spPr>
          <a:xfrm>
            <a:off x="5922000" y="77040"/>
            <a:ext cx="2788560" cy="539640"/>
          </a:xfrm>
          <a:prstGeom prst="roundRect">
            <a:avLst>
              <a:gd name="adj" fmla="val 16667"/>
            </a:avLst>
          </a:prstGeom>
          <a:solidFill>
            <a:srgbClr val="51b9aa"/>
          </a:solidFill>
          <a:ln>
            <a:solidFill>
              <a:srgbClr val="51b9aa"/>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fr-FR" sz="1400" spc="-1" strike="noStrike">
                <a:solidFill>
                  <a:srgbClr val="ffffff"/>
                </a:solidFill>
                <a:latin typeface="Arial"/>
              </a:rPr>
              <a:t>L’accompagnement à l’orientation</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2706</TotalTime>
  <Application>LibreOffice/7.0.0.3$Windows_x86 LibreOffice_project/8061b3e9204bef6b321a21033174034a5e2ea88e</Application>
  <Words>5657</Words>
  <Paragraphs>525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2020-10-27T08:44:50Z</dcterms:created>
  <dc:creator>Microsoft Office User</dc:creator>
  <dc:description/>
  <dc:language>fr-FR</dc:language>
  <cp:lastModifiedBy>ISABELLE JULE</cp:lastModifiedBy>
  <dcterms:modified xsi:type="dcterms:W3CDTF">2022-01-06T12:03:37Z</dcterms:modified>
  <cp:revision>139</cp:revision>
  <dc:subject>Client</dc:subject>
  <dc:title>w</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Manager">
    <vt:lpwstr>Client</vt:lpwstr>
  </property>
  <property fmtid="{D5CDD505-2E9C-101B-9397-08002B2CF9AE}" pid="8" name="Notes">
    <vt:i4>6</vt:i4>
  </property>
  <property fmtid="{D5CDD505-2E9C-101B-9397-08002B2CF9AE}" pid="9" name="PresentationFormat">
    <vt:lpwstr>Affichage à l'écran (16:9)</vt:lpwstr>
  </property>
  <property fmtid="{D5CDD505-2E9C-101B-9397-08002B2CF9AE}" pid="10" name="ScaleCrop">
    <vt:bool>0</vt:bool>
  </property>
  <property fmtid="{D5CDD505-2E9C-101B-9397-08002B2CF9AE}" pid="11" name="ShareDoc">
    <vt:bool>0</vt:bool>
  </property>
  <property fmtid="{D5CDD505-2E9C-101B-9397-08002B2CF9AE}" pid="12" name="Slides">
    <vt:i4>55</vt:i4>
  </property>
</Properties>
</file>