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71" r:id="rId9"/>
    <p:sldId id="272" r:id="rId10"/>
    <p:sldId id="273" r:id="rId11"/>
    <p:sldId id="274" r:id="rId12"/>
    <p:sldId id="275" r:id="rId13"/>
    <p:sldId id="276" r:id="rId14"/>
    <p:sldId id="259" r:id="rId15"/>
    <p:sldId id="277" r:id="rId16"/>
    <p:sldId id="260" r:id="rId17"/>
    <p:sldId id="261" r:id="rId18"/>
    <p:sldId id="262" r:id="rId19"/>
    <p:sldId id="280" r:id="rId20"/>
    <p:sldId id="263" r:id="rId21"/>
    <p:sldId id="264" r:id="rId22"/>
    <p:sldId id="278" r:id="rId23"/>
    <p:sldId id="265" r:id="rId24"/>
    <p:sldId id="266" r:id="rId25"/>
    <p:sldId id="267" r:id="rId26"/>
    <p:sldId id="270" r:id="rId27"/>
    <p:sldId id="268" r:id="rId28"/>
    <p:sldId id="269" r:id="rId29"/>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63"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06385-5C0D-40A8-91CE-298C58C3B2B8}" type="doc">
      <dgm:prSet loTypeId="urn:microsoft.com/office/officeart/2005/8/layout/vProcess5" loCatId="process" qsTypeId="urn:microsoft.com/office/officeart/2005/8/quickstyle/simple5" qsCatId="simple" csTypeId="urn:microsoft.com/office/officeart/2005/8/colors/colorful1#1" csCatId="colorful" phldr="1"/>
      <dgm:spPr/>
      <dgm:t>
        <a:bodyPr/>
        <a:lstStyle/>
        <a:p>
          <a:endParaRPr lang="fr-FR"/>
        </a:p>
      </dgm:t>
    </dgm:pt>
    <dgm:pt modelId="{0C74FF55-9A4C-4B26-977E-A60614ED3DA1}">
      <dgm:prSet/>
      <dgm:spPr/>
      <dgm:t>
        <a:bodyPr/>
        <a:lstStyle/>
        <a:p>
          <a:pPr rtl="0"/>
          <a:r>
            <a:rPr lang="fr-FR" b="1" dirty="0">
              <a:solidFill>
                <a:schemeClr val="tx1"/>
              </a:solidFill>
              <a:latin typeface="Arial" panose="020B0604020202020204" pitchFamily="34" charset="0"/>
              <a:cs typeface="Arial" panose="020B0604020202020204" pitchFamily="34" charset="0"/>
            </a:rPr>
            <a:t>L'épreuve dure 20 minutes (avec 20 minutes de préparation en plus) et se déroule en deux temps : un premier temps où le candidat est debout devant le jury et l’autre temps d’échange assis ou debout selon le choix de l’élève.</a:t>
          </a:r>
        </a:p>
      </dgm:t>
    </dgm:pt>
    <dgm:pt modelId="{709A696B-173D-4293-88CE-16B5CCD79AEB}" type="sibTrans" cxnId="{12607E94-B38D-464B-8D4B-890FFA19DF0C}">
      <dgm:prSet/>
      <dgm:spPr/>
      <dgm:t>
        <a:bodyPr/>
        <a:lstStyle/>
        <a:p>
          <a:endParaRPr lang="fr-FR"/>
        </a:p>
      </dgm:t>
    </dgm:pt>
    <dgm:pt modelId="{44D72771-085C-4DE4-A3DE-7633ADAB3AFD}" type="parTrans" cxnId="{12607E94-B38D-464B-8D4B-890FFA19DF0C}">
      <dgm:prSet/>
      <dgm:spPr/>
      <dgm:t>
        <a:bodyPr/>
        <a:lstStyle/>
        <a:p>
          <a:endParaRPr lang="fr-FR"/>
        </a:p>
      </dgm:t>
    </dgm:pt>
    <dgm:pt modelId="{0E432D4F-FAA4-4325-8F8F-10A6862A94E9}" type="pres">
      <dgm:prSet presAssocID="{B4F06385-5C0D-40A8-91CE-298C58C3B2B8}" presName="outerComposite" presStyleCnt="0">
        <dgm:presLayoutVars>
          <dgm:chMax val="5"/>
          <dgm:dir/>
          <dgm:resizeHandles val="exact"/>
        </dgm:presLayoutVars>
      </dgm:prSet>
      <dgm:spPr/>
    </dgm:pt>
    <dgm:pt modelId="{8BBDFAA7-2A79-47E7-975A-BFA2A241A4FC}" type="pres">
      <dgm:prSet presAssocID="{B4F06385-5C0D-40A8-91CE-298C58C3B2B8}" presName="dummyMaxCanvas" presStyleCnt="0">
        <dgm:presLayoutVars/>
      </dgm:prSet>
      <dgm:spPr/>
    </dgm:pt>
    <dgm:pt modelId="{D6F54625-1C5B-43C9-BB24-50F53E971C5B}" type="pres">
      <dgm:prSet presAssocID="{B4F06385-5C0D-40A8-91CE-298C58C3B2B8}" presName="OneNode_1" presStyleLbl="node1" presStyleIdx="0" presStyleCnt="1" custScaleY="108402" custLinFactNeighborX="8557" custLinFactNeighborY="34165">
        <dgm:presLayoutVars>
          <dgm:bulletEnabled val="1"/>
        </dgm:presLayoutVars>
      </dgm:prSet>
      <dgm:spPr/>
    </dgm:pt>
  </dgm:ptLst>
  <dgm:cxnLst>
    <dgm:cxn modelId="{AD2D891F-1394-42A7-B3B4-FC4C7E801FD0}" type="presOf" srcId="{B4F06385-5C0D-40A8-91CE-298C58C3B2B8}" destId="{0E432D4F-FAA4-4325-8F8F-10A6862A94E9}" srcOrd="0" destOrd="0" presId="urn:microsoft.com/office/officeart/2005/8/layout/vProcess5"/>
    <dgm:cxn modelId="{12607E94-B38D-464B-8D4B-890FFA19DF0C}" srcId="{B4F06385-5C0D-40A8-91CE-298C58C3B2B8}" destId="{0C74FF55-9A4C-4B26-977E-A60614ED3DA1}" srcOrd="0" destOrd="0" parTransId="{44D72771-085C-4DE4-A3DE-7633ADAB3AFD}" sibTransId="{709A696B-173D-4293-88CE-16B5CCD79AEB}"/>
    <dgm:cxn modelId="{4E6C8AC9-919A-4D8A-8226-0CCD1D33022E}" type="presOf" srcId="{0C74FF55-9A4C-4B26-977E-A60614ED3DA1}" destId="{D6F54625-1C5B-43C9-BB24-50F53E971C5B}" srcOrd="0" destOrd="0" presId="urn:microsoft.com/office/officeart/2005/8/layout/vProcess5"/>
    <dgm:cxn modelId="{F47E9C7A-70F9-44AC-9822-6C899C4EE6CA}" type="presParOf" srcId="{0E432D4F-FAA4-4325-8F8F-10A6862A94E9}" destId="{8BBDFAA7-2A79-47E7-975A-BFA2A241A4FC}" srcOrd="0" destOrd="0" presId="urn:microsoft.com/office/officeart/2005/8/layout/vProcess5"/>
    <dgm:cxn modelId="{D4002997-2EE9-4624-891E-672B09217160}" type="presParOf" srcId="{0E432D4F-FAA4-4325-8F8F-10A6862A94E9}" destId="{D6F54625-1C5B-43C9-BB24-50F53E971C5B}"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2C58AE-2CFC-4F49-882A-2460564013AC}" type="doc">
      <dgm:prSet loTypeId="urn:microsoft.com/office/officeart/2005/8/layout/process4" loCatId="process" qsTypeId="urn:microsoft.com/office/officeart/2005/8/quickstyle/simple1" qsCatId="simple" csTypeId="urn:microsoft.com/office/officeart/2005/8/colors/colorful1#2" csCatId="colorful" phldr="1"/>
      <dgm:spPr/>
      <dgm:t>
        <a:bodyPr/>
        <a:lstStyle/>
        <a:p>
          <a:endParaRPr lang="fr-FR"/>
        </a:p>
      </dgm:t>
    </dgm:pt>
    <dgm:pt modelId="{C51334A8-73B2-401E-92D3-323CEC6C8A6F}">
      <dgm:prSet custT="1"/>
      <dgm:spPr/>
      <dgm:t>
        <a:bodyPr/>
        <a:lstStyle/>
        <a:p>
          <a:pPr rtl="0"/>
          <a:r>
            <a:rPr lang="fr-FR" sz="1400" b="1" dirty="0">
              <a:solidFill>
                <a:schemeClr val="tx1"/>
              </a:solidFill>
            </a:rPr>
            <a:t>Le candidat a préparé en avance 2 questions avec ses professeurs et éventuellement avec d’autres élèves. Ces questions portent sur ses enseignements de spécialités.</a:t>
          </a:r>
        </a:p>
      </dgm:t>
    </dgm:pt>
    <dgm:pt modelId="{19F2BE1D-C8E0-4EFA-9CC9-4131F860D533}" type="parTrans" cxnId="{0CD2AD95-FDF3-40CD-B0DC-5F382CF43E5A}">
      <dgm:prSet/>
      <dgm:spPr/>
      <dgm:t>
        <a:bodyPr/>
        <a:lstStyle/>
        <a:p>
          <a:endParaRPr lang="fr-FR"/>
        </a:p>
      </dgm:t>
    </dgm:pt>
    <dgm:pt modelId="{4056D0B7-D505-4720-9A0A-85ED27B5B13C}" type="sibTrans" cxnId="{0CD2AD95-FDF3-40CD-B0DC-5F382CF43E5A}">
      <dgm:prSet/>
      <dgm:spPr/>
      <dgm:t>
        <a:bodyPr/>
        <a:lstStyle/>
        <a:p>
          <a:endParaRPr lang="fr-FR"/>
        </a:p>
      </dgm:t>
    </dgm:pt>
    <dgm:pt modelId="{958AE627-BF24-4EC2-8D4E-9B317C4B6276}">
      <dgm:prSet custT="1"/>
      <dgm:spPr/>
      <dgm:t>
        <a:bodyPr/>
        <a:lstStyle/>
        <a:p>
          <a:pPr rtl="0"/>
          <a:r>
            <a:rPr lang="fr-FR" sz="1400" b="1" dirty="0">
              <a:solidFill>
                <a:schemeClr val="tx1"/>
              </a:solidFill>
            </a:rPr>
            <a:t>Pour la voie générale, elles peuvent ne concerner qu’une seule des spécialités, ou les deux en même temps. Par exemple, les 2 spécialités sont histoire-géographie et SVT, la question peut porter sur l’histoire de la médecine</a:t>
          </a:r>
          <a:r>
            <a:rPr lang="fr-FR" sz="900" b="1" dirty="0"/>
            <a:t>.</a:t>
          </a:r>
        </a:p>
      </dgm:t>
    </dgm:pt>
    <dgm:pt modelId="{4A8ACF84-2E80-4CDF-8F77-F6C278CB5C15}" type="parTrans" cxnId="{52F0F742-3FFE-4691-9991-184224EF8ADC}">
      <dgm:prSet/>
      <dgm:spPr/>
      <dgm:t>
        <a:bodyPr/>
        <a:lstStyle/>
        <a:p>
          <a:endParaRPr lang="fr-FR"/>
        </a:p>
      </dgm:t>
    </dgm:pt>
    <dgm:pt modelId="{B0A2ED4A-4B11-4248-902B-E5F00E298B38}" type="sibTrans" cxnId="{52F0F742-3FFE-4691-9991-184224EF8ADC}">
      <dgm:prSet/>
      <dgm:spPr/>
      <dgm:t>
        <a:bodyPr/>
        <a:lstStyle/>
        <a:p>
          <a:endParaRPr lang="fr-FR"/>
        </a:p>
      </dgm:t>
    </dgm:pt>
    <dgm:pt modelId="{7E9E15FC-A40D-4105-94EA-8119572164DE}">
      <dgm:prSet custT="1"/>
      <dgm:spPr/>
      <dgm:t>
        <a:bodyPr/>
        <a:lstStyle/>
        <a:p>
          <a:pPr rtl="0"/>
          <a:r>
            <a:rPr lang="fr-FR" sz="1400" b="1" dirty="0">
              <a:solidFill>
                <a:schemeClr val="tx1"/>
              </a:solidFill>
            </a:rPr>
            <a:t>Au début de l'épreuve, le candidat présente ces 2 questions au jury, qui en choisit une.</a:t>
          </a:r>
        </a:p>
      </dgm:t>
    </dgm:pt>
    <dgm:pt modelId="{EA0E217B-73E3-4406-A1C1-0FF8F22E0CCB}" type="parTrans" cxnId="{93D43955-EB15-4533-8620-41FA68A27361}">
      <dgm:prSet/>
      <dgm:spPr/>
      <dgm:t>
        <a:bodyPr/>
        <a:lstStyle/>
        <a:p>
          <a:endParaRPr lang="fr-FR"/>
        </a:p>
      </dgm:t>
    </dgm:pt>
    <dgm:pt modelId="{7BBA6255-7A6E-451B-957C-000C47CCE135}" type="sibTrans" cxnId="{93D43955-EB15-4533-8620-41FA68A27361}">
      <dgm:prSet/>
      <dgm:spPr/>
      <dgm:t>
        <a:bodyPr/>
        <a:lstStyle/>
        <a:p>
          <a:endParaRPr lang="fr-FR"/>
        </a:p>
      </dgm:t>
    </dgm:pt>
    <dgm:pt modelId="{51780FAB-DF31-4BB5-A14E-807C51A2CFDA}">
      <dgm:prSet custT="1"/>
      <dgm:spPr/>
      <dgm:t>
        <a:bodyPr/>
        <a:lstStyle/>
        <a:p>
          <a:pPr rtl="0"/>
          <a:r>
            <a:rPr lang="fr-FR" sz="1400" b="1" dirty="0">
              <a:solidFill>
                <a:schemeClr val="tx1"/>
              </a:solidFill>
            </a:rPr>
            <a:t>Ils a ensuite 20 minutes de préparation pour mettre en ordre ses idées et créer un support (une carte, un graphique, un schéma, etc.) à donner au jury. Mais ce support n’est pas évalué et l’exposé se fait sans note.</a:t>
          </a:r>
        </a:p>
      </dgm:t>
    </dgm:pt>
    <dgm:pt modelId="{86FE2C24-4935-4B60-A6DE-45C6381D9148}" type="parTrans" cxnId="{95EB15EC-2A83-44DB-82CA-4C6CFC7571FF}">
      <dgm:prSet/>
      <dgm:spPr/>
      <dgm:t>
        <a:bodyPr/>
        <a:lstStyle/>
        <a:p>
          <a:endParaRPr lang="fr-FR"/>
        </a:p>
      </dgm:t>
    </dgm:pt>
    <dgm:pt modelId="{E8A6FD0C-AC87-40FC-9F63-30D39695C33E}" type="sibTrans" cxnId="{95EB15EC-2A83-44DB-82CA-4C6CFC7571FF}">
      <dgm:prSet/>
      <dgm:spPr/>
      <dgm:t>
        <a:bodyPr/>
        <a:lstStyle/>
        <a:p>
          <a:endParaRPr lang="fr-FR"/>
        </a:p>
      </dgm:t>
    </dgm:pt>
    <dgm:pt modelId="{9E5F73F4-B0E1-4B6D-B553-74E12591F7C2}">
      <dgm:prSet custT="1"/>
      <dgm:spPr/>
      <dgm:t>
        <a:bodyPr/>
        <a:lstStyle/>
        <a:p>
          <a:pPr rtl="0"/>
          <a:r>
            <a:rPr lang="fr-FR" sz="1400" b="1" dirty="0">
              <a:solidFill>
                <a:schemeClr val="tx1"/>
              </a:solidFill>
            </a:rPr>
            <a:t>Une fois que l’épreuve orale commence, le candidat explique pourquoi vous il a choisi de préparer cette question, puis il développe et y répond</a:t>
          </a:r>
          <a:r>
            <a:rPr lang="fr-FR" sz="1200" b="1" dirty="0">
              <a:solidFill>
                <a:schemeClr val="tx1"/>
              </a:solidFill>
            </a:rPr>
            <a:t>.</a:t>
          </a:r>
          <a:endParaRPr lang="fr-FR" sz="1200" dirty="0">
            <a:solidFill>
              <a:schemeClr val="tx1"/>
            </a:solidFill>
          </a:endParaRPr>
        </a:p>
      </dgm:t>
    </dgm:pt>
    <dgm:pt modelId="{5D99AB58-3A05-4DC0-B38E-8F3101D482F2}" type="parTrans" cxnId="{DC03FD98-1E3A-4D3B-8F82-38E1901C15B4}">
      <dgm:prSet/>
      <dgm:spPr/>
      <dgm:t>
        <a:bodyPr/>
        <a:lstStyle/>
        <a:p>
          <a:endParaRPr lang="fr-FR"/>
        </a:p>
      </dgm:t>
    </dgm:pt>
    <dgm:pt modelId="{112A2B8C-40B3-436F-BE71-17AF9763ECFA}" type="sibTrans" cxnId="{DC03FD98-1E3A-4D3B-8F82-38E1901C15B4}">
      <dgm:prSet/>
      <dgm:spPr/>
      <dgm:t>
        <a:bodyPr/>
        <a:lstStyle/>
        <a:p>
          <a:endParaRPr lang="fr-FR"/>
        </a:p>
      </dgm:t>
    </dgm:pt>
    <dgm:pt modelId="{5C0E3578-4520-43A5-A625-5DC89FB80AC0}">
      <dgm:prSet custT="1"/>
      <dgm:spPr/>
      <dgm:t>
        <a:bodyPr/>
        <a:lstStyle/>
        <a:p>
          <a:pPr rtl="0"/>
          <a:r>
            <a:rPr lang="fr-FR" sz="1400" b="1" dirty="0">
              <a:solidFill>
                <a:schemeClr val="tx1"/>
              </a:solidFill>
            </a:rPr>
            <a:t>Le jury évalue l’ argumentation et les qualités oratoires selon un barème précis. </a:t>
          </a:r>
        </a:p>
      </dgm:t>
    </dgm:pt>
    <dgm:pt modelId="{40430344-DABA-4A34-A56A-092A3AEFF878}" type="parTrans" cxnId="{2653810A-6863-442F-882B-2D54CFA0BD2D}">
      <dgm:prSet/>
      <dgm:spPr/>
      <dgm:t>
        <a:bodyPr/>
        <a:lstStyle/>
        <a:p>
          <a:endParaRPr lang="fr-FR"/>
        </a:p>
      </dgm:t>
    </dgm:pt>
    <dgm:pt modelId="{664B41A5-B198-4831-8CE7-5A7B69432A41}" type="sibTrans" cxnId="{2653810A-6863-442F-882B-2D54CFA0BD2D}">
      <dgm:prSet/>
      <dgm:spPr/>
      <dgm:t>
        <a:bodyPr/>
        <a:lstStyle/>
        <a:p>
          <a:endParaRPr lang="fr-FR"/>
        </a:p>
      </dgm:t>
    </dgm:pt>
    <dgm:pt modelId="{E7001A43-E19E-4AC9-8051-5C28FED58AFE}" type="pres">
      <dgm:prSet presAssocID="{A42C58AE-2CFC-4F49-882A-2460564013AC}" presName="Name0" presStyleCnt="0">
        <dgm:presLayoutVars>
          <dgm:dir/>
          <dgm:animLvl val="lvl"/>
          <dgm:resizeHandles val="exact"/>
        </dgm:presLayoutVars>
      </dgm:prSet>
      <dgm:spPr/>
    </dgm:pt>
    <dgm:pt modelId="{CA3FBB46-57D2-4D10-8C81-69272FAF11D4}" type="pres">
      <dgm:prSet presAssocID="{5C0E3578-4520-43A5-A625-5DC89FB80AC0}" presName="boxAndChildren" presStyleCnt="0"/>
      <dgm:spPr/>
    </dgm:pt>
    <dgm:pt modelId="{B456B9D4-C082-4057-A26A-A6C6CF0688E6}" type="pres">
      <dgm:prSet presAssocID="{5C0E3578-4520-43A5-A625-5DC89FB80AC0}" presName="parentTextBox" presStyleLbl="node1" presStyleIdx="0" presStyleCnt="6"/>
      <dgm:spPr/>
    </dgm:pt>
    <dgm:pt modelId="{7AFB92F8-CE28-4F5D-82CD-A2D29D136054}" type="pres">
      <dgm:prSet presAssocID="{112A2B8C-40B3-436F-BE71-17AF9763ECFA}" presName="sp" presStyleCnt="0"/>
      <dgm:spPr/>
    </dgm:pt>
    <dgm:pt modelId="{2D128EE0-1193-41A4-AB4B-B979F7A52C78}" type="pres">
      <dgm:prSet presAssocID="{9E5F73F4-B0E1-4B6D-B553-74E12591F7C2}" presName="arrowAndChildren" presStyleCnt="0"/>
      <dgm:spPr/>
    </dgm:pt>
    <dgm:pt modelId="{C6EC1555-1636-4DE8-965F-367D20BC1C72}" type="pres">
      <dgm:prSet presAssocID="{9E5F73F4-B0E1-4B6D-B553-74E12591F7C2}" presName="parentTextArrow" presStyleLbl="node1" presStyleIdx="1" presStyleCnt="6"/>
      <dgm:spPr/>
    </dgm:pt>
    <dgm:pt modelId="{D5D97A46-E088-4EDF-86DB-780E2C17A9AC}" type="pres">
      <dgm:prSet presAssocID="{E8A6FD0C-AC87-40FC-9F63-30D39695C33E}" presName="sp" presStyleCnt="0"/>
      <dgm:spPr/>
    </dgm:pt>
    <dgm:pt modelId="{85E5C6A3-8E75-47F2-A3D1-71BF78FE7508}" type="pres">
      <dgm:prSet presAssocID="{51780FAB-DF31-4BB5-A14E-807C51A2CFDA}" presName="arrowAndChildren" presStyleCnt="0"/>
      <dgm:spPr/>
    </dgm:pt>
    <dgm:pt modelId="{949ABB85-E4E5-45FC-A8DA-6F9C37A040FD}" type="pres">
      <dgm:prSet presAssocID="{51780FAB-DF31-4BB5-A14E-807C51A2CFDA}" presName="parentTextArrow" presStyleLbl="node1" presStyleIdx="2" presStyleCnt="6"/>
      <dgm:spPr/>
    </dgm:pt>
    <dgm:pt modelId="{98D6505A-ABCC-4183-B829-9074ED7D97B3}" type="pres">
      <dgm:prSet presAssocID="{7BBA6255-7A6E-451B-957C-000C47CCE135}" presName="sp" presStyleCnt="0"/>
      <dgm:spPr/>
    </dgm:pt>
    <dgm:pt modelId="{ABF9B317-4E12-4D70-9482-377360E6AE5F}" type="pres">
      <dgm:prSet presAssocID="{7E9E15FC-A40D-4105-94EA-8119572164DE}" presName="arrowAndChildren" presStyleCnt="0"/>
      <dgm:spPr/>
    </dgm:pt>
    <dgm:pt modelId="{445ACC56-173C-47C9-AB71-8A175DD35555}" type="pres">
      <dgm:prSet presAssocID="{7E9E15FC-A40D-4105-94EA-8119572164DE}" presName="parentTextArrow" presStyleLbl="node1" presStyleIdx="3" presStyleCnt="6"/>
      <dgm:spPr/>
    </dgm:pt>
    <dgm:pt modelId="{4FAB9637-6ACA-4EC3-9822-F8A1D954FF72}" type="pres">
      <dgm:prSet presAssocID="{B0A2ED4A-4B11-4248-902B-E5F00E298B38}" presName="sp" presStyleCnt="0"/>
      <dgm:spPr/>
    </dgm:pt>
    <dgm:pt modelId="{BBE2A9EA-4D8D-46EF-A5D7-BE79D6BE5744}" type="pres">
      <dgm:prSet presAssocID="{958AE627-BF24-4EC2-8D4E-9B317C4B6276}" presName="arrowAndChildren" presStyleCnt="0"/>
      <dgm:spPr/>
    </dgm:pt>
    <dgm:pt modelId="{44859412-3982-4633-820F-0E5D78FF79E4}" type="pres">
      <dgm:prSet presAssocID="{958AE627-BF24-4EC2-8D4E-9B317C4B6276}" presName="parentTextArrow" presStyleLbl="node1" presStyleIdx="4" presStyleCnt="6"/>
      <dgm:spPr/>
    </dgm:pt>
    <dgm:pt modelId="{43E5A916-4CD7-4072-B3B1-ED36D6EB85AD}" type="pres">
      <dgm:prSet presAssocID="{4056D0B7-D505-4720-9A0A-85ED27B5B13C}" presName="sp" presStyleCnt="0"/>
      <dgm:spPr/>
    </dgm:pt>
    <dgm:pt modelId="{6EAF9740-A268-41B3-A3F1-F21FC3713E6D}" type="pres">
      <dgm:prSet presAssocID="{C51334A8-73B2-401E-92D3-323CEC6C8A6F}" presName="arrowAndChildren" presStyleCnt="0"/>
      <dgm:spPr/>
    </dgm:pt>
    <dgm:pt modelId="{C47F6A16-9B39-4065-8F02-A7D83B03952F}" type="pres">
      <dgm:prSet presAssocID="{C51334A8-73B2-401E-92D3-323CEC6C8A6F}" presName="parentTextArrow" presStyleLbl="node1" presStyleIdx="5" presStyleCnt="6"/>
      <dgm:spPr/>
    </dgm:pt>
  </dgm:ptLst>
  <dgm:cxnLst>
    <dgm:cxn modelId="{84AF5709-453F-4735-8E20-3F1B3BBCE917}" type="presOf" srcId="{9E5F73F4-B0E1-4B6D-B553-74E12591F7C2}" destId="{C6EC1555-1636-4DE8-965F-367D20BC1C72}" srcOrd="0" destOrd="0" presId="urn:microsoft.com/office/officeart/2005/8/layout/process4"/>
    <dgm:cxn modelId="{2653810A-6863-442F-882B-2D54CFA0BD2D}" srcId="{A42C58AE-2CFC-4F49-882A-2460564013AC}" destId="{5C0E3578-4520-43A5-A625-5DC89FB80AC0}" srcOrd="5" destOrd="0" parTransId="{40430344-DABA-4A34-A56A-092A3AEFF878}" sibTransId="{664B41A5-B198-4831-8CE7-5A7B69432A41}"/>
    <dgm:cxn modelId="{6428D523-3445-4190-A3A2-2E4735F077CA}" type="presOf" srcId="{7E9E15FC-A40D-4105-94EA-8119572164DE}" destId="{445ACC56-173C-47C9-AB71-8A175DD35555}" srcOrd="0" destOrd="0" presId="urn:microsoft.com/office/officeart/2005/8/layout/process4"/>
    <dgm:cxn modelId="{52F0F742-3FFE-4691-9991-184224EF8ADC}" srcId="{A42C58AE-2CFC-4F49-882A-2460564013AC}" destId="{958AE627-BF24-4EC2-8D4E-9B317C4B6276}" srcOrd="1" destOrd="0" parTransId="{4A8ACF84-2E80-4CDF-8F77-F6C278CB5C15}" sibTransId="{B0A2ED4A-4B11-4248-902B-E5F00E298B38}"/>
    <dgm:cxn modelId="{B57EEC64-8F6A-49A1-BAFF-C4326DF19368}" type="presOf" srcId="{958AE627-BF24-4EC2-8D4E-9B317C4B6276}" destId="{44859412-3982-4633-820F-0E5D78FF79E4}" srcOrd="0" destOrd="0" presId="urn:microsoft.com/office/officeart/2005/8/layout/process4"/>
    <dgm:cxn modelId="{70B8EC47-52FA-4178-B889-3511758FB3F0}" type="presOf" srcId="{5C0E3578-4520-43A5-A625-5DC89FB80AC0}" destId="{B456B9D4-C082-4057-A26A-A6C6CF0688E6}" srcOrd="0" destOrd="0" presId="urn:microsoft.com/office/officeart/2005/8/layout/process4"/>
    <dgm:cxn modelId="{93D43955-EB15-4533-8620-41FA68A27361}" srcId="{A42C58AE-2CFC-4F49-882A-2460564013AC}" destId="{7E9E15FC-A40D-4105-94EA-8119572164DE}" srcOrd="2" destOrd="0" parTransId="{EA0E217B-73E3-4406-A1C1-0FF8F22E0CCB}" sibTransId="{7BBA6255-7A6E-451B-957C-000C47CCE135}"/>
    <dgm:cxn modelId="{13DD1C92-452A-47F3-9A37-77749B82732B}" type="presOf" srcId="{A42C58AE-2CFC-4F49-882A-2460564013AC}" destId="{E7001A43-E19E-4AC9-8051-5C28FED58AFE}" srcOrd="0" destOrd="0" presId="urn:microsoft.com/office/officeart/2005/8/layout/process4"/>
    <dgm:cxn modelId="{0CD2AD95-FDF3-40CD-B0DC-5F382CF43E5A}" srcId="{A42C58AE-2CFC-4F49-882A-2460564013AC}" destId="{C51334A8-73B2-401E-92D3-323CEC6C8A6F}" srcOrd="0" destOrd="0" parTransId="{19F2BE1D-C8E0-4EFA-9CC9-4131F860D533}" sibTransId="{4056D0B7-D505-4720-9A0A-85ED27B5B13C}"/>
    <dgm:cxn modelId="{6AB68796-A3C7-4C7F-A435-208A09B3D9A6}" type="presOf" srcId="{C51334A8-73B2-401E-92D3-323CEC6C8A6F}" destId="{C47F6A16-9B39-4065-8F02-A7D83B03952F}" srcOrd="0" destOrd="0" presId="urn:microsoft.com/office/officeart/2005/8/layout/process4"/>
    <dgm:cxn modelId="{DC03FD98-1E3A-4D3B-8F82-38E1901C15B4}" srcId="{A42C58AE-2CFC-4F49-882A-2460564013AC}" destId="{9E5F73F4-B0E1-4B6D-B553-74E12591F7C2}" srcOrd="4" destOrd="0" parTransId="{5D99AB58-3A05-4DC0-B38E-8F3101D482F2}" sibTransId="{112A2B8C-40B3-436F-BE71-17AF9763ECFA}"/>
    <dgm:cxn modelId="{ABD6A3A7-86BD-4D0D-A649-145E68B904C2}" type="presOf" srcId="{51780FAB-DF31-4BB5-A14E-807C51A2CFDA}" destId="{949ABB85-E4E5-45FC-A8DA-6F9C37A040FD}" srcOrd="0" destOrd="0" presId="urn:microsoft.com/office/officeart/2005/8/layout/process4"/>
    <dgm:cxn modelId="{95EB15EC-2A83-44DB-82CA-4C6CFC7571FF}" srcId="{A42C58AE-2CFC-4F49-882A-2460564013AC}" destId="{51780FAB-DF31-4BB5-A14E-807C51A2CFDA}" srcOrd="3" destOrd="0" parTransId="{86FE2C24-4935-4B60-A6DE-45C6381D9148}" sibTransId="{E8A6FD0C-AC87-40FC-9F63-30D39695C33E}"/>
    <dgm:cxn modelId="{089AAE6B-E51E-43B8-B217-56191C52B627}" type="presParOf" srcId="{E7001A43-E19E-4AC9-8051-5C28FED58AFE}" destId="{CA3FBB46-57D2-4D10-8C81-69272FAF11D4}" srcOrd="0" destOrd="0" presId="urn:microsoft.com/office/officeart/2005/8/layout/process4"/>
    <dgm:cxn modelId="{E8DE77F2-F724-4C84-B190-A520F14A0B7D}" type="presParOf" srcId="{CA3FBB46-57D2-4D10-8C81-69272FAF11D4}" destId="{B456B9D4-C082-4057-A26A-A6C6CF0688E6}" srcOrd="0" destOrd="0" presId="urn:microsoft.com/office/officeart/2005/8/layout/process4"/>
    <dgm:cxn modelId="{E17883E4-50AE-43D5-9ABE-3DFF26698AE5}" type="presParOf" srcId="{E7001A43-E19E-4AC9-8051-5C28FED58AFE}" destId="{7AFB92F8-CE28-4F5D-82CD-A2D29D136054}" srcOrd="1" destOrd="0" presId="urn:microsoft.com/office/officeart/2005/8/layout/process4"/>
    <dgm:cxn modelId="{11E2FBE0-AAA5-4E68-A9B5-8D686A0E41DC}" type="presParOf" srcId="{E7001A43-E19E-4AC9-8051-5C28FED58AFE}" destId="{2D128EE0-1193-41A4-AB4B-B979F7A52C78}" srcOrd="2" destOrd="0" presId="urn:microsoft.com/office/officeart/2005/8/layout/process4"/>
    <dgm:cxn modelId="{B1083C1B-5CAA-4FFC-B97B-AB7C8022AD70}" type="presParOf" srcId="{2D128EE0-1193-41A4-AB4B-B979F7A52C78}" destId="{C6EC1555-1636-4DE8-965F-367D20BC1C72}" srcOrd="0" destOrd="0" presId="urn:microsoft.com/office/officeart/2005/8/layout/process4"/>
    <dgm:cxn modelId="{B86104AB-5A6A-41E3-B5B7-D95C290D6468}" type="presParOf" srcId="{E7001A43-E19E-4AC9-8051-5C28FED58AFE}" destId="{D5D97A46-E088-4EDF-86DB-780E2C17A9AC}" srcOrd="3" destOrd="0" presId="urn:microsoft.com/office/officeart/2005/8/layout/process4"/>
    <dgm:cxn modelId="{B3939903-993A-471F-B37B-EED3F66775FF}" type="presParOf" srcId="{E7001A43-E19E-4AC9-8051-5C28FED58AFE}" destId="{85E5C6A3-8E75-47F2-A3D1-71BF78FE7508}" srcOrd="4" destOrd="0" presId="urn:microsoft.com/office/officeart/2005/8/layout/process4"/>
    <dgm:cxn modelId="{74C4C1A0-8017-4BF3-92F9-4DA86239AAB7}" type="presParOf" srcId="{85E5C6A3-8E75-47F2-A3D1-71BF78FE7508}" destId="{949ABB85-E4E5-45FC-A8DA-6F9C37A040FD}" srcOrd="0" destOrd="0" presId="urn:microsoft.com/office/officeart/2005/8/layout/process4"/>
    <dgm:cxn modelId="{77A43715-FBF9-4921-8C24-668BD14975BE}" type="presParOf" srcId="{E7001A43-E19E-4AC9-8051-5C28FED58AFE}" destId="{98D6505A-ABCC-4183-B829-9074ED7D97B3}" srcOrd="5" destOrd="0" presId="urn:microsoft.com/office/officeart/2005/8/layout/process4"/>
    <dgm:cxn modelId="{4A34B748-3D5D-4EF5-9CC8-C5E583B492A7}" type="presParOf" srcId="{E7001A43-E19E-4AC9-8051-5C28FED58AFE}" destId="{ABF9B317-4E12-4D70-9482-377360E6AE5F}" srcOrd="6" destOrd="0" presId="urn:microsoft.com/office/officeart/2005/8/layout/process4"/>
    <dgm:cxn modelId="{D99FDBCC-78EF-4B8E-9FCB-8AA12A4359A1}" type="presParOf" srcId="{ABF9B317-4E12-4D70-9482-377360E6AE5F}" destId="{445ACC56-173C-47C9-AB71-8A175DD35555}" srcOrd="0" destOrd="0" presId="urn:microsoft.com/office/officeart/2005/8/layout/process4"/>
    <dgm:cxn modelId="{F5B963C4-DAA9-4AE9-A110-00E3FE08B48F}" type="presParOf" srcId="{E7001A43-E19E-4AC9-8051-5C28FED58AFE}" destId="{4FAB9637-6ACA-4EC3-9822-F8A1D954FF72}" srcOrd="7" destOrd="0" presId="urn:microsoft.com/office/officeart/2005/8/layout/process4"/>
    <dgm:cxn modelId="{8701A658-640E-4A2B-BA10-396630EA77A0}" type="presParOf" srcId="{E7001A43-E19E-4AC9-8051-5C28FED58AFE}" destId="{BBE2A9EA-4D8D-46EF-A5D7-BE79D6BE5744}" srcOrd="8" destOrd="0" presId="urn:microsoft.com/office/officeart/2005/8/layout/process4"/>
    <dgm:cxn modelId="{28D037E1-05F1-43EC-BA42-EB305BB7AEA5}" type="presParOf" srcId="{BBE2A9EA-4D8D-46EF-A5D7-BE79D6BE5744}" destId="{44859412-3982-4633-820F-0E5D78FF79E4}" srcOrd="0" destOrd="0" presId="urn:microsoft.com/office/officeart/2005/8/layout/process4"/>
    <dgm:cxn modelId="{D72C68AD-A35E-43E8-A173-B8F0185D8600}" type="presParOf" srcId="{E7001A43-E19E-4AC9-8051-5C28FED58AFE}" destId="{43E5A916-4CD7-4072-B3B1-ED36D6EB85AD}" srcOrd="9" destOrd="0" presId="urn:microsoft.com/office/officeart/2005/8/layout/process4"/>
    <dgm:cxn modelId="{3A99924E-FABB-4E71-AA35-CF21D1490ED2}" type="presParOf" srcId="{E7001A43-E19E-4AC9-8051-5C28FED58AFE}" destId="{6EAF9740-A268-41B3-A3F1-F21FC3713E6D}" srcOrd="10" destOrd="0" presId="urn:microsoft.com/office/officeart/2005/8/layout/process4"/>
    <dgm:cxn modelId="{E5F89013-B510-4B0E-A785-E456CF24E851}" type="presParOf" srcId="{6EAF9740-A268-41B3-A3F1-F21FC3713E6D}" destId="{C47F6A16-9B39-4065-8F02-A7D83B03952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F90FD4-AADA-4663-B21C-09616052D5CA}" type="doc">
      <dgm:prSet loTypeId="urn:microsoft.com/office/officeart/2005/8/layout/process1" loCatId="process" qsTypeId="urn:microsoft.com/office/officeart/2005/8/quickstyle/simple1" qsCatId="simple" csTypeId="urn:microsoft.com/office/officeart/2005/8/colors/colorful1#3" csCatId="colorful" phldr="1"/>
      <dgm:spPr/>
      <dgm:t>
        <a:bodyPr/>
        <a:lstStyle/>
        <a:p>
          <a:endParaRPr lang="fr-FR"/>
        </a:p>
      </dgm:t>
    </dgm:pt>
    <dgm:pt modelId="{622071ED-04C0-47C9-AD9C-461671126497}">
      <dgm:prSet/>
      <dgm:spPr/>
      <dgm:t>
        <a:bodyPr/>
        <a:lstStyle/>
        <a:p>
          <a:pPr rtl="0"/>
          <a:r>
            <a:rPr lang="fr-FR" b="1" dirty="0">
              <a:solidFill>
                <a:schemeClr val="tx1"/>
              </a:solidFill>
            </a:rPr>
            <a:t>Par la suite, le jury interroge le candidat pour avoir plus de précisions et lui demander d’approfondir sa pensée. Ce temps d'échange permet surtout de mettre en valeur ses connaissances liées au programme des spécialités suivies en première et terminale, et ses capacités argumentatives.</a:t>
          </a:r>
        </a:p>
      </dgm:t>
    </dgm:pt>
    <dgm:pt modelId="{704F8A22-517A-4C5E-95FC-32677B488185}" type="parTrans" cxnId="{470AFF3A-F27F-4304-A134-AF85CBF19C27}">
      <dgm:prSet/>
      <dgm:spPr/>
      <dgm:t>
        <a:bodyPr/>
        <a:lstStyle/>
        <a:p>
          <a:endParaRPr lang="fr-FR"/>
        </a:p>
      </dgm:t>
    </dgm:pt>
    <dgm:pt modelId="{60865F11-7EC9-4F9A-AD6C-079C3D425DF6}" type="sibTrans" cxnId="{470AFF3A-F27F-4304-A134-AF85CBF19C27}">
      <dgm:prSet/>
      <dgm:spPr/>
      <dgm:t>
        <a:bodyPr/>
        <a:lstStyle/>
        <a:p>
          <a:endParaRPr lang="fr-FR"/>
        </a:p>
      </dgm:t>
    </dgm:pt>
    <dgm:pt modelId="{84E8C995-30BE-420B-ACAD-CB446C767A36}" type="pres">
      <dgm:prSet presAssocID="{ABF90FD4-AADA-4663-B21C-09616052D5CA}" presName="Name0" presStyleCnt="0">
        <dgm:presLayoutVars>
          <dgm:dir/>
          <dgm:resizeHandles val="exact"/>
        </dgm:presLayoutVars>
      </dgm:prSet>
      <dgm:spPr/>
    </dgm:pt>
    <dgm:pt modelId="{474B100B-8468-4203-99EC-043F0D5CDF3B}" type="pres">
      <dgm:prSet presAssocID="{622071ED-04C0-47C9-AD9C-461671126497}" presName="node" presStyleLbl="node1" presStyleIdx="0" presStyleCnt="1" custLinFactNeighborY="27346">
        <dgm:presLayoutVars>
          <dgm:bulletEnabled val="1"/>
        </dgm:presLayoutVars>
      </dgm:prSet>
      <dgm:spPr/>
    </dgm:pt>
  </dgm:ptLst>
  <dgm:cxnLst>
    <dgm:cxn modelId="{470AFF3A-F27F-4304-A134-AF85CBF19C27}" srcId="{ABF90FD4-AADA-4663-B21C-09616052D5CA}" destId="{622071ED-04C0-47C9-AD9C-461671126497}" srcOrd="0" destOrd="0" parTransId="{704F8A22-517A-4C5E-95FC-32677B488185}" sibTransId="{60865F11-7EC9-4F9A-AD6C-079C3D425DF6}"/>
    <dgm:cxn modelId="{02A00543-8FDD-4078-B128-946FADAB0F61}" type="presOf" srcId="{622071ED-04C0-47C9-AD9C-461671126497}" destId="{474B100B-8468-4203-99EC-043F0D5CDF3B}" srcOrd="0" destOrd="0" presId="urn:microsoft.com/office/officeart/2005/8/layout/process1"/>
    <dgm:cxn modelId="{18E225D1-B267-4187-9488-FC2A2B694E58}" type="presOf" srcId="{ABF90FD4-AADA-4663-B21C-09616052D5CA}" destId="{84E8C995-30BE-420B-ACAD-CB446C767A36}" srcOrd="0" destOrd="0" presId="urn:microsoft.com/office/officeart/2005/8/layout/process1"/>
    <dgm:cxn modelId="{0D76F9A3-18F7-4362-885C-7881A5DA0BF4}" type="presParOf" srcId="{84E8C995-30BE-420B-ACAD-CB446C767A36}" destId="{474B100B-8468-4203-99EC-043F0D5CDF3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D0B274-17D5-44C8-AF1B-199713418830}" type="doc">
      <dgm:prSet loTypeId="urn:microsoft.com/office/officeart/2005/8/layout/process1" loCatId="process" qsTypeId="urn:microsoft.com/office/officeart/2005/8/quickstyle/simple1" qsCatId="simple" csTypeId="urn:microsoft.com/office/officeart/2005/8/colors/colorful1#4" csCatId="colorful" phldr="1"/>
      <dgm:spPr/>
      <dgm:t>
        <a:bodyPr/>
        <a:lstStyle/>
        <a:p>
          <a:endParaRPr lang="fr-FR"/>
        </a:p>
      </dgm:t>
    </dgm:pt>
    <dgm:pt modelId="{905005CB-EC3F-4C4A-9AAE-70C0AAAFD3B9}">
      <dgm:prSet custT="1"/>
      <dgm:spPr/>
      <dgm:t>
        <a:bodyPr/>
        <a:lstStyle/>
        <a:p>
          <a:pPr rtl="0"/>
          <a:r>
            <a:rPr lang="fr-FR" sz="1800" b="1" dirty="0">
              <a:solidFill>
                <a:schemeClr val="tx1"/>
              </a:solidFill>
            </a:rPr>
            <a:t>Le candidat explique en quoi la question traitée est utile pour son projet de poursuite d'études, et même pour son projet professionnel.</a:t>
          </a:r>
        </a:p>
      </dgm:t>
    </dgm:pt>
    <dgm:pt modelId="{6B5F5EEF-2067-43BA-8306-101F542565C3}" type="parTrans" cxnId="{597FF2E7-C301-4422-B431-181BBDA2494D}">
      <dgm:prSet/>
      <dgm:spPr/>
      <dgm:t>
        <a:bodyPr/>
        <a:lstStyle/>
        <a:p>
          <a:endParaRPr lang="fr-FR"/>
        </a:p>
      </dgm:t>
    </dgm:pt>
    <dgm:pt modelId="{27CC7A35-C7A0-4EBE-92CB-56DD890C8F06}" type="sibTrans" cxnId="{597FF2E7-C301-4422-B431-181BBDA2494D}">
      <dgm:prSet/>
      <dgm:spPr/>
      <dgm:t>
        <a:bodyPr/>
        <a:lstStyle/>
        <a:p>
          <a:endParaRPr lang="fr-FR"/>
        </a:p>
      </dgm:t>
    </dgm:pt>
    <dgm:pt modelId="{9ECB7F76-E1FD-4E37-9A36-DCD8BB9EA2A2}">
      <dgm:prSet/>
      <dgm:spPr/>
      <dgm:t>
        <a:bodyPr/>
        <a:lstStyle/>
        <a:p>
          <a:pPr rtl="0"/>
          <a:r>
            <a:rPr lang="fr-FR" b="1" dirty="0">
              <a:solidFill>
                <a:schemeClr val="tx1"/>
              </a:solidFill>
            </a:rPr>
            <a:t>Il parle des différentes étapes qui lui ont permis d’avancer dans son projet (rencontres, engagements, stages, mobilité internationale, intérêt pour les enseignements communs, choix des spécialités, etc.) et de ce qu’il en fera après le bac.</a:t>
          </a:r>
        </a:p>
      </dgm:t>
    </dgm:pt>
    <dgm:pt modelId="{9B496D76-553C-481A-BFCA-04C3E32B89D3}" type="parTrans" cxnId="{D1FB9B42-4103-4876-AB71-765C115E539D}">
      <dgm:prSet/>
      <dgm:spPr/>
      <dgm:t>
        <a:bodyPr/>
        <a:lstStyle/>
        <a:p>
          <a:endParaRPr lang="fr-FR"/>
        </a:p>
      </dgm:t>
    </dgm:pt>
    <dgm:pt modelId="{35F2250E-9103-48C8-AD73-5A83AC395045}" type="sibTrans" cxnId="{D1FB9B42-4103-4876-AB71-765C115E539D}">
      <dgm:prSet/>
      <dgm:spPr/>
      <dgm:t>
        <a:bodyPr/>
        <a:lstStyle/>
        <a:p>
          <a:endParaRPr lang="fr-FR"/>
        </a:p>
      </dgm:t>
    </dgm:pt>
    <dgm:pt modelId="{7FC43AED-C47D-4C2A-B35E-C5E846023B91}">
      <dgm:prSet custT="1"/>
      <dgm:spPr/>
      <dgm:t>
        <a:bodyPr/>
        <a:lstStyle/>
        <a:p>
          <a:pPr rtl="0"/>
          <a:r>
            <a:rPr lang="fr-FR" sz="1800" b="1" dirty="0">
              <a:solidFill>
                <a:schemeClr val="tx1"/>
              </a:solidFill>
            </a:rPr>
            <a:t>Le jury fait attention ici à sa  manière d’exprimer une réflexion personnelle et à ses motivations.</a:t>
          </a:r>
        </a:p>
      </dgm:t>
    </dgm:pt>
    <dgm:pt modelId="{378D040A-0BC3-4A73-A8CE-0D5DA4F89066}" type="parTrans" cxnId="{40A3543B-5BD1-4E6C-9A30-1297DB67999D}">
      <dgm:prSet/>
      <dgm:spPr/>
      <dgm:t>
        <a:bodyPr/>
        <a:lstStyle/>
        <a:p>
          <a:endParaRPr lang="fr-FR"/>
        </a:p>
      </dgm:t>
    </dgm:pt>
    <dgm:pt modelId="{3A3A2595-8889-4854-AFCB-F10833BFF3F9}" type="sibTrans" cxnId="{40A3543B-5BD1-4E6C-9A30-1297DB67999D}">
      <dgm:prSet/>
      <dgm:spPr/>
      <dgm:t>
        <a:bodyPr/>
        <a:lstStyle/>
        <a:p>
          <a:endParaRPr lang="fr-FR"/>
        </a:p>
      </dgm:t>
    </dgm:pt>
    <dgm:pt modelId="{2182BFDA-3B93-4AC9-8985-91B2D6E8DA23}">
      <dgm:prSet custT="1"/>
      <dgm:spPr/>
      <dgm:t>
        <a:bodyPr/>
        <a:lstStyle/>
        <a:p>
          <a:pPr rtl="0"/>
          <a:r>
            <a:rPr lang="fr-FR" sz="1600" b="1" dirty="0">
              <a:solidFill>
                <a:schemeClr val="tx1"/>
              </a:solidFill>
            </a:rPr>
            <a:t>À noter : pour la voie générale, si la question concerne la spécialité "Langues, littératures et cultures étrangères et régionales", il peut passer les deux premiers temps du Grand oral en langue vivante.</a:t>
          </a:r>
        </a:p>
      </dgm:t>
    </dgm:pt>
    <dgm:pt modelId="{66668B93-1641-47CC-A069-D17642C224D1}" type="parTrans" cxnId="{44E8DFAD-BE72-4A06-B74C-380C90779999}">
      <dgm:prSet/>
      <dgm:spPr/>
      <dgm:t>
        <a:bodyPr/>
        <a:lstStyle/>
        <a:p>
          <a:endParaRPr lang="fr-FR"/>
        </a:p>
      </dgm:t>
    </dgm:pt>
    <dgm:pt modelId="{7B56528F-3A37-4E8D-BEB2-56A87E190799}" type="sibTrans" cxnId="{44E8DFAD-BE72-4A06-B74C-380C90779999}">
      <dgm:prSet/>
      <dgm:spPr/>
      <dgm:t>
        <a:bodyPr/>
        <a:lstStyle/>
        <a:p>
          <a:endParaRPr lang="fr-FR"/>
        </a:p>
      </dgm:t>
    </dgm:pt>
    <dgm:pt modelId="{8A111B2C-F50A-468D-AD9C-655E2E3E8497}" type="pres">
      <dgm:prSet presAssocID="{93D0B274-17D5-44C8-AF1B-199713418830}" presName="Name0" presStyleCnt="0">
        <dgm:presLayoutVars>
          <dgm:dir/>
          <dgm:resizeHandles val="exact"/>
        </dgm:presLayoutVars>
      </dgm:prSet>
      <dgm:spPr/>
    </dgm:pt>
    <dgm:pt modelId="{A6C8A342-EB46-4E3D-9048-803ECDAABDFA}" type="pres">
      <dgm:prSet presAssocID="{905005CB-EC3F-4C4A-9AAE-70C0AAAFD3B9}" presName="node" presStyleLbl="node1" presStyleIdx="0" presStyleCnt="4">
        <dgm:presLayoutVars>
          <dgm:bulletEnabled val="1"/>
        </dgm:presLayoutVars>
      </dgm:prSet>
      <dgm:spPr/>
    </dgm:pt>
    <dgm:pt modelId="{E4B681D4-9415-4DF9-BCED-B58A2FEBC550}" type="pres">
      <dgm:prSet presAssocID="{27CC7A35-C7A0-4EBE-92CB-56DD890C8F06}" presName="sibTrans" presStyleLbl="sibTrans2D1" presStyleIdx="0" presStyleCnt="3"/>
      <dgm:spPr/>
    </dgm:pt>
    <dgm:pt modelId="{5379E5EC-052D-4974-849E-ACE59A66B07A}" type="pres">
      <dgm:prSet presAssocID="{27CC7A35-C7A0-4EBE-92CB-56DD890C8F06}" presName="connectorText" presStyleLbl="sibTrans2D1" presStyleIdx="0" presStyleCnt="3"/>
      <dgm:spPr/>
    </dgm:pt>
    <dgm:pt modelId="{442978A3-E41B-4BCE-AD79-DABD44104CC6}" type="pres">
      <dgm:prSet presAssocID="{9ECB7F76-E1FD-4E37-9A36-DCD8BB9EA2A2}" presName="node" presStyleLbl="node1" presStyleIdx="1" presStyleCnt="4">
        <dgm:presLayoutVars>
          <dgm:bulletEnabled val="1"/>
        </dgm:presLayoutVars>
      </dgm:prSet>
      <dgm:spPr/>
    </dgm:pt>
    <dgm:pt modelId="{3CC3F75D-6B0E-4498-A7E4-03BA90C91ECF}" type="pres">
      <dgm:prSet presAssocID="{35F2250E-9103-48C8-AD73-5A83AC395045}" presName="sibTrans" presStyleLbl="sibTrans2D1" presStyleIdx="1" presStyleCnt="3"/>
      <dgm:spPr/>
    </dgm:pt>
    <dgm:pt modelId="{69A65C63-41F8-4A89-BF7B-EB40F070EEAB}" type="pres">
      <dgm:prSet presAssocID="{35F2250E-9103-48C8-AD73-5A83AC395045}" presName="connectorText" presStyleLbl="sibTrans2D1" presStyleIdx="1" presStyleCnt="3"/>
      <dgm:spPr/>
    </dgm:pt>
    <dgm:pt modelId="{4B7879E4-CDB0-4052-B2C4-3FBAF9EC24AE}" type="pres">
      <dgm:prSet presAssocID="{7FC43AED-C47D-4C2A-B35E-C5E846023B91}" presName="node" presStyleLbl="node1" presStyleIdx="2" presStyleCnt="4">
        <dgm:presLayoutVars>
          <dgm:bulletEnabled val="1"/>
        </dgm:presLayoutVars>
      </dgm:prSet>
      <dgm:spPr/>
    </dgm:pt>
    <dgm:pt modelId="{D2806641-FF12-4023-8330-7E10E3B856D4}" type="pres">
      <dgm:prSet presAssocID="{3A3A2595-8889-4854-AFCB-F10833BFF3F9}" presName="sibTrans" presStyleLbl="sibTrans2D1" presStyleIdx="2" presStyleCnt="3"/>
      <dgm:spPr/>
    </dgm:pt>
    <dgm:pt modelId="{C3ACE2FC-68F6-4F44-B42C-64D828F581DD}" type="pres">
      <dgm:prSet presAssocID="{3A3A2595-8889-4854-AFCB-F10833BFF3F9}" presName="connectorText" presStyleLbl="sibTrans2D1" presStyleIdx="2" presStyleCnt="3"/>
      <dgm:spPr/>
    </dgm:pt>
    <dgm:pt modelId="{3790924E-E9BD-4023-9A71-918C158044C5}" type="pres">
      <dgm:prSet presAssocID="{2182BFDA-3B93-4AC9-8985-91B2D6E8DA23}" presName="node" presStyleLbl="node1" presStyleIdx="3" presStyleCnt="4">
        <dgm:presLayoutVars>
          <dgm:bulletEnabled val="1"/>
        </dgm:presLayoutVars>
      </dgm:prSet>
      <dgm:spPr/>
    </dgm:pt>
  </dgm:ptLst>
  <dgm:cxnLst>
    <dgm:cxn modelId="{2E20B407-8DDD-4832-8B38-87A0761D73E7}" type="presOf" srcId="{3A3A2595-8889-4854-AFCB-F10833BFF3F9}" destId="{D2806641-FF12-4023-8330-7E10E3B856D4}" srcOrd="0" destOrd="0" presId="urn:microsoft.com/office/officeart/2005/8/layout/process1"/>
    <dgm:cxn modelId="{9A968E12-B270-434F-B22B-8C0BDF971D0B}" type="presOf" srcId="{27CC7A35-C7A0-4EBE-92CB-56DD890C8F06}" destId="{5379E5EC-052D-4974-849E-ACE59A66B07A}" srcOrd="1" destOrd="0" presId="urn:microsoft.com/office/officeart/2005/8/layout/process1"/>
    <dgm:cxn modelId="{3992A924-31D7-4C00-A613-9865E2C3A25D}" type="presOf" srcId="{93D0B274-17D5-44C8-AF1B-199713418830}" destId="{8A111B2C-F50A-468D-AD9C-655E2E3E8497}" srcOrd="0" destOrd="0" presId="urn:microsoft.com/office/officeart/2005/8/layout/process1"/>
    <dgm:cxn modelId="{40A3543B-5BD1-4E6C-9A30-1297DB67999D}" srcId="{93D0B274-17D5-44C8-AF1B-199713418830}" destId="{7FC43AED-C47D-4C2A-B35E-C5E846023B91}" srcOrd="2" destOrd="0" parTransId="{378D040A-0BC3-4A73-A8CE-0D5DA4F89066}" sibTransId="{3A3A2595-8889-4854-AFCB-F10833BFF3F9}"/>
    <dgm:cxn modelId="{C2A1C73C-4A2C-47B0-8E86-F6FEBF2397BA}" type="presOf" srcId="{2182BFDA-3B93-4AC9-8985-91B2D6E8DA23}" destId="{3790924E-E9BD-4023-9A71-918C158044C5}" srcOrd="0" destOrd="0" presId="urn:microsoft.com/office/officeart/2005/8/layout/process1"/>
    <dgm:cxn modelId="{03DF9A61-AECB-4930-8AF5-EBD1396E6750}" type="presOf" srcId="{905005CB-EC3F-4C4A-9AAE-70C0AAAFD3B9}" destId="{A6C8A342-EB46-4E3D-9048-803ECDAABDFA}" srcOrd="0" destOrd="0" presId="urn:microsoft.com/office/officeart/2005/8/layout/process1"/>
    <dgm:cxn modelId="{D1FB9B42-4103-4876-AB71-765C115E539D}" srcId="{93D0B274-17D5-44C8-AF1B-199713418830}" destId="{9ECB7F76-E1FD-4E37-9A36-DCD8BB9EA2A2}" srcOrd="1" destOrd="0" parTransId="{9B496D76-553C-481A-BFCA-04C3E32B89D3}" sibTransId="{35F2250E-9103-48C8-AD73-5A83AC395045}"/>
    <dgm:cxn modelId="{EB459771-BB2E-4C41-9290-F07BCC644E66}" type="presOf" srcId="{35F2250E-9103-48C8-AD73-5A83AC395045}" destId="{3CC3F75D-6B0E-4498-A7E4-03BA90C91ECF}" srcOrd="0" destOrd="0" presId="urn:microsoft.com/office/officeart/2005/8/layout/process1"/>
    <dgm:cxn modelId="{339DE184-14E9-4B0D-8FF5-2229B215FD94}" type="presOf" srcId="{27CC7A35-C7A0-4EBE-92CB-56DD890C8F06}" destId="{E4B681D4-9415-4DF9-BCED-B58A2FEBC550}" srcOrd="0" destOrd="0" presId="urn:microsoft.com/office/officeart/2005/8/layout/process1"/>
    <dgm:cxn modelId="{44E8DFAD-BE72-4A06-B74C-380C90779999}" srcId="{93D0B274-17D5-44C8-AF1B-199713418830}" destId="{2182BFDA-3B93-4AC9-8985-91B2D6E8DA23}" srcOrd="3" destOrd="0" parTransId="{66668B93-1641-47CC-A069-D17642C224D1}" sibTransId="{7B56528F-3A37-4E8D-BEB2-56A87E190799}"/>
    <dgm:cxn modelId="{084A1BB8-F102-470B-BAF4-08BD9FDB34B5}" type="presOf" srcId="{7FC43AED-C47D-4C2A-B35E-C5E846023B91}" destId="{4B7879E4-CDB0-4052-B2C4-3FBAF9EC24AE}" srcOrd="0" destOrd="0" presId="urn:microsoft.com/office/officeart/2005/8/layout/process1"/>
    <dgm:cxn modelId="{968558C0-085E-4D88-A8DF-07A295908E63}" type="presOf" srcId="{3A3A2595-8889-4854-AFCB-F10833BFF3F9}" destId="{C3ACE2FC-68F6-4F44-B42C-64D828F581DD}" srcOrd="1" destOrd="0" presId="urn:microsoft.com/office/officeart/2005/8/layout/process1"/>
    <dgm:cxn modelId="{C2296FC5-9F09-441B-A607-7A7258DC197C}" type="presOf" srcId="{9ECB7F76-E1FD-4E37-9A36-DCD8BB9EA2A2}" destId="{442978A3-E41B-4BCE-AD79-DABD44104CC6}" srcOrd="0" destOrd="0" presId="urn:microsoft.com/office/officeart/2005/8/layout/process1"/>
    <dgm:cxn modelId="{597FF2E7-C301-4422-B431-181BBDA2494D}" srcId="{93D0B274-17D5-44C8-AF1B-199713418830}" destId="{905005CB-EC3F-4C4A-9AAE-70C0AAAFD3B9}" srcOrd="0" destOrd="0" parTransId="{6B5F5EEF-2067-43BA-8306-101F542565C3}" sibTransId="{27CC7A35-C7A0-4EBE-92CB-56DD890C8F06}"/>
    <dgm:cxn modelId="{F870C1FC-C14F-4275-9DDE-C25C9B69E11F}" type="presOf" srcId="{35F2250E-9103-48C8-AD73-5A83AC395045}" destId="{69A65C63-41F8-4A89-BF7B-EB40F070EEAB}" srcOrd="1" destOrd="0" presId="urn:microsoft.com/office/officeart/2005/8/layout/process1"/>
    <dgm:cxn modelId="{039C8037-3980-42F0-9B42-16E753FCDACA}" type="presParOf" srcId="{8A111B2C-F50A-468D-AD9C-655E2E3E8497}" destId="{A6C8A342-EB46-4E3D-9048-803ECDAABDFA}" srcOrd="0" destOrd="0" presId="urn:microsoft.com/office/officeart/2005/8/layout/process1"/>
    <dgm:cxn modelId="{7F616B2A-C57C-4674-B730-69ED76295BFC}" type="presParOf" srcId="{8A111B2C-F50A-468D-AD9C-655E2E3E8497}" destId="{E4B681D4-9415-4DF9-BCED-B58A2FEBC550}" srcOrd="1" destOrd="0" presId="urn:microsoft.com/office/officeart/2005/8/layout/process1"/>
    <dgm:cxn modelId="{ACA56EC4-DA62-48EE-92A6-E198038A8DC7}" type="presParOf" srcId="{E4B681D4-9415-4DF9-BCED-B58A2FEBC550}" destId="{5379E5EC-052D-4974-849E-ACE59A66B07A}" srcOrd="0" destOrd="0" presId="urn:microsoft.com/office/officeart/2005/8/layout/process1"/>
    <dgm:cxn modelId="{ECB7C94E-42BC-49DE-93A1-599A0EEF014F}" type="presParOf" srcId="{8A111B2C-F50A-468D-AD9C-655E2E3E8497}" destId="{442978A3-E41B-4BCE-AD79-DABD44104CC6}" srcOrd="2" destOrd="0" presId="urn:microsoft.com/office/officeart/2005/8/layout/process1"/>
    <dgm:cxn modelId="{5B1C3D28-5C21-42F3-B83C-DDEE7CBF6158}" type="presParOf" srcId="{8A111B2C-F50A-468D-AD9C-655E2E3E8497}" destId="{3CC3F75D-6B0E-4498-A7E4-03BA90C91ECF}" srcOrd="3" destOrd="0" presId="urn:microsoft.com/office/officeart/2005/8/layout/process1"/>
    <dgm:cxn modelId="{9F5911C6-FC66-4A55-A7A6-4869DD717E25}" type="presParOf" srcId="{3CC3F75D-6B0E-4498-A7E4-03BA90C91ECF}" destId="{69A65C63-41F8-4A89-BF7B-EB40F070EEAB}" srcOrd="0" destOrd="0" presId="urn:microsoft.com/office/officeart/2005/8/layout/process1"/>
    <dgm:cxn modelId="{6FEF76F2-9272-4EC5-ACC3-9DAAA0EBC1FB}" type="presParOf" srcId="{8A111B2C-F50A-468D-AD9C-655E2E3E8497}" destId="{4B7879E4-CDB0-4052-B2C4-3FBAF9EC24AE}" srcOrd="4" destOrd="0" presId="urn:microsoft.com/office/officeart/2005/8/layout/process1"/>
    <dgm:cxn modelId="{F70F6A15-04D3-4C6A-ABE4-9ECC5E3B4F94}" type="presParOf" srcId="{8A111B2C-F50A-468D-AD9C-655E2E3E8497}" destId="{D2806641-FF12-4023-8330-7E10E3B856D4}" srcOrd="5" destOrd="0" presId="urn:microsoft.com/office/officeart/2005/8/layout/process1"/>
    <dgm:cxn modelId="{AA68B6AA-A641-4E53-9928-235B15C4B7C7}" type="presParOf" srcId="{D2806641-FF12-4023-8330-7E10E3B856D4}" destId="{C3ACE2FC-68F6-4F44-B42C-64D828F581DD}" srcOrd="0" destOrd="0" presId="urn:microsoft.com/office/officeart/2005/8/layout/process1"/>
    <dgm:cxn modelId="{7FE79EB8-1B6B-4A0D-A0DD-EC20753FD54E}" type="presParOf" srcId="{8A111B2C-F50A-468D-AD9C-655E2E3E8497}" destId="{3790924E-E9BD-4023-9A71-918C158044C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54625-1C5B-43C9-BB24-50F53E971C5B}">
      <dsp:nvSpPr>
        <dsp:cNvPr id="0" name=""/>
        <dsp:cNvSpPr/>
      </dsp:nvSpPr>
      <dsp:spPr>
        <a:xfrm>
          <a:off x="0" y="935434"/>
          <a:ext cx="6399000" cy="126810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fr-FR" sz="1700" b="1" kern="1200" dirty="0">
              <a:solidFill>
                <a:schemeClr val="tx1"/>
              </a:solidFill>
              <a:latin typeface="Arial" panose="020B0604020202020204" pitchFamily="34" charset="0"/>
              <a:cs typeface="Arial" panose="020B0604020202020204" pitchFamily="34" charset="0"/>
            </a:rPr>
            <a:t>L'épreuve dure 20 minutes (avec 20 minutes de préparation en plus) et se déroule en deux temps : un premier temps où le candidat est debout devant le jury et l’autre temps d’échange assis ou debout selon le choix de l’élève.</a:t>
          </a:r>
        </a:p>
      </dsp:txBody>
      <dsp:txXfrm>
        <a:off x="37142" y="972576"/>
        <a:ext cx="6324716" cy="1193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6B9D4-C082-4057-A26A-A6C6CF0688E6}">
      <dsp:nvSpPr>
        <dsp:cNvPr id="0" name=""/>
        <dsp:cNvSpPr/>
      </dsp:nvSpPr>
      <dsp:spPr>
        <a:xfrm>
          <a:off x="0" y="3746047"/>
          <a:ext cx="10572824" cy="4916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Le jury évalue l’ argumentation et les qualités oratoires selon un barème précis. </a:t>
          </a:r>
        </a:p>
      </dsp:txBody>
      <dsp:txXfrm>
        <a:off x="0" y="3746047"/>
        <a:ext cx="10572824" cy="491666"/>
      </dsp:txXfrm>
    </dsp:sp>
    <dsp:sp modelId="{C6EC1555-1636-4DE8-965F-367D20BC1C72}">
      <dsp:nvSpPr>
        <dsp:cNvPr id="0" name=""/>
        <dsp:cNvSpPr/>
      </dsp:nvSpPr>
      <dsp:spPr>
        <a:xfrm rot="10800000">
          <a:off x="0" y="2997239"/>
          <a:ext cx="10572824" cy="756183"/>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Une fois que l’épreuve orale commence, le candidat explique pourquoi vous il a choisi de préparer cette question, puis il développe et y répond</a:t>
          </a:r>
          <a:r>
            <a:rPr lang="fr-FR" sz="1200" b="1" kern="1200" dirty="0">
              <a:solidFill>
                <a:schemeClr val="tx1"/>
              </a:solidFill>
            </a:rPr>
            <a:t>.</a:t>
          </a:r>
          <a:endParaRPr lang="fr-FR" sz="1200" kern="1200" dirty="0">
            <a:solidFill>
              <a:schemeClr val="tx1"/>
            </a:solidFill>
          </a:endParaRPr>
        </a:p>
      </dsp:txBody>
      <dsp:txXfrm rot="10800000">
        <a:off x="0" y="2997239"/>
        <a:ext cx="10572824" cy="491345"/>
      </dsp:txXfrm>
    </dsp:sp>
    <dsp:sp modelId="{949ABB85-E4E5-45FC-A8DA-6F9C37A040FD}">
      <dsp:nvSpPr>
        <dsp:cNvPr id="0" name=""/>
        <dsp:cNvSpPr/>
      </dsp:nvSpPr>
      <dsp:spPr>
        <a:xfrm rot="10800000">
          <a:off x="0" y="2248430"/>
          <a:ext cx="10572824" cy="756183"/>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Ils a ensuite 20 minutes de préparation pour mettre en ordre ses idées et créer un support (une carte, un graphique, un schéma, etc.) à donner au jury. Mais ce support n’est pas évalué et l’exposé se fait sans note.</a:t>
          </a:r>
        </a:p>
      </dsp:txBody>
      <dsp:txXfrm rot="10800000">
        <a:off x="0" y="2248430"/>
        <a:ext cx="10572824" cy="491345"/>
      </dsp:txXfrm>
    </dsp:sp>
    <dsp:sp modelId="{445ACC56-173C-47C9-AB71-8A175DD35555}">
      <dsp:nvSpPr>
        <dsp:cNvPr id="0" name=""/>
        <dsp:cNvSpPr/>
      </dsp:nvSpPr>
      <dsp:spPr>
        <a:xfrm rot="10800000">
          <a:off x="0" y="1499622"/>
          <a:ext cx="10572824" cy="756183"/>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Au début de l'épreuve, le candidat présente ces 2 questions au jury, qui en choisit une.</a:t>
          </a:r>
        </a:p>
      </dsp:txBody>
      <dsp:txXfrm rot="10800000">
        <a:off x="0" y="1499622"/>
        <a:ext cx="10572824" cy="491345"/>
      </dsp:txXfrm>
    </dsp:sp>
    <dsp:sp modelId="{44859412-3982-4633-820F-0E5D78FF79E4}">
      <dsp:nvSpPr>
        <dsp:cNvPr id="0" name=""/>
        <dsp:cNvSpPr/>
      </dsp:nvSpPr>
      <dsp:spPr>
        <a:xfrm rot="10800000">
          <a:off x="0" y="750813"/>
          <a:ext cx="10572824" cy="756183"/>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Pour la voie générale, elles peuvent ne concerner qu’une seule des spécialités, ou les deux en même temps. Par exemple, les 2 spécialités sont histoire-géographie et SVT, la question peut porter sur l’histoire de la médecine</a:t>
          </a:r>
          <a:r>
            <a:rPr lang="fr-FR" sz="900" b="1" kern="1200" dirty="0"/>
            <a:t>.</a:t>
          </a:r>
        </a:p>
      </dsp:txBody>
      <dsp:txXfrm rot="10800000">
        <a:off x="0" y="750813"/>
        <a:ext cx="10572824" cy="491345"/>
      </dsp:txXfrm>
    </dsp:sp>
    <dsp:sp modelId="{C47F6A16-9B39-4065-8F02-A7D83B03952F}">
      <dsp:nvSpPr>
        <dsp:cNvPr id="0" name=""/>
        <dsp:cNvSpPr/>
      </dsp:nvSpPr>
      <dsp:spPr>
        <a:xfrm rot="10800000">
          <a:off x="0" y="2005"/>
          <a:ext cx="10572824" cy="756183"/>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Le candidat a préparé en avance 2 questions avec ses professeurs et éventuellement avec d’autres élèves. Ces questions portent sur ses enseignements de spécialités.</a:t>
          </a:r>
        </a:p>
      </dsp:txBody>
      <dsp:txXfrm rot="10800000">
        <a:off x="0" y="2005"/>
        <a:ext cx="10572824" cy="491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B100B-8468-4203-99EC-043F0D5CDF3B}">
      <dsp:nvSpPr>
        <dsp:cNvPr id="0" name=""/>
        <dsp:cNvSpPr/>
      </dsp:nvSpPr>
      <dsp:spPr>
        <a:xfrm>
          <a:off x="4931" y="0"/>
          <a:ext cx="10089217" cy="19753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fr-FR" sz="2500" b="1" kern="1200" dirty="0">
              <a:solidFill>
                <a:schemeClr val="tx1"/>
              </a:solidFill>
            </a:rPr>
            <a:t>Par la suite, le jury interroge le candidat pour avoir plus de précisions et lui demander d’approfondir sa pensée. Ce temps d'échange permet surtout de mettre en valeur ses connaissances liées au programme des spécialités suivies en première et terminale, et ses capacités argumentatives.</a:t>
          </a:r>
        </a:p>
      </dsp:txBody>
      <dsp:txXfrm>
        <a:off x="62786" y="57855"/>
        <a:ext cx="9973507" cy="1859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8A342-EB46-4E3D-9048-803ECDAABDFA}">
      <dsp:nvSpPr>
        <dsp:cNvPr id="0" name=""/>
        <dsp:cNvSpPr/>
      </dsp:nvSpPr>
      <dsp:spPr>
        <a:xfrm>
          <a:off x="9519" y="0"/>
          <a:ext cx="1970454" cy="31384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fr-FR" sz="1800" b="1" kern="1200" dirty="0">
              <a:solidFill>
                <a:schemeClr val="tx1"/>
              </a:solidFill>
            </a:rPr>
            <a:t>Le candidat explique en quoi la question traitée est utile pour son projet de poursuite d'études, et même pour son projet professionnel.</a:t>
          </a:r>
        </a:p>
      </dsp:txBody>
      <dsp:txXfrm>
        <a:off x="67232" y="57713"/>
        <a:ext cx="1855028" cy="3023054"/>
      </dsp:txXfrm>
    </dsp:sp>
    <dsp:sp modelId="{E4B681D4-9415-4DF9-BCED-B58A2FEBC550}">
      <dsp:nvSpPr>
        <dsp:cNvPr id="0" name=""/>
        <dsp:cNvSpPr/>
      </dsp:nvSpPr>
      <dsp:spPr>
        <a:xfrm>
          <a:off x="2177018" y="1324903"/>
          <a:ext cx="417736" cy="4886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2177018" y="1422637"/>
        <a:ext cx="292415" cy="293204"/>
      </dsp:txXfrm>
    </dsp:sp>
    <dsp:sp modelId="{442978A3-E41B-4BCE-AD79-DABD44104CC6}">
      <dsp:nvSpPr>
        <dsp:cNvPr id="0" name=""/>
        <dsp:cNvSpPr/>
      </dsp:nvSpPr>
      <dsp:spPr>
        <a:xfrm>
          <a:off x="2768154" y="0"/>
          <a:ext cx="1970454" cy="313848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Il parle des différentes étapes qui lui ont permis d’avancer dans son projet (rencontres, engagements, stages, mobilité internationale, intérêt pour les enseignements communs, choix des spécialités, etc.) et de ce qu’il en fera après le bac.</a:t>
          </a:r>
        </a:p>
      </dsp:txBody>
      <dsp:txXfrm>
        <a:off x="2825867" y="57713"/>
        <a:ext cx="1855028" cy="3023054"/>
      </dsp:txXfrm>
    </dsp:sp>
    <dsp:sp modelId="{3CC3F75D-6B0E-4498-A7E4-03BA90C91ECF}">
      <dsp:nvSpPr>
        <dsp:cNvPr id="0" name=""/>
        <dsp:cNvSpPr/>
      </dsp:nvSpPr>
      <dsp:spPr>
        <a:xfrm>
          <a:off x="4935654" y="1324903"/>
          <a:ext cx="417736" cy="4886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4935654" y="1422637"/>
        <a:ext cx="292415" cy="293204"/>
      </dsp:txXfrm>
    </dsp:sp>
    <dsp:sp modelId="{4B7879E4-CDB0-4052-B2C4-3FBAF9EC24AE}">
      <dsp:nvSpPr>
        <dsp:cNvPr id="0" name=""/>
        <dsp:cNvSpPr/>
      </dsp:nvSpPr>
      <dsp:spPr>
        <a:xfrm>
          <a:off x="5526790" y="0"/>
          <a:ext cx="1970454" cy="31384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fr-FR" sz="1800" b="1" kern="1200" dirty="0">
              <a:solidFill>
                <a:schemeClr val="tx1"/>
              </a:solidFill>
            </a:rPr>
            <a:t>Le jury fait attention ici à sa  manière d’exprimer une réflexion personnelle et à ses motivations.</a:t>
          </a:r>
        </a:p>
      </dsp:txBody>
      <dsp:txXfrm>
        <a:off x="5584503" y="57713"/>
        <a:ext cx="1855028" cy="3023054"/>
      </dsp:txXfrm>
    </dsp:sp>
    <dsp:sp modelId="{D2806641-FF12-4023-8330-7E10E3B856D4}">
      <dsp:nvSpPr>
        <dsp:cNvPr id="0" name=""/>
        <dsp:cNvSpPr/>
      </dsp:nvSpPr>
      <dsp:spPr>
        <a:xfrm>
          <a:off x="7694290" y="1324903"/>
          <a:ext cx="417736" cy="4886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7694290" y="1422637"/>
        <a:ext cx="292415" cy="293204"/>
      </dsp:txXfrm>
    </dsp:sp>
    <dsp:sp modelId="{3790924E-E9BD-4023-9A71-918C158044C5}">
      <dsp:nvSpPr>
        <dsp:cNvPr id="0" name=""/>
        <dsp:cNvSpPr/>
      </dsp:nvSpPr>
      <dsp:spPr>
        <a:xfrm>
          <a:off x="8285426" y="0"/>
          <a:ext cx="1970454" cy="31384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FR" sz="1600" b="1" kern="1200" dirty="0">
              <a:solidFill>
                <a:schemeClr val="tx1"/>
              </a:solidFill>
            </a:rPr>
            <a:t>À noter : pour la voie générale, si la question concerne la spécialité "Langues, littératures et cultures étrangères et régionales", il peut passer les deux premiers temps du Grand oral en langue vivante.</a:t>
          </a:r>
        </a:p>
      </dsp:txBody>
      <dsp:txXfrm>
        <a:off x="8343139" y="57713"/>
        <a:ext cx="1855028" cy="302305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3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3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3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4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4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4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4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4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4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4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5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5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5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6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6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6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7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7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7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7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7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7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8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8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8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8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8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8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8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9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9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9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9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0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0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1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1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1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1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2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2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12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2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3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3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3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3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4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4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4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4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5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5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5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5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5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6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6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6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6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6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16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6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7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7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7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7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8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8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9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9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9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20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0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20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20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20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20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20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1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1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1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21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2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2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22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2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3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3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23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3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24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4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24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24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24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24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24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2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3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0C7"/>
        </a:solidFill>
        <a:effectLst/>
      </p:bgPr>
    </p:bg>
    <p:spTree>
      <p:nvGrpSpPr>
        <p:cNvPr id="1" name=""/>
        <p:cNvGrpSpPr/>
        <p:nvPr/>
      </p:nvGrpSpPr>
      <p:grpSpPr>
        <a:xfrm>
          <a:off x="0" y="0"/>
          <a:ext cx="0" cy="0"/>
          <a:chOff x="0" y="0"/>
          <a:chExt cx="0" cy="0"/>
        </a:xfrm>
      </p:grpSpPr>
      <p:sp>
        <p:nvSpPr>
          <p:cNvPr id="12" name="CustomShape 1" hidden="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13" name="CustomShape 2" hidden="1"/>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2" name="CustomShape 3"/>
          <p:cNvSpPr/>
          <p:nvPr/>
        </p:nvSpPr>
        <p:spPr>
          <a:xfrm>
            <a:off x="0" y="0"/>
            <a:ext cx="12191400" cy="6857280"/>
          </a:xfrm>
          <a:prstGeom prst="rect">
            <a:avLst/>
          </a:prstGeom>
          <a:blipFill rotWithShape="0">
            <a:blip r:embed="rId14" cstate="print">
              <a:alphaModFix amt="40000"/>
            </a:blip>
            <a:tile/>
          </a:blip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a:off x="1307880" y="1267560"/>
            <a:ext cx="9575640" cy="4307400"/>
          </a:xfrm>
          <a:prstGeom prst="rect">
            <a:avLst/>
          </a:prstGeom>
          <a:solidFill>
            <a:schemeClr val="bg1"/>
          </a:solidFill>
          <a:ln w="6350">
            <a:noFill/>
          </a:ln>
          <a:effectLst>
            <a:outerShdw blurRad="50800" algn="ctr" rotWithShape="0">
              <a:srgbClr val="000000">
                <a:alpha val="66000"/>
              </a:srgbClr>
            </a:outerShdw>
          </a:effectLst>
        </p:spPr>
        <p:style>
          <a:lnRef idx="0">
            <a:scrgbClr r="0" g="0" b="0"/>
          </a:lnRef>
          <a:fillRef idx="0">
            <a:scrgbClr r="0" g="0" b="0"/>
          </a:fillRef>
          <a:effectRef idx="0">
            <a:scrgbClr r="0" g="0" b="0"/>
          </a:effectRef>
          <a:fontRef idx="minor"/>
        </p:style>
      </p:sp>
      <p:sp>
        <p:nvSpPr>
          <p:cNvPr id="4" name="CustomShape 5"/>
          <p:cNvSpPr/>
          <p:nvPr/>
        </p:nvSpPr>
        <p:spPr>
          <a:xfrm>
            <a:off x="1447920" y="1411560"/>
            <a:ext cx="9295560" cy="403416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5" name="CustomShape 6"/>
          <p:cNvSpPr/>
          <p:nvPr/>
        </p:nvSpPr>
        <p:spPr>
          <a:xfrm>
            <a:off x="5135760" y="1267560"/>
            <a:ext cx="1919520" cy="7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nvGrpSpPr>
          <p:cNvPr id="6" name="Group 7"/>
          <p:cNvGrpSpPr/>
          <p:nvPr/>
        </p:nvGrpSpPr>
        <p:grpSpPr>
          <a:xfrm>
            <a:off x="5249880" y="1267560"/>
            <a:ext cx="1691640" cy="645120"/>
            <a:chOff x="5249880" y="1267560"/>
            <a:chExt cx="1691640" cy="645120"/>
          </a:xfrm>
        </p:grpSpPr>
        <p:sp>
          <p:nvSpPr>
            <p:cNvPr id="7" name="Line 8"/>
            <p:cNvSpPr/>
            <p:nvPr/>
          </p:nvSpPr>
          <p:spPr>
            <a:xfrm>
              <a:off x="5249880" y="1267560"/>
              <a:ext cx="0" cy="64008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p:style>
        </p:sp>
        <p:sp>
          <p:nvSpPr>
            <p:cNvPr id="8" name="Line 9"/>
            <p:cNvSpPr/>
            <p:nvPr/>
          </p:nvSpPr>
          <p:spPr>
            <a:xfrm>
              <a:off x="6941520" y="1267560"/>
              <a:ext cx="0" cy="64008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p:style>
        </p:sp>
        <p:sp>
          <p:nvSpPr>
            <p:cNvPr id="9" name="Line 10"/>
            <p:cNvSpPr/>
            <p:nvPr/>
          </p:nvSpPr>
          <p:spPr>
            <a:xfrm>
              <a:off x="5249880" y="1912680"/>
              <a:ext cx="169164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p:style>
        </p:sp>
      </p:grpSp>
      <p:sp>
        <p:nvSpPr>
          <p:cNvPr id="10" name="PlaceHolder 11"/>
          <p:cNvSpPr>
            <a:spLocks noGrp="1"/>
          </p:cNvSpPr>
          <p:nvPr>
            <p:ph type="title"/>
          </p:nvPr>
        </p:nvSpPr>
        <p:spPr>
          <a:xfrm>
            <a:off x="1066680" y="642600"/>
            <a:ext cx="10057680" cy="1370880"/>
          </a:xfrm>
          <a:prstGeom prst="rect">
            <a:avLst/>
          </a:prstGeom>
        </p:spPr>
        <p:txBody>
          <a:bodyPr lIns="0" tIns="0" rIns="0" bIns="0" anchor="ctr">
            <a:noAutofit/>
          </a:bodyPr>
          <a:lstStyle/>
          <a:p>
            <a:pPr algn="ctr"/>
            <a:r>
              <a:rPr lang="fr-FR" sz="1800" b="0" strike="noStrike" spc="-1">
                <a:latin typeface="Arial"/>
              </a:rPr>
              <a:t>Cliquez pour éditer le format du texte-titre</a:t>
            </a:r>
          </a:p>
        </p:txBody>
      </p:sp>
      <p:sp>
        <p:nvSpPr>
          <p:cNvPr id="11" name="PlaceHolder 1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CustomShape 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49" name="CustomShape 2"/>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50" name="PlaceHolder 3"/>
          <p:cNvSpPr>
            <a:spLocks noGrp="1"/>
          </p:cNvSpPr>
          <p:nvPr>
            <p:ph type="title"/>
          </p:nvPr>
        </p:nvSpPr>
        <p:spPr>
          <a:xfrm>
            <a:off x="1066680" y="642600"/>
            <a:ext cx="10057680" cy="1370880"/>
          </a:xfrm>
          <a:prstGeom prst="rect">
            <a:avLst/>
          </a:prstGeom>
        </p:spPr>
        <p:txBody>
          <a:bodyPr lIns="0" tIns="0" rIns="0" bIns="0" anchor="ctr">
            <a:noAutofit/>
          </a:bodyPr>
          <a:lstStyle/>
          <a:p>
            <a:pPr algn="ctr"/>
            <a:r>
              <a:rPr lang="fr-FR" sz="1800" b="0" strike="noStrike" spc="-1">
                <a:latin typeface="Arial"/>
              </a:rPr>
              <a:t>Cliquez pour éditer le format du texte-titre</a:t>
            </a:r>
          </a:p>
        </p:txBody>
      </p:sp>
      <p:sp>
        <p:nvSpPr>
          <p:cNvPr id="51"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 name="CustomShape 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89" name="CustomShape 2"/>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90" name="PlaceHolder 3"/>
          <p:cNvSpPr>
            <a:spLocks noGrp="1"/>
          </p:cNvSpPr>
          <p:nvPr>
            <p:ph type="title"/>
          </p:nvPr>
        </p:nvSpPr>
        <p:spPr>
          <a:xfrm>
            <a:off x="1066680" y="642600"/>
            <a:ext cx="10057680" cy="1370880"/>
          </a:xfrm>
          <a:prstGeom prst="rect">
            <a:avLst/>
          </a:prstGeom>
        </p:spPr>
        <p:txBody>
          <a:bodyPr lIns="0" tIns="0" rIns="0" bIns="0" anchor="ctr">
            <a:noAutofit/>
          </a:bodyPr>
          <a:lstStyle/>
          <a:p>
            <a:pPr algn="ctr"/>
            <a:r>
              <a:rPr lang="fr-FR" sz="1800" b="0" strike="noStrike" spc="-1">
                <a:latin typeface="Arial"/>
              </a:rPr>
              <a:t>Cliquez pour éditer le format du texte-titre</a:t>
            </a:r>
          </a:p>
        </p:txBody>
      </p:sp>
      <p:sp>
        <p:nvSpPr>
          <p:cNvPr id="91"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 name="CustomShape 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129" name="CustomShape 2"/>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130" name="PlaceHolder 3"/>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131"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 name="CustomShape 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169" name="CustomShape 2"/>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170" name="PlaceHolder 3"/>
          <p:cNvSpPr>
            <a:spLocks noGrp="1"/>
          </p:cNvSpPr>
          <p:nvPr>
            <p:ph type="title"/>
          </p:nvPr>
        </p:nvSpPr>
        <p:spPr>
          <a:xfrm>
            <a:off x="1066680" y="642600"/>
            <a:ext cx="10057680" cy="1370880"/>
          </a:xfrm>
          <a:prstGeom prst="rect">
            <a:avLst/>
          </a:prstGeom>
        </p:spPr>
        <p:txBody>
          <a:bodyPr lIns="0" tIns="0" rIns="0" bIns="0" anchor="ctr">
            <a:noAutofit/>
          </a:bodyPr>
          <a:lstStyle/>
          <a:p>
            <a:pPr algn="ctr"/>
            <a:r>
              <a:rPr lang="fr-FR" sz="1800" b="0" strike="noStrike" spc="-1">
                <a:latin typeface="Arial"/>
              </a:rPr>
              <a:t>Cliquez pour éditer le format du texte-titre</a:t>
            </a:r>
          </a:p>
        </p:txBody>
      </p:sp>
      <p:sp>
        <p:nvSpPr>
          <p:cNvPr id="171" name="PlaceHolder 4"/>
          <p:cNvSpPr>
            <a:spLocks noGrp="1"/>
          </p:cNvSpPr>
          <p:nvPr>
            <p:ph type="body"/>
          </p:nvPr>
        </p:nvSpPr>
        <p:spPr>
          <a:xfrm>
            <a:off x="1066680" y="2103120"/>
            <a:ext cx="10057680" cy="393120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lgn="ctr">
              <a:spcBef>
                <a:spcPts val="1134"/>
              </a:spcBef>
              <a:buClr>
                <a:srgbClr val="000000"/>
              </a:buClr>
              <a:buSzPct val="75000"/>
              <a:buFont typeface="Symbol" charset="2"/>
              <a:buChar char=""/>
            </a:pPr>
            <a:r>
              <a:rPr lang="fr-FR" sz="1800" b="0" strike="noStrike" spc="-1">
                <a:latin typeface="Arial"/>
              </a:rPr>
              <a:t>Second niveau de plan</a:t>
            </a:r>
          </a:p>
          <a:p>
            <a:pPr marL="1296000" lvl="2" indent="-288000" algn="ctr">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lgn="ctr">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lgn="ctr">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lgn="ctr">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lgn="ctr">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CustomShape 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209" name="CustomShape 2"/>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210" name="PlaceHolder 3"/>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211"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0440024m.esidoc.fr/site/actualites" TargetMode="External"/><Relationship Id="rId7" Type="http://schemas.openxmlformats.org/officeDocument/2006/relationships/image" Target="../media/image15.png"/><Relationship Id="rId2" Type="http://schemas.openxmlformats.org/officeDocument/2006/relationships/slide" Target="slide22.xml"/><Relationship Id="rId1" Type="http://schemas.openxmlformats.org/officeDocument/2006/relationships/slideLayout" Target="../slideLayouts/slideLayout6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1561680" y="2091240"/>
            <a:ext cx="9068040" cy="259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83000"/>
              </a:lnSpc>
            </a:pPr>
            <a:r>
              <a:rPr lang="fr-FR" sz="7200" b="0" strike="noStrike" cap="all" spc="-100" dirty="0">
                <a:solidFill>
                  <a:srgbClr val="262626"/>
                </a:solidFill>
                <a:latin typeface="Garamond"/>
              </a:rPr>
              <a:t>LES EPREUVES DU BACCALAUREAT</a:t>
            </a:r>
            <a:endParaRPr lang="fr-FR" sz="7200" b="0" strike="noStrike" spc="-1" dirty="0">
              <a:latin typeface="Arial"/>
            </a:endParaRPr>
          </a:p>
        </p:txBody>
      </p:sp>
      <p:sp>
        <p:nvSpPr>
          <p:cNvPr id="289" name="CustomShape 2"/>
          <p:cNvSpPr/>
          <p:nvPr/>
        </p:nvSpPr>
        <p:spPr>
          <a:xfrm>
            <a:off x="1562040" y="4682160"/>
            <a:ext cx="9070200" cy="45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tabLst>
                <a:tab pos="0" algn="l"/>
              </a:tabLst>
            </a:pPr>
            <a:r>
              <a:rPr lang="fr-FR" sz="2200" b="1" strike="noStrike" spc="75" dirty="0">
                <a:solidFill>
                  <a:srgbClr val="7B3D00"/>
                </a:solidFill>
                <a:latin typeface="Garamond"/>
              </a:rPr>
              <a:t>LYCEE GABRIEL GUIST’HAU 2023-2024</a:t>
            </a:r>
            <a:endParaRPr lang="fr-FR" sz="2200" b="0" strike="noStrike" spc="-1" dirty="0">
              <a:latin typeface="Arial"/>
            </a:endParaRPr>
          </a:p>
        </p:txBody>
      </p:sp>
      <p:pic>
        <p:nvPicPr>
          <p:cNvPr id="19458" name="Picture 2" descr="Ajustements pour le baccalauréat général et technologique à compter de la  session 2022 - Lycée Louis Bascan"/>
          <p:cNvPicPr>
            <a:picLocks noChangeAspect="1" noChangeArrowheads="1"/>
          </p:cNvPicPr>
          <p:nvPr/>
        </p:nvPicPr>
        <p:blipFill>
          <a:blip r:embed="rId2" cstate="print"/>
          <a:srcRect/>
          <a:stretch>
            <a:fillRect/>
          </a:stretch>
        </p:blipFill>
        <p:spPr bwMode="auto">
          <a:xfrm>
            <a:off x="4595802" y="0"/>
            <a:ext cx="2800350" cy="22098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EA8D9-F1DB-48AE-8696-A0B2610D3559}"/>
              </a:ext>
            </a:extLst>
          </p:cNvPr>
          <p:cNvSpPr>
            <a:spLocks noGrp="1"/>
          </p:cNvSpPr>
          <p:nvPr>
            <p:ph type="title"/>
          </p:nvPr>
        </p:nvSpPr>
        <p:spPr>
          <a:xfrm>
            <a:off x="609480" y="273600"/>
            <a:ext cx="8150816" cy="1144800"/>
          </a:xfrm>
        </p:spPr>
        <p:txBody>
          <a:bodyPr/>
          <a:lstStyle/>
          <a:p>
            <a:pPr algn="ctr"/>
            <a:r>
              <a:rPr lang="fr-FR" sz="2800" b="1" dirty="0">
                <a:solidFill>
                  <a:schemeClr val="accent2">
                    <a:lumMod val="75000"/>
                  </a:schemeClr>
                </a:solidFill>
              </a:rPr>
              <a:t>Certifier des compétences numériques: le PIX</a:t>
            </a:r>
          </a:p>
        </p:txBody>
      </p:sp>
      <p:sp>
        <p:nvSpPr>
          <p:cNvPr id="3" name="Espace réservé du texte 2">
            <a:extLst>
              <a:ext uri="{FF2B5EF4-FFF2-40B4-BE49-F238E27FC236}">
                <a16:creationId xmlns:a16="http://schemas.microsoft.com/office/drawing/2014/main" id="{48AAB6DD-287C-4D36-9D7E-C291DE7FA699}"/>
              </a:ext>
            </a:extLst>
          </p:cNvPr>
          <p:cNvSpPr>
            <a:spLocks noGrp="1"/>
          </p:cNvSpPr>
          <p:nvPr>
            <p:ph type="body"/>
          </p:nvPr>
        </p:nvSpPr>
        <p:spPr>
          <a:xfrm>
            <a:off x="609480" y="1604520"/>
            <a:ext cx="10972440" cy="4632792"/>
          </a:xfrm>
        </p:spPr>
        <p:txBody>
          <a:bodyPr>
            <a:normAutofit/>
          </a:bodyPr>
          <a:lstStyle/>
          <a:p>
            <a:pPr marL="285750" indent="-285750" algn="just">
              <a:buFontTx/>
              <a:buChar char="-"/>
            </a:pPr>
            <a:r>
              <a:rPr lang="fr-FR" dirty="0"/>
              <a:t>Un parcours réalisé en autonomie entre octobre et décembre: 2h de travail environ.</a:t>
            </a:r>
          </a:p>
          <a:p>
            <a:pPr marL="285750" indent="-285750" algn="just">
              <a:buFontTx/>
              <a:buChar char="-"/>
            </a:pPr>
            <a:endParaRPr lang="fr-FR" dirty="0"/>
          </a:p>
          <a:p>
            <a:pPr marL="285750" indent="-285750" algn="just">
              <a:buFontTx/>
              <a:buChar char="-"/>
            </a:pPr>
            <a:r>
              <a:rPr lang="fr-FR" sz="1800" dirty="0"/>
              <a:t>5 niveaux pour 16 compétences au total. </a:t>
            </a:r>
          </a:p>
          <a:p>
            <a:pPr marL="285750" indent="-285750" algn="just">
              <a:buFontTx/>
              <a:buChar char="-"/>
            </a:pPr>
            <a:endParaRPr lang="fr-FR" dirty="0"/>
          </a:p>
          <a:p>
            <a:pPr marL="285750" indent="-285750" algn="just">
              <a:buFontTx/>
              <a:buChar char="-"/>
            </a:pPr>
            <a:r>
              <a:rPr lang="fr-FR" dirty="0"/>
              <a:t>Une épreuve de certification au mois de janvier en cours d’enseignement scientifique:</a:t>
            </a:r>
            <a:r>
              <a:rPr lang="fr-FR" sz="1800" u="sng" dirty="0"/>
              <a:t> durée de 2h (15 minutes de préparation et 1h45 de passation) et se déroule en salle informatique sous la surveillance d’un enseignant. </a:t>
            </a:r>
          </a:p>
          <a:p>
            <a:pPr marL="285750" indent="-285750" algn="just">
              <a:buFontTx/>
              <a:buChar char="-"/>
            </a:pPr>
            <a:endParaRPr lang="fr-FR" u="sng" dirty="0"/>
          </a:p>
          <a:p>
            <a:pPr marL="285750" indent="-285750" algn="just">
              <a:buFontTx/>
              <a:buChar char="-"/>
            </a:pPr>
            <a:r>
              <a:rPr lang="fr-FR" sz="1800" dirty="0"/>
              <a:t>Si la certification ne rentre pas dans le cadre des épreuves du Baccalauréat (contrôle continu et épreuves ponctuelles), le niveau de compétences numériques de l’élève est inscrit sur le </a:t>
            </a:r>
            <a:r>
              <a:rPr lang="fr-FR" sz="1800" b="1" dirty="0"/>
              <a:t>Livret scolaire et sur </a:t>
            </a:r>
            <a:r>
              <a:rPr lang="fr-FR" sz="1800" b="1" dirty="0" err="1"/>
              <a:t>Parcoursup</a:t>
            </a:r>
            <a:r>
              <a:rPr lang="fr-FR" sz="1800" b="1" dirty="0"/>
              <a:t>. </a:t>
            </a:r>
          </a:p>
          <a:p>
            <a:pPr marL="285750" indent="-285750" algn="just">
              <a:buFontTx/>
              <a:buChar char="-"/>
            </a:pPr>
            <a:endParaRPr lang="fr-FR" dirty="0"/>
          </a:p>
          <a:p>
            <a:pPr marL="285750" indent="-285750" algn="just">
              <a:buFontTx/>
              <a:buChar char="-"/>
            </a:pPr>
            <a:r>
              <a:rPr lang="fr-FR" sz="1800" dirty="0"/>
              <a:t>Par ailleurs, la certification </a:t>
            </a:r>
            <a:r>
              <a:rPr lang="fr-FR" sz="1800" dirty="0" err="1"/>
              <a:t>Pix</a:t>
            </a:r>
            <a:r>
              <a:rPr lang="fr-FR" sz="1800" dirty="0"/>
              <a:t> permet aux élèves de valoriser leurs compétences sur un </a:t>
            </a:r>
            <a:r>
              <a:rPr lang="fr-FR" sz="1800" b="1" dirty="0"/>
              <a:t>CV</a:t>
            </a:r>
            <a:r>
              <a:rPr lang="fr-FR" sz="1800" dirty="0"/>
              <a:t> et favoriser leur insertion professionnelle ou leur </a:t>
            </a:r>
            <a:r>
              <a:rPr lang="fr-FR" sz="1800" b="1" dirty="0"/>
              <a:t>mobilité</a:t>
            </a:r>
            <a:r>
              <a:rPr lang="fr-FR" sz="1800" dirty="0"/>
              <a:t> en tant qu’étudiant (cadre européen).</a:t>
            </a:r>
          </a:p>
          <a:p>
            <a:pPr marL="285750" indent="-285750" algn="just">
              <a:buFontTx/>
              <a:buChar char="-"/>
            </a:pPr>
            <a:endParaRPr lang="fr-FR" sz="1800" dirty="0"/>
          </a:p>
          <a:p>
            <a:pPr marL="285750" indent="-285750" algn="just">
              <a:buFontTx/>
              <a:buChar char="-"/>
            </a:pPr>
            <a:r>
              <a:rPr lang="fr-FR" sz="1800" dirty="0"/>
              <a:t> Une possibilité d’ augmenter son score PIX: autre certification en 2</a:t>
            </a:r>
            <a:r>
              <a:rPr lang="fr-FR" sz="1800" baseline="30000" dirty="0"/>
              <a:t>ème</a:t>
            </a:r>
            <a:r>
              <a:rPr lang="fr-FR" sz="1800" dirty="0"/>
              <a:t> année d’études </a:t>
            </a:r>
            <a:r>
              <a:rPr lang="fr-FR" sz="1800" dirty="0" err="1"/>
              <a:t>post-Bac</a:t>
            </a:r>
            <a:r>
              <a:rPr lang="fr-FR" sz="1800" dirty="0"/>
              <a:t>. </a:t>
            </a:r>
          </a:p>
          <a:p>
            <a:pPr marL="285750" indent="-285750">
              <a:buFontTx/>
              <a:buChar char="-"/>
            </a:pPr>
            <a:endParaRPr lang="fr-FR" sz="1800" dirty="0"/>
          </a:p>
          <a:p>
            <a:pPr marL="285750" indent="-285750">
              <a:buFontTx/>
              <a:buChar char="-"/>
            </a:pPr>
            <a:endParaRPr lang="fr-FR" sz="1800" dirty="0"/>
          </a:p>
          <a:p>
            <a:pPr marL="285750" indent="-285750">
              <a:buFontTx/>
              <a:buChar char="-"/>
            </a:pPr>
            <a:endParaRPr lang="fr-FR" dirty="0"/>
          </a:p>
        </p:txBody>
      </p:sp>
      <p:pic>
        <p:nvPicPr>
          <p:cNvPr id="5" name="Image 4">
            <a:extLst>
              <a:ext uri="{FF2B5EF4-FFF2-40B4-BE49-F238E27FC236}">
                <a16:creationId xmlns:a16="http://schemas.microsoft.com/office/drawing/2014/main" id="{506C99D4-4C32-4A06-A200-616C830FC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360" y="404664"/>
            <a:ext cx="2448272" cy="1810408"/>
          </a:xfrm>
          <a:prstGeom prst="rect">
            <a:avLst/>
          </a:prstGeom>
        </p:spPr>
      </p:pic>
    </p:spTree>
    <p:extLst>
      <p:ext uri="{BB962C8B-B14F-4D97-AF65-F5344CB8AC3E}">
        <p14:creationId xmlns:p14="http://schemas.microsoft.com/office/powerpoint/2010/main" val="309023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Image 298"/>
          <p:cNvPicPr/>
          <p:nvPr/>
        </p:nvPicPr>
        <p:blipFill>
          <a:blip r:embed="rId2" cstate="print"/>
          <a:stretch/>
        </p:blipFill>
        <p:spPr>
          <a:xfrm>
            <a:off x="934920" y="807480"/>
            <a:ext cx="9864720" cy="441216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540000" y="540000"/>
            <a:ext cx="8509680" cy="116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br>
              <a:rPr/>
            </a:br>
            <a:r>
              <a:rPr lang="fr-FR" sz="4000" u="sng" spc="-1" dirty="0">
                <a:solidFill>
                  <a:srgbClr val="262626"/>
                </a:solidFill>
                <a:latin typeface="Arial"/>
              </a:rPr>
              <a:t>Co</a:t>
            </a:r>
            <a:r>
              <a:rPr lang="fr-FR" sz="4000" b="0" u="sng" strike="noStrike" spc="-1" dirty="0">
                <a:solidFill>
                  <a:srgbClr val="262626"/>
                </a:solidFill>
                <a:uFillTx/>
                <a:latin typeface="Arial"/>
              </a:rPr>
              <a:t>mment se passe </a:t>
            </a:r>
            <a:br/>
            <a:r>
              <a:rPr lang="fr-FR" sz="4000" b="0" u="sng" strike="noStrike" spc="-1" dirty="0">
                <a:solidFill>
                  <a:srgbClr val="262626"/>
                </a:solidFill>
                <a:uFillTx/>
                <a:latin typeface="Arial"/>
              </a:rPr>
              <a:t>le </a:t>
            </a:r>
            <a:r>
              <a:rPr lang="fr-FR" sz="4000" b="1" u="sng" strike="noStrike" spc="-1" dirty="0">
                <a:solidFill>
                  <a:srgbClr val="262626"/>
                </a:solidFill>
                <a:uFillTx/>
                <a:latin typeface="Arial"/>
              </a:rPr>
              <a:t>Grand oral ?</a:t>
            </a:r>
            <a:br/>
            <a:endParaRPr lang="fr-FR" sz="4000" b="0" strike="noStrike" spc="-1" dirty="0">
              <a:latin typeface="Arial"/>
            </a:endParaRPr>
          </a:p>
        </p:txBody>
      </p:sp>
      <p:graphicFrame>
        <p:nvGraphicFramePr>
          <p:cNvPr id="2" name="Diagram1"/>
          <p:cNvGraphicFramePr/>
          <p:nvPr>
            <p:extLst>
              <p:ext uri="{D42A27DB-BD31-4B8C-83A1-F6EECF244321}">
                <p14:modId xmlns:p14="http://schemas.microsoft.com/office/powerpoint/2010/main" val="2547565303"/>
              </p:ext>
            </p:extLst>
          </p:nvPr>
        </p:nvGraphicFramePr>
        <p:xfrm>
          <a:off x="2524100" y="785794"/>
          <a:ext cx="6399000" cy="2339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2" name="CustomShape 2"/>
          <p:cNvSpPr/>
          <p:nvPr/>
        </p:nvSpPr>
        <p:spPr>
          <a:xfrm>
            <a:off x="238084" y="3000372"/>
            <a:ext cx="4319640" cy="3654360"/>
          </a:xfrm>
          <a:custGeom>
            <a:avLst/>
            <a:gdLst/>
            <a:ahLst/>
            <a:cxnLst/>
            <a:rect l="l" t="t" r="r" b="b"/>
            <a:pathLst>
              <a:path w="12002" h="10154">
                <a:moveTo>
                  <a:pt x="0" y="5076"/>
                </a:moveTo>
                <a:lnTo>
                  <a:pt x="1724" y="6537"/>
                </a:lnTo>
                <a:lnTo>
                  <a:pt x="1757" y="8666"/>
                </a:lnTo>
                <a:lnTo>
                  <a:pt x="4198" y="8667"/>
                </a:lnTo>
                <a:lnTo>
                  <a:pt x="6000" y="10153"/>
                </a:lnTo>
                <a:lnTo>
                  <a:pt x="7727" y="8693"/>
                </a:lnTo>
                <a:lnTo>
                  <a:pt x="10243" y="8666"/>
                </a:lnTo>
                <a:lnTo>
                  <a:pt x="10245" y="6600"/>
                </a:lnTo>
                <a:lnTo>
                  <a:pt x="12001" y="5076"/>
                </a:lnTo>
                <a:lnTo>
                  <a:pt x="10276" y="3615"/>
                </a:lnTo>
                <a:lnTo>
                  <a:pt x="10243" y="1486"/>
                </a:lnTo>
                <a:lnTo>
                  <a:pt x="7802" y="1485"/>
                </a:lnTo>
                <a:lnTo>
                  <a:pt x="6000" y="0"/>
                </a:lnTo>
                <a:lnTo>
                  <a:pt x="4273" y="1459"/>
                </a:lnTo>
                <a:lnTo>
                  <a:pt x="1757" y="1486"/>
                </a:lnTo>
                <a:lnTo>
                  <a:pt x="1755" y="3552"/>
                </a:lnTo>
                <a:lnTo>
                  <a:pt x="0" y="5076"/>
                </a:lnTo>
              </a:path>
            </a:pathLst>
          </a:custGeom>
          <a:gradFill rotWithShape="0">
            <a:gsLst>
              <a:gs pos="0">
                <a:srgbClr val="DDE8CB"/>
              </a:gs>
              <a:gs pos="100000">
                <a:srgbClr val="FFD7D7"/>
              </a:gs>
            </a:gsLst>
            <a:lin ang="3600000"/>
          </a:gradFill>
          <a:ln w="0">
            <a:solidFill>
              <a:srgbClr val="3465A4"/>
            </a:solidFill>
          </a:ln>
          <a:effectLst>
            <a:outerShdw blurRad="57150" dist="1908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p:spPr>
        <p:style>
          <a:lnRef idx="0">
            <a:scrgbClr r="0" g="0" b="0"/>
          </a:lnRef>
          <a:fillRef idx="0">
            <a:scrgbClr r="0" g="0" b="0"/>
          </a:fillRef>
          <a:effectRef idx="0">
            <a:scrgbClr r="0" g="0" b="0"/>
          </a:effectRef>
          <a:fontRef idx="minor"/>
        </p:style>
      </p:sp>
      <p:sp>
        <p:nvSpPr>
          <p:cNvPr id="303" name="CustomShape 3"/>
          <p:cNvSpPr/>
          <p:nvPr/>
        </p:nvSpPr>
        <p:spPr>
          <a:xfrm>
            <a:off x="952464" y="3643314"/>
            <a:ext cx="2879640" cy="257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400" b="0" strike="noStrike" spc="-1" dirty="0">
                <a:solidFill>
                  <a:srgbClr val="F10D0C"/>
                </a:solidFill>
                <a:latin typeface="Comic Sans MS"/>
              </a:rPr>
              <a:t>Le jury est composé de deux professeurs de disciplines différentes, dont l'un représente l'un des deux enseignements de spécialité du candidat et l'autre représente l'autre enseignement de spécialité ou l'un des enseignements communs, ou est professeur-documentaliste</a:t>
            </a:r>
            <a:endParaRPr lang="fr-FR" sz="1400" b="0" strike="noStrike" spc="-1" dirty="0">
              <a:latin typeface="Arial"/>
            </a:endParaRPr>
          </a:p>
        </p:txBody>
      </p:sp>
      <p:sp>
        <p:nvSpPr>
          <p:cNvPr id="6" name="ZoneTexte 5"/>
          <p:cNvSpPr txBox="1"/>
          <p:nvPr/>
        </p:nvSpPr>
        <p:spPr>
          <a:xfrm>
            <a:off x="5667372" y="3786190"/>
            <a:ext cx="5072098" cy="92333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t>L’établissement propose deux séances (7 </a:t>
            </a:r>
            <a:r>
              <a:rPr lang="fr-FR" dirty="0" err="1"/>
              <a:t>nov</a:t>
            </a:r>
            <a:r>
              <a:rPr lang="fr-FR" dirty="0"/>
              <a:t> + 5 </a:t>
            </a:r>
            <a:r>
              <a:rPr lang="fr-FR" dirty="0" err="1"/>
              <a:t>déc</a:t>
            </a:r>
            <a:r>
              <a:rPr lang="fr-FR" dirty="0"/>
              <a:t>) dédiées à la confiance en soi : inscription à l’infirmerie auprès de madame Delahaye.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921960" y="360000"/>
            <a:ext cx="10057680" cy="137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0" strike="noStrike" spc="-1" dirty="0">
                <a:solidFill>
                  <a:srgbClr val="000000"/>
                </a:solidFill>
                <a:latin typeface="Calibri"/>
              </a:rPr>
              <a:t>TEMPS 1: LE CANDIDAT PREPARE SON INTERVENTION (20 min)</a:t>
            </a:r>
            <a:endParaRPr lang="fr-FR" sz="3600" b="0" strike="noStrike" spc="-1" dirty="0">
              <a:latin typeface="Arial"/>
            </a:endParaRPr>
          </a:p>
        </p:txBody>
      </p:sp>
      <p:sp>
        <p:nvSpPr>
          <p:cNvPr id="305" name="CustomShape 2"/>
          <p:cNvSpPr/>
          <p:nvPr/>
        </p:nvSpPr>
        <p:spPr>
          <a:xfrm>
            <a:off x="644592" y="1142984"/>
            <a:ext cx="7539640" cy="487830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endParaRPr lang="fr-FR" sz="1800" b="0" strike="noStrike" spc="-1" dirty="0">
              <a:latin typeface="Arial"/>
            </a:endParaRPr>
          </a:p>
          <a:p>
            <a:pPr algn="ctr">
              <a:lnSpc>
                <a:spcPct val="100000"/>
              </a:lnSpc>
            </a:pPr>
            <a:endParaRPr lang="fr-FR" sz="1600" b="0" strike="noStrike" spc="-1" dirty="0">
              <a:latin typeface="Arial"/>
            </a:endParaRPr>
          </a:p>
          <a:p>
            <a:pPr marL="216000" indent="-215640" algn="just">
              <a:lnSpc>
                <a:spcPct val="100000"/>
              </a:lnSpc>
              <a:buClr>
                <a:srgbClr val="000000"/>
              </a:buClr>
              <a:buSzPct val="45000"/>
              <a:buFont typeface="Wingdings" charset="2"/>
              <a:buChar char=""/>
            </a:pPr>
            <a:r>
              <a:rPr lang="fr-FR" sz="1600" b="1" strike="noStrike" spc="-1" dirty="0">
                <a:latin typeface="Calibri"/>
                <a:ea typeface="Microsoft YaHei"/>
              </a:rPr>
              <a:t>Où se déroule l’épreuve ? </a:t>
            </a:r>
            <a:endParaRPr lang="fr-FR" sz="1600" b="0" strike="noStrike" spc="-1" dirty="0">
              <a:latin typeface="Arial"/>
            </a:endParaRPr>
          </a:p>
          <a:p>
            <a:pPr algn="just">
              <a:lnSpc>
                <a:spcPct val="100000"/>
              </a:lnSpc>
            </a:pPr>
            <a:r>
              <a:rPr lang="fr-FR" sz="1600" b="0" strike="noStrike" spc="-1" dirty="0">
                <a:latin typeface="Calibri"/>
                <a:ea typeface="Microsoft YaHei"/>
              </a:rPr>
              <a:t>L’épreuve se déroule dans un centre d’examen de l’académie, qui peut éventuellement être l’établissement scolaire de l’examinateur. En tout état de cause, l’épreuve est organisée de telle manière qu’il n’interroge pas ses élèves. </a:t>
            </a:r>
            <a:endParaRPr lang="fr-FR" sz="1600" b="0" strike="noStrike" spc="-1" dirty="0">
              <a:latin typeface="Arial"/>
            </a:endParaRPr>
          </a:p>
          <a:p>
            <a:pPr algn="just">
              <a:lnSpc>
                <a:spcPct val="100000"/>
              </a:lnSpc>
            </a:pPr>
            <a:endParaRPr lang="fr-FR" sz="1600" b="0" strike="noStrike" spc="-1" dirty="0">
              <a:latin typeface="Arial"/>
            </a:endParaRPr>
          </a:p>
          <a:p>
            <a:pPr algn="just">
              <a:lnSpc>
                <a:spcPct val="100000"/>
              </a:lnSpc>
            </a:pPr>
            <a:endParaRPr lang="fr-FR" sz="1600" b="0" strike="noStrike" spc="-1" dirty="0">
              <a:latin typeface="Arial"/>
            </a:endParaRPr>
          </a:p>
          <a:p>
            <a:pPr marL="216000" indent="-215640" algn="just">
              <a:lnSpc>
                <a:spcPct val="100000"/>
              </a:lnSpc>
              <a:buClr>
                <a:srgbClr val="000000"/>
              </a:buClr>
              <a:buSzPct val="45000"/>
              <a:buFont typeface="Wingdings" charset="2"/>
              <a:buChar char=""/>
            </a:pPr>
            <a:r>
              <a:rPr lang="fr-FR" sz="1600" b="1" strike="noStrike" spc="-1" dirty="0">
                <a:latin typeface="Calibri"/>
                <a:ea typeface="Microsoft YaHei"/>
              </a:rPr>
              <a:t>Que fait le candidat durant le temps de préparation ?</a:t>
            </a:r>
            <a:r>
              <a:rPr lang="fr-FR" sz="1600" b="0" strike="noStrike" spc="-1" dirty="0">
                <a:latin typeface="Calibri"/>
                <a:ea typeface="Microsoft YaHei"/>
              </a:rPr>
              <a:t> </a:t>
            </a:r>
            <a:endParaRPr lang="fr-FR" sz="1600" b="0" strike="noStrike" spc="-1" dirty="0">
              <a:latin typeface="Arial"/>
            </a:endParaRPr>
          </a:p>
          <a:p>
            <a:pPr algn="just">
              <a:lnSpc>
                <a:spcPct val="100000"/>
              </a:lnSpc>
            </a:pPr>
            <a:r>
              <a:rPr lang="fr-FR" sz="1600" b="0" strike="noStrike" spc="-1" dirty="0">
                <a:latin typeface="Calibri"/>
                <a:ea typeface="Microsoft YaHei"/>
              </a:rPr>
              <a:t>Le temps de préparation permet au candidat de se mettre dans les conditions de l’épreuve. Il peut ainsi préparer la structuration de son argumentation, organiser son propos et réaliser une production écrite s’il le souhaite. Cette production est à remettre au jury au début de l’épreuve et ne donne pas lieu à une évaluation.</a:t>
            </a:r>
            <a:endParaRPr lang="fr-FR" sz="1600" b="0" strike="noStrike" spc="-1" dirty="0">
              <a:latin typeface="Arial"/>
            </a:endParaRPr>
          </a:p>
          <a:p>
            <a:pPr algn="just">
              <a:lnSpc>
                <a:spcPct val="100000"/>
              </a:lnSpc>
            </a:pPr>
            <a:endParaRPr lang="fr-FR" sz="1600" b="0" strike="noStrike" spc="-1" dirty="0">
              <a:latin typeface="Arial"/>
            </a:endParaRPr>
          </a:p>
          <a:p>
            <a:pPr algn="just">
              <a:lnSpc>
                <a:spcPct val="100000"/>
              </a:lnSpc>
            </a:pPr>
            <a:endParaRPr lang="fr-FR" sz="1600" b="0" strike="noStrike" spc="-1" dirty="0">
              <a:latin typeface="Arial"/>
            </a:endParaRPr>
          </a:p>
          <a:p>
            <a:pPr marL="216000" indent="-215640" algn="just">
              <a:lnSpc>
                <a:spcPct val="100000"/>
              </a:lnSpc>
              <a:buClr>
                <a:srgbClr val="000000"/>
              </a:buClr>
              <a:buSzPct val="45000"/>
              <a:buFont typeface="Wingdings" charset="2"/>
              <a:buChar char=""/>
            </a:pPr>
            <a:r>
              <a:rPr lang="fr-FR" sz="1600" b="1" strike="noStrike" spc="-1" dirty="0">
                <a:latin typeface="Calibri"/>
                <a:ea typeface="Microsoft YaHei"/>
              </a:rPr>
              <a:t>Le candidat dispose-t-il de documents pendant l’épreuve ? </a:t>
            </a:r>
            <a:endParaRPr lang="fr-FR" sz="1600" b="0" strike="noStrike" spc="-1" dirty="0">
              <a:latin typeface="Arial"/>
            </a:endParaRPr>
          </a:p>
          <a:p>
            <a:pPr algn="just">
              <a:lnSpc>
                <a:spcPct val="100000"/>
              </a:lnSpc>
            </a:pPr>
            <a:r>
              <a:rPr lang="fr-FR" sz="1600" b="0" strike="noStrike" spc="-1" dirty="0">
                <a:latin typeface="Calibri"/>
                <a:ea typeface="Microsoft YaHei"/>
              </a:rPr>
              <a:t>Le candidat s’exprime sans notes tout au long de l’épreuve. Il ne peut ni s’appuyer sur un support numérique ni présenter une réalisation qu’il aurait préparée durant l’année. Pendant le temps de préparation (20 minutes), le candidat peut, s’il le souhaite, réaliser un support pour accompagner sa prise de parole. S’il choisit cette option, il doit remettre ce support au jury. Ce support n’est pas évalué ; il ne sert qu’à appuyer le propos, si le candidat le juge nécessaire. </a:t>
            </a:r>
            <a:r>
              <a:rPr lang="fr-FR" sz="1600" b="0" strike="noStrike" spc="-1" dirty="0">
                <a:latin typeface="Arial"/>
                <a:ea typeface="Microsoft YaHei"/>
              </a:rPr>
              <a:t> </a:t>
            </a:r>
            <a:endParaRPr lang="fr-FR" sz="1600" b="0" strike="noStrike" spc="-1" dirty="0">
              <a:latin typeface="Arial"/>
            </a:endParaRPr>
          </a:p>
        </p:txBody>
      </p:sp>
      <p:sp>
        <p:nvSpPr>
          <p:cNvPr id="306" name="CustomShape 3"/>
          <p:cNvSpPr/>
          <p:nvPr/>
        </p:nvSpPr>
        <p:spPr>
          <a:xfrm>
            <a:off x="8636489" y="1988840"/>
            <a:ext cx="3205800" cy="3500462"/>
          </a:xfrm>
          <a:custGeom>
            <a:avLst/>
            <a:gdLst/>
            <a:ahLst/>
            <a:cxnLst/>
            <a:rect l="l" t="t" r="r" b="b"/>
            <a:pathLst>
              <a:path w="8908" h="8908">
                <a:moveTo>
                  <a:pt x="1484" y="0"/>
                </a:moveTo>
                <a:lnTo>
                  <a:pt x="1485" y="0"/>
                </a:lnTo>
                <a:cubicBezTo>
                  <a:pt x="1224" y="0"/>
                  <a:pt x="968" y="69"/>
                  <a:pt x="742" y="199"/>
                </a:cubicBezTo>
                <a:cubicBezTo>
                  <a:pt x="517" y="329"/>
                  <a:pt x="329" y="517"/>
                  <a:pt x="199" y="742"/>
                </a:cubicBezTo>
                <a:cubicBezTo>
                  <a:pt x="69" y="968"/>
                  <a:pt x="0" y="1224"/>
                  <a:pt x="0" y="1485"/>
                </a:cubicBezTo>
                <a:lnTo>
                  <a:pt x="0" y="7422"/>
                </a:lnTo>
                <a:lnTo>
                  <a:pt x="0" y="7423"/>
                </a:lnTo>
                <a:cubicBezTo>
                  <a:pt x="0" y="7683"/>
                  <a:pt x="69" y="7939"/>
                  <a:pt x="199" y="8165"/>
                </a:cubicBezTo>
                <a:cubicBezTo>
                  <a:pt x="329" y="8390"/>
                  <a:pt x="517" y="8578"/>
                  <a:pt x="742" y="8708"/>
                </a:cubicBezTo>
                <a:cubicBezTo>
                  <a:pt x="968" y="8838"/>
                  <a:pt x="1224" y="8907"/>
                  <a:pt x="1485" y="8907"/>
                </a:cubicBezTo>
                <a:lnTo>
                  <a:pt x="7422" y="8907"/>
                </a:lnTo>
                <a:lnTo>
                  <a:pt x="7423" y="8907"/>
                </a:lnTo>
                <a:cubicBezTo>
                  <a:pt x="7683" y="8907"/>
                  <a:pt x="7939" y="8838"/>
                  <a:pt x="8165" y="8708"/>
                </a:cubicBezTo>
                <a:cubicBezTo>
                  <a:pt x="8390" y="8578"/>
                  <a:pt x="8578" y="8390"/>
                  <a:pt x="8708" y="8165"/>
                </a:cubicBezTo>
                <a:cubicBezTo>
                  <a:pt x="8838" y="7939"/>
                  <a:pt x="8907" y="7683"/>
                  <a:pt x="8907" y="7423"/>
                </a:cubicBezTo>
                <a:lnTo>
                  <a:pt x="8907" y="1484"/>
                </a:lnTo>
                <a:lnTo>
                  <a:pt x="8907" y="1485"/>
                </a:lnTo>
                <a:lnTo>
                  <a:pt x="8907" y="1485"/>
                </a:lnTo>
                <a:cubicBezTo>
                  <a:pt x="8907" y="1224"/>
                  <a:pt x="8838" y="968"/>
                  <a:pt x="8708" y="742"/>
                </a:cubicBezTo>
                <a:cubicBezTo>
                  <a:pt x="8578" y="517"/>
                  <a:pt x="8390" y="329"/>
                  <a:pt x="8165" y="199"/>
                </a:cubicBezTo>
                <a:cubicBezTo>
                  <a:pt x="7939" y="69"/>
                  <a:pt x="7683" y="0"/>
                  <a:pt x="7423" y="0"/>
                </a:cubicBezTo>
                <a:lnTo>
                  <a:pt x="1484" y="0"/>
                </a:lnTo>
              </a:path>
            </a:pathLst>
          </a:custGeom>
          <a:noFill/>
          <a:ln w="144000">
            <a:solidFill>
              <a:srgbClr val="C9211E"/>
            </a:solidFill>
            <a:round/>
          </a:ln>
        </p:spPr>
        <p:style>
          <a:lnRef idx="0">
            <a:scrgbClr r="0" g="0" b="0"/>
          </a:lnRef>
          <a:fillRef idx="0">
            <a:scrgbClr r="0" g="0" b="0"/>
          </a:fillRef>
          <a:effectRef idx="0">
            <a:scrgbClr r="0" g="0" b="0"/>
          </a:effectRef>
          <a:fontRef idx="minor"/>
        </p:style>
      </p:sp>
      <p:sp>
        <p:nvSpPr>
          <p:cNvPr id="307" name="CustomShape 4"/>
          <p:cNvSpPr/>
          <p:nvPr/>
        </p:nvSpPr>
        <p:spPr>
          <a:xfrm>
            <a:off x="8667768" y="2143116"/>
            <a:ext cx="2879640" cy="290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600" b="0" strike="noStrike" spc="-1" dirty="0">
                <a:solidFill>
                  <a:srgbClr val="7B3D00"/>
                </a:solidFill>
                <a:latin typeface="Arial"/>
              </a:rPr>
              <a:t>Le candidat présente deux questions qui peuvent se répartir comme telles : </a:t>
            </a:r>
            <a:endParaRPr lang="fr-FR" sz="1600" b="0" strike="noStrike" spc="-1" dirty="0">
              <a:latin typeface="Arial"/>
            </a:endParaRPr>
          </a:p>
          <a:p>
            <a:pPr algn="ctr">
              <a:lnSpc>
                <a:spcPct val="100000"/>
              </a:lnSpc>
            </a:pPr>
            <a:r>
              <a:rPr lang="fr-FR" sz="1600" b="0" strike="noStrike" spc="-1" dirty="0">
                <a:solidFill>
                  <a:srgbClr val="7B3D00"/>
                </a:solidFill>
                <a:latin typeface="Arial"/>
              </a:rPr>
              <a:t>	- question</a:t>
            </a:r>
            <a:r>
              <a:rPr lang="fr-FR" sz="1600" b="1" strike="noStrike" spc="-1" dirty="0">
                <a:solidFill>
                  <a:srgbClr val="7B3D00"/>
                </a:solidFill>
                <a:latin typeface="Arial"/>
              </a:rPr>
              <a:t> spécialité A</a:t>
            </a:r>
            <a:r>
              <a:rPr lang="fr-FR" sz="1600" b="0" strike="noStrike" spc="-1" dirty="0">
                <a:solidFill>
                  <a:srgbClr val="7B3D00"/>
                </a:solidFill>
                <a:latin typeface="Arial"/>
              </a:rPr>
              <a:t> + question </a:t>
            </a:r>
            <a:r>
              <a:rPr lang="fr-FR" sz="1600" b="1" strike="noStrike" spc="-1" dirty="0">
                <a:solidFill>
                  <a:srgbClr val="7B3D00"/>
                </a:solidFill>
                <a:latin typeface="Arial"/>
              </a:rPr>
              <a:t>spécialité B</a:t>
            </a:r>
            <a:endParaRPr lang="fr-FR" sz="1600" b="0" strike="noStrike" spc="-1" dirty="0">
              <a:latin typeface="Arial"/>
            </a:endParaRPr>
          </a:p>
          <a:p>
            <a:pPr algn="ctr">
              <a:lnSpc>
                <a:spcPct val="100000"/>
              </a:lnSpc>
            </a:pPr>
            <a:r>
              <a:rPr lang="fr-FR" sz="1600" b="0" strike="noStrike" spc="-1" dirty="0">
                <a:solidFill>
                  <a:srgbClr val="7B3D00"/>
                </a:solidFill>
                <a:latin typeface="Arial"/>
              </a:rPr>
              <a:t>	- question</a:t>
            </a:r>
            <a:r>
              <a:rPr lang="fr-FR" sz="1600" b="1" strike="noStrike" spc="-1" dirty="0">
                <a:solidFill>
                  <a:srgbClr val="7B3D00"/>
                </a:solidFill>
                <a:latin typeface="Arial"/>
              </a:rPr>
              <a:t> spécialité A</a:t>
            </a:r>
            <a:r>
              <a:rPr lang="fr-FR" sz="1600" b="0" strike="noStrike" spc="-1" dirty="0">
                <a:solidFill>
                  <a:srgbClr val="7B3D00"/>
                </a:solidFill>
                <a:latin typeface="Arial"/>
              </a:rPr>
              <a:t> + question </a:t>
            </a:r>
            <a:r>
              <a:rPr lang="fr-FR" sz="1600" b="1" strike="noStrike" spc="-1" dirty="0">
                <a:solidFill>
                  <a:srgbClr val="7B3D00"/>
                </a:solidFill>
                <a:latin typeface="Arial"/>
              </a:rPr>
              <a:t>transversale</a:t>
            </a:r>
            <a:endParaRPr lang="fr-FR" sz="1600" b="0" strike="noStrike" spc="-1" dirty="0">
              <a:latin typeface="Arial"/>
            </a:endParaRPr>
          </a:p>
          <a:p>
            <a:pPr algn="ctr">
              <a:lnSpc>
                <a:spcPct val="100000"/>
              </a:lnSpc>
            </a:pPr>
            <a:r>
              <a:rPr lang="fr-FR" sz="1600" b="0" strike="noStrike" spc="-1" dirty="0">
                <a:solidFill>
                  <a:srgbClr val="7B3D00"/>
                </a:solidFill>
                <a:latin typeface="Arial"/>
              </a:rPr>
              <a:t>- question </a:t>
            </a:r>
            <a:r>
              <a:rPr lang="fr-FR" sz="1600" b="1" strike="noStrike" spc="-1" dirty="0">
                <a:solidFill>
                  <a:srgbClr val="7B3D00"/>
                </a:solidFill>
                <a:latin typeface="Arial"/>
              </a:rPr>
              <a:t>spécialité B</a:t>
            </a:r>
            <a:r>
              <a:rPr lang="fr-FR" sz="1600" b="0" strike="noStrike" spc="-1" dirty="0">
                <a:solidFill>
                  <a:srgbClr val="7B3D00"/>
                </a:solidFill>
                <a:latin typeface="Arial"/>
              </a:rPr>
              <a:t> + question</a:t>
            </a:r>
            <a:r>
              <a:rPr lang="fr-FR" sz="1600" b="1" strike="noStrike" spc="-1" dirty="0">
                <a:solidFill>
                  <a:srgbClr val="7B3D00"/>
                </a:solidFill>
                <a:latin typeface="Arial"/>
              </a:rPr>
              <a:t> transversale</a:t>
            </a:r>
            <a:endParaRPr lang="fr-FR" sz="1600" b="0" strike="noStrike" spc="-1" dirty="0">
              <a:latin typeface="Arial"/>
            </a:endParaRPr>
          </a:p>
          <a:p>
            <a:pPr algn="ctr">
              <a:lnSpc>
                <a:spcPct val="100000"/>
              </a:lnSpc>
            </a:pPr>
            <a:r>
              <a:rPr lang="fr-FR" sz="1600" b="0" strike="noStrike" spc="-1" dirty="0">
                <a:solidFill>
                  <a:srgbClr val="7B3D00"/>
                </a:solidFill>
                <a:latin typeface="Arial"/>
              </a:rPr>
              <a:t>	- 2 questions t</a:t>
            </a:r>
            <a:r>
              <a:rPr lang="fr-FR" sz="1600" b="1" strike="noStrike" spc="-1" dirty="0">
                <a:solidFill>
                  <a:srgbClr val="7B3D00"/>
                </a:solidFill>
                <a:latin typeface="Arial"/>
              </a:rPr>
              <a:t>ransversales</a:t>
            </a:r>
            <a:endParaRPr lang="fr-FR" sz="1600" b="0" strike="noStrike" spc="-1" dirty="0">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E70E971-74A6-4520-8614-1A4B81B42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9160" y="548680"/>
            <a:ext cx="4536504" cy="2551784"/>
          </a:xfrm>
          <a:prstGeom prst="rect">
            <a:avLst/>
          </a:prstGeom>
        </p:spPr>
      </p:pic>
      <p:pic>
        <p:nvPicPr>
          <p:cNvPr id="5" name="Image 4">
            <a:extLst>
              <a:ext uri="{FF2B5EF4-FFF2-40B4-BE49-F238E27FC236}">
                <a16:creationId xmlns:a16="http://schemas.microsoft.com/office/drawing/2014/main" id="{97C1125F-02DD-4431-8AAE-B06ACCFE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31" y="3394357"/>
            <a:ext cx="5380962" cy="2630692"/>
          </a:xfrm>
          <a:prstGeom prst="rect">
            <a:avLst/>
          </a:prstGeom>
        </p:spPr>
      </p:pic>
      <p:pic>
        <p:nvPicPr>
          <p:cNvPr id="6" name="Image 5">
            <a:extLst>
              <a:ext uri="{FF2B5EF4-FFF2-40B4-BE49-F238E27FC236}">
                <a16:creationId xmlns:a16="http://schemas.microsoft.com/office/drawing/2014/main" id="{5186A31C-9F0D-4A70-9DEF-B34FE15B8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91" y="348680"/>
            <a:ext cx="5876925" cy="4400550"/>
          </a:xfrm>
          <a:prstGeom prst="rect">
            <a:avLst/>
          </a:prstGeom>
        </p:spPr>
      </p:pic>
    </p:spTree>
    <p:extLst>
      <p:ext uri="{BB962C8B-B14F-4D97-AF65-F5344CB8AC3E}">
        <p14:creationId xmlns:p14="http://schemas.microsoft.com/office/powerpoint/2010/main" val="51914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2"/>
          <p:cNvGraphicFramePr/>
          <p:nvPr>
            <p:extLst>
              <p:ext uri="{D42A27DB-BD31-4B8C-83A1-F6EECF244321}">
                <p14:modId xmlns:p14="http://schemas.microsoft.com/office/powerpoint/2010/main" val="3033677649"/>
              </p:ext>
            </p:extLst>
          </p:nvPr>
        </p:nvGraphicFramePr>
        <p:xfrm>
          <a:off x="809588" y="1519920"/>
          <a:ext cx="10572824" cy="4239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8" name="CustomShape 1"/>
          <p:cNvSpPr/>
          <p:nvPr/>
        </p:nvSpPr>
        <p:spPr>
          <a:xfrm>
            <a:off x="1066680" y="642600"/>
            <a:ext cx="10057680" cy="797040"/>
          </a:xfrm>
          <a:prstGeom prst="rect">
            <a:avLst/>
          </a:prstGeom>
          <a:noFill/>
          <a:ln w="0">
            <a:noFill/>
          </a:ln>
        </p:spPr>
        <p:style>
          <a:lnRef idx="2">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0" strike="noStrike" spc="-1" dirty="0">
                <a:solidFill>
                  <a:srgbClr val="000000"/>
                </a:solidFill>
                <a:latin typeface="Calibri"/>
              </a:rPr>
              <a:t>TEMPS 2: PRESENTER UNE QUESTION (10 min)</a:t>
            </a:r>
            <a:endParaRPr lang="fr-FR" sz="36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1066680" y="713520"/>
            <a:ext cx="10057680" cy="108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73500" lnSpcReduction="20000"/>
          </a:bodyPr>
          <a:lstStyle/>
          <a:p>
            <a:pPr algn="ctr">
              <a:lnSpc>
                <a:spcPct val="90000"/>
              </a:lnSpc>
            </a:pPr>
            <a:r>
              <a:rPr lang="fr-FR" sz="4800" b="1" strike="noStrike" spc="-1">
                <a:solidFill>
                  <a:srgbClr val="262626"/>
                </a:solidFill>
                <a:latin typeface="Garamond"/>
              </a:rPr>
              <a:t>TEMPS 3 : ECHANGE AVEC LE JURY (10 min)</a:t>
            </a:r>
            <a:br/>
            <a:endParaRPr lang="fr-FR" sz="4800" b="0" strike="noStrike" spc="-1">
              <a:latin typeface="Arial"/>
            </a:endParaRPr>
          </a:p>
        </p:txBody>
      </p:sp>
      <p:graphicFrame>
        <p:nvGraphicFramePr>
          <p:cNvPr id="3" name="Diagram3"/>
          <p:cNvGraphicFramePr/>
          <p:nvPr>
            <p:extLst>
              <p:ext uri="{D42A27DB-BD31-4B8C-83A1-F6EECF244321}">
                <p14:modId xmlns:p14="http://schemas.microsoft.com/office/powerpoint/2010/main" val="3415136227"/>
              </p:ext>
            </p:extLst>
          </p:nvPr>
        </p:nvGraphicFramePr>
        <p:xfrm>
          <a:off x="883080" y="1444320"/>
          <a:ext cx="10099080" cy="1975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0" name="CustomShape 2"/>
          <p:cNvSpPr/>
          <p:nvPr/>
        </p:nvSpPr>
        <p:spPr>
          <a:xfrm>
            <a:off x="900000" y="3600000"/>
            <a:ext cx="10079640" cy="2798640"/>
          </a:xfrm>
          <a:prstGeom prst="rect">
            <a:avLst/>
          </a:prstGeom>
          <a:noFill/>
          <a:ln w="0">
            <a:noFill/>
          </a:ln>
        </p:spPr>
        <p:style>
          <a:lnRef idx="2">
            <a:scrgbClr r="0" g="0" b="0"/>
          </a:lnRef>
          <a:fillRef idx="0">
            <a:scrgbClr r="0" g="0" b="0"/>
          </a:fillRef>
          <a:effectRef idx="0">
            <a:scrgbClr r="0" g="0" b="0"/>
          </a:effectRef>
          <a:fontRef idx="minor"/>
        </p:style>
        <p:txBody>
          <a:bodyPr lIns="90000" tIns="45000" rIns="90000" bIns="45000">
            <a:noAutofit/>
          </a:bodyPr>
          <a:lstStyle/>
          <a:p>
            <a:pPr marL="216000" indent="-215640">
              <a:lnSpc>
                <a:spcPct val="100000"/>
              </a:lnSpc>
              <a:buClr>
                <a:srgbClr val="000000"/>
              </a:buClr>
              <a:buSzPct val="45000"/>
              <a:buFont typeface="Wingdings" charset="2"/>
              <a:buChar char=""/>
            </a:pPr>
            <a:r>
              <a:rPr lang="fr-FR" sz="1600" b="1" strike="noStrike" spc="-1" dirty="0">
                <a:latin typeface="Arial"/>
              </a:rPr>
              <a:t>Lors de ce temps de l’épreuve, les questions du jury peuvent-elles porter sur l’ensemble du programme de l’enseignement de spécialité ? </a:t>
            </a:r>
            <a:endParaRPr lang="fr-FR" sz="1600" b="0" strike="noStrike" spc="-1" dirty="0">
              <a:latin typeface="Arial"/>
            </a:endParaRPr>
          </a:p>
          <a:p>
            <a:pPr>
              <a:lnSpc>
                <a:spcPct val="100000"/>
              </a:lnSpc>
            </a:pPr>
            <a:r>
              <a:rPr lang="fr-FR" sz="1600" b="0" strike="noStrike" spc="-1" dirty="0">
                <a:latin typeface="Arial"/>
              </a:rPr>
              <a:t>Oui. Durant le temps d’échange avec le jury, le candidat peut être interrogé sur l’ensemble du programme de terminale. Mais cette partie de l’épreuve doit aussi évaluer les capacités argumentatives du candidat, il s’agit donc d’un entretien avec le candidat et non d’une interrogation de connaissances. Cet entretien est mené en réaction à la présentation que le candidat a faite lors de la première partie de l’épreuve. </a:t>
            </a:r>
          </a:p>
          <a:p>
            <a:pPr>
              <a:lnSpc>
                <a:spcPct val="100000"/>
              </a:lnSpc>
            </a:pPr>
            <a:endParaRPr lang="fr-FR" sz="1600" b="0" strike="noStrike" spc="-1" dirty="0">
              <a:latin typeface="Arial"/>
            </a:endParaRPr>
          </a:p>
          <a:p>
            <a:pPr marL="216000" indent="-215640">
              <a:lnSpc>
                <a:spcPct val="100000"/>
              </a:lnSpc>
              <a:buClr>
                <a:srgbClr val="000000"/>
              </a:buClr>
              <a:buSzPct val="45000"/>
              <a:buFont typeface="Wingdings" charset="2"/>
              <a:buChar char=""/>
            </a:pPr>
            <a:r>
              <a:rPr lang="fr-FR" sz="1600" b="1" strike="noStrike" spc="-1" dirty="0">
                <a:latin typeface="Arial"/>
              </a:rPr>
              <a:t>Les deux enseignements de spécialité du candidat peuvent-ils donner lieu à des questions lors de la deuxième partie de l’épreuve ? </a:t>
            </a:r>
            <a:endParaRPr lang="fr-FR" sz="1600" b="0" strike="noStrike" spc="-1" dirty="0">
              <a:latin typeface="Arial"/>
            </a:endParaRPr>
          </a:p>
          <a:p>
            <a:pPr algn="just">
              <a:lnSpc>
                <a:spcPct val="100000"/>
              </a:lnSpc>
            </a:pPr>
            <a:r>
              <a:rPr lang="fr-FR" sz="1600" b="0" strike="noStrike" spc="-1" dirty="0">
                <a:latin typeface="Arial"/>
              </a:rPr>
              <a:t>Selon la composition du jury et de la question présentée durant la première partie, les deux enseignem</a:t>
            </a:r>
            <a:r>
              <a:rPr lang="fr-FR" sz="1600" b="0" strike="noStrike" spc="-1" dirty="0">
                <a:latin typeface="Arial"/>
                <a:ea typeface="Microsoft YaHei"/>
              </a:rPr>
              <a:t>ents de spécialité du candidat peuvent être mobilisés lors de la deuxième partie.  </a:t>
            </a:r>
            <a:endParaRPr lang="fr-FR" sz="1600" b="0" strike="noStrike" spc="-1" dirty="0">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2D1CDDA-4A7F-47CE-9AA7-FB0A5D450BA9}"/>
              </a:ext>
            </a:extLst>
          </p:cNvPr>
          <p:cNvSpPr>
            <a:spLocks noGrp="1"/>
          </p:cNvSpPr>
          <p:nvPr>
            <p:ph type="body"/>
          </p:nvPr>
        </p:nvSpPr>
        <p:spPr>
          <a:xfrm>
            <a:off x="551384" y="2420888"/>
            <a:ext cx="4968552" cy="3257200"/>
          </a:xfrm>
        </p:spPr>
        <p:txBody>
          <a:bodyPr>
            <a:normAutofit/>
          </a:bodyPr>
          <a:lstStyle/>
          <a:p>
            <a:pPr marL="285750" indent="-285750" algn="just">
              <a:buFontTx/>
              <a:buChar char="-"/>
            </a:pPr>
            <a:r>
              <a:rPr lang="fr-FR" sz="2000" b="1" dirty="0"/>
              <a:t>Suppression du temps d’échange (5 min) avec le jury de professeurs sur le projet professionnel: les 2 parties restantes de l’épreuve sont d’une durée égale de 10 minutes. </a:t>
            </a:r>
          </a:p>
          <a:p>
            <a:pPr marL="285750" indent="-285750" algn="just">
              <a:buFontTx/>
              <a:buChar char="-"/>
            </a:pPr>
            <a:endParaRPr lang="fr-FR" sz="2000" b="1" dirty="0"/>
          </a:p>
          <a:p>
            <a:pPr marL="285750" indent="-285750" algn="just">
              <a:buFontTx/>
              <a:buChar char="-"/>
            </a:pPr>
            <a:r>
              <a:rPr lang="fr-FR" sz="2000" b="1" dirty="0"/>
              <a:t>La possibilité est donnée au candidat d’utiliser un tableau durant le second temps de l’épreuve. </a:t>
            </a:r>
          </a:p>
        </p:txBody>
      </p:sp>
      <p:sp>
        <p:nvSpPr>
          <p:cNvPr id="2" name="Titre 1">
            <a:extLst>
              <a:ext uri="{FF2B5EF4-FFF2-40B4-BE49-F238E27FC236}">
                <a16:creationId xmlns:a16="http://schemas.microsoft.com/office/drawing/2014/main" id="{4E940AE6-8FF0-4FD3-97F7-38C373DCF2C8}"/>
              </a:ext>
            </a:extLst>
          </p:cNvPr>
          <p:cNvSpPr>
            <a:spLocks noGrp="1"/>
          </p:cNvSpPr>
          <p:nvPr>
            <p:ph type="title"/>
          </p:nvPr>
        </p:nvSpPr>
        <p:spPr>
          <a:xfrm>
            <a:off x="5519936" y="273600"/>
            <a:ext cx="6061984" cy="1144800"/>
          </a:xfrm>
        </p:spPr>
        <p:txBody>
          <a:bodyPr/>
          <a:lstStyle/>
          <a:p>
            <a:pPr algn="ctr"/>
            <a:r>
              <a:rPr lang="fr-FR" sz="3600" dirty="0">
                <a:solidFill>
                  <a:schemeClr val="accent2">
                    <a:lumMod val="75000"/>
                  </a:schemeClr>
                </a:solidFill>
                <a:latin typeface="Comic Sans MS" panose="030F0702030302020204" pitchFamily="66" charset="0"/>
              </a:rPr>
              <a:t>CE QUI CHANGE EN 2024</a:t>
            </a:r>
          </a:p>
        </p:txBody>
      </p:sp>
      <p:pic>
        <p:nvPicPr>
          <p:cNvPr id="8" name="Image 7">
            <a:extLst>
              <a:ext uri="{FF2B5EF4-FFF2-40B4-BE49-F238E27FC236}">
                <a16:creationId xmlns:a16="http://schemas.microsoft.com/office/drawing/2014/main" id="{093EA58D-E8D8-425E-80FB-3F47B09EE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96752"/>
            <a:ext cx="4980404" cy="5219637"/>
          </a:xfrm>
          <a:prstGeom prst="rect">
            <a:avLst/>
          </a:prstGeom>
        </p:spPr>
      </p:pic>
      <p:pic>
        <p:nvPicPr>
          <p:cNvPr id="9" name="Image 8">
            <a:extLst>
              <a:ext uri="{FF2B5EF4-FFF2-40B4-BE49-F238E27FC236}">
                <a16:creationId xmlns:a16="http://schemas.microsoft.com/office/drawing/2014/main" id="{498BF376-61EB-4AFE-A92C-ECF11C294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496" y="476672"/>
            <a:ext cx="2944327" cy="1656184"/>
          </a:xfrm>
          <a:prstGeom prst="rect">
            <a:avLst/>
          </a:prstGeom>
        </p:spPr>
      </p:pic>
      <p:sp>
        <p:nvSpPr>
          <p:cNvPr id="10" name="Flèche : courbe vers la droite 9">
            <a:extLst>
              <a:ext uri="{FF2B5EF4-FFF2-40B4-BE49-F238E27FC236}">
                <a16:creationId xmlns:a16="http://schemas.microsoft.com/office/drawing/2014/main" id="{72718332-E83F-4870-8D8A-6993DF305B2E}"/>
              </a:ext>
            </a:extLst>
          </p:cNvPr>
          <p:cNvSpPr/>
          <p:nvPr/>
        </p:nvSpPr>
        <p:spPr>
          <a:xfrm>
            <a:off x="3503712" y="4941168"/>
            <a:ext cx="2448272" cy="11448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Signe de multiplication 10">
            <a:extLst>
              <a:ext uri="{FF2B5EF4-FFF2-40B4-BE49-F238E27FC236}">
                <a16:creationId xmlns:a16="http://schemas.microsoft.com/office/drawing/2014/main" id="{1C9F4505-3F49-4A8A-AC1E-0CBF3F1BA2EE}"/>
              </a:ext>
            </a:extLst>
          </p:cNvPr>
          <p:cNvSpPr/>
          <p:nvPr/>
        </p:nvSpPr>
        <p:spPr>
          <a:xfrm>
            <a:off x="9679030" y="5229200"/>
            <a:ext cx="1080120" cy="7920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01369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4"/>
          <p:cNvGraphicFramePr/>
          <p:nvPr>
            <p:extLst>
              <p:ext uri="{D42A27DB-BD31-4B8C-83A1-F6EECF244321}">
                <p14:modId xmlns:p14="http://schemas.microsoft.com/office/powerpoint/2010/main" val="3422720316"/>
              </p:ext>
            </p:extLst>
          </p:nvPr>
        </p:nvGraphicFramePr>
        <p:xfrm>
          <a:off x="827640" y="2075760"/>
          <a:ext cx="10265400" cy="3138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1" name="CustomShape 1"/>
          <p:cNvSpPr/>
          <p:nvPr/>
        </p:nvSpPr>
        <p:spPr>
          <a:xfrm>
            <a:off x="1184760" y="566640"/>
            <a:ext cx="9645480" cy="1187280"/>
          </a:xfrm>
          <a:prstGeom prst="rect">
            <a:avLst/>
          </a:prstGeom>
          <a:noFill/>
          <a:ln w="0">
            <a:noFill/>
          </a:ln>
        </p:spPr>
        <p:style>
          <a:lnRef idx="2">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1" u="sng" strike="noStrike" spc="-1">
                <a:solidFill>
                  <a:srgbClr val="000000"/>
                </a:solidFill>
                <a:uFillTx/>
                <a:latin typeface="Garamond"/>
                <a:ea typeface="DejaVu Sans"/>
              </a:rPr>
              <a:t>Temps 4: Echange avec le jury sur le projet d’orientation (5 minutes). </a:t>
            </a:r>
            <a:endParaRPr lang="fr-FR" sz="3600" b="0" strike="noStrike" spc="-1">
              <a:latin typeface="Arial"/>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Image 311"/>
          <p:cNvPicPr/>
          <p:nvPr/>
        </p:nvPicPr>
        <p:blipFill>
          <a:blip r:embed="rId2" cstate="print"/>
          <a:stretch/>
        </p:blipFill>
        <p:spPr>
          <a:xfrm>
            <a:off x="360000" y="360000"/>
            <a:ext cx="8819640" cy="6233400"/>
          </a:xfrm>
          <a:prstGeom prst="rect">
            <a:avLst/>
          </a:prstGeom>
          <a:ln w="0">
            <a:noFill/>
          </a:ln>
        </p:spPr>
      </p:pic>
      <p:sp>
        <p:nvSpPr>
          <p:cNvPr id="313" name="CustomShape 1"/>
          <p:cNvSpPr/>
          <p:nvPr/>
        </p:nvSpPr>
        <p:spPr>
          <a:xfrm>
            <a:off x="8524892" y="1080000"/>
            <a:ext cx="2786082" cy="232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600" b="1" strike="noStrike" spc="-1" dirty="0">
                <a:solidFill>
                  <a:srgbClr val="FF5429"/>
                </a:solidFill>
                <a:latin typeface="Garamond"/>
              </a:rPr>
              <a:t>GRILLE D’EVALUATION DES COMPETENCES ORALES</a:t>
            </a:r>
            <a:endParaRPr lang="fr-FR" sz="26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1066680" y="642600"/>
            <a:ext cx="1005768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fr-FR" sz="4800" b="1" u="sng" strike="noStrike" spc="-1" dirty="0">
                <a:solidFill>
                  <a:srgbClr val="262626"/>
                </a:solidFill>
                <a:uFillTx/>
                <a:latin typeface="Garamond"/>
              </a:rPr>
              <a:t>CALENDRIER 2024</a:t>
            </a:r>
            <a:endParaRPr lang="fr-FR" sz="4800" b="0" strike="noStrike" spc="-1" dirty="0">
              <a:latin typeface="Arial"/>
            </a:endParaRPr>
          </a:p>
        </p:txBody>
      </p:sp>
      <p:sp>
        <p:nvSpPr>
          <p:cNvPr id="292" name="CustomShape 2"/>
          <p:cNvSpPr/>
          <p:nvPr/>
        </p:nvSpPr>
        <p:spPr>
          <a:xfrm>
            <a:off x="1023902" y="1732680"/>
            <a:ext cx="10041418" cy="489219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120">
              <a:lnSpc>
                <a:spcPct val="100000"/>
              </a:lnSpc>
              <a:buClr>
                <a:srgbClr val="7E3B12"/>
              </a:buClr>
              <a:buFont typeface="Wingdings" charset="2"/>
              <a:buChar char=""/>
            </a:pPr>
            <a:r>
              <a:rPr lang="fr-FR" sz="2400" b="0" strike="noStrike" spc="-1" dirty="0">
                <a:latin typeface="Arial"/>
              </a:rPr>
              <a:t> </a:t>
            </a:r>
            <a:r>
              <a:rPr lang="fr-FR" sz="2400" spc="-1" dirty="0">
                <a:solidFill>
                  <a:srgbClr val="7B3D00"/>
                </a:solidFill>
                <a:latin typeface="Garamond"/>
              </a:rPr>
              <a:t>Le </a:t>
            </a:r>
            <a:r>
              <a:rPr lang="fr-FR" sz="2400" b="1" u="sng" spc="-1" dirty="0">
                <a:solidFill>
                  <a:srgbClr val="7B3D00"/>
                </a:solidFill>
                <a:latin typeface="Garamond"/>
              </a:rPr>
              <a:t>contrôle continu: </a:t>
            </a:r>
            <a:r>
              <a:rPr lang="fr-FR" sz="2400" spc="-1" dirty="0">
                <a:solidFill>
                  <a:srgbClr val="7B3D00"/>
                </a:solidFill>
                <a:latin typeface="Garamond"/>
              </a:rPr>
              <a:t>tout au long de l’année avec les évaluations certificatives. </a:t>
            </a:r>
            <a:endParaRPr lang="fr-FR" sz="2400" b="0" strike="noStrike" spc="-1" dirty="0">
              <a:latin typeface="Arial Unicode MS" pitchFamily="34" charset="-128"/>
              <a:ea typeface="Arial Unicode MS" pitchFamily="34" charset="-128"/>
              <a:cs typeface="Arial Unicode MS" pitchFamily="34" charset="-128"/>
            </a:endParaRPr>
          </a:p>
          <a:p>
            <a:pPr marL="285840" indent="-285120">
              <a:lnSpc>
                <a:spcPct val="100000"/>
              </a:lnSpc>
              <a:buClr>
                <a:srgbClr val="7E3B12"/>
              </a:buClr>
            </a:pPr>
            <a:endParaRPr lang="fr-FR" sz="2400" b="0" strike="noStrike" spc="-1" dirty="0">
              <a:latin typeface="Arial"/>
            </a:endParaRPr>
          </a:p>
          <a:p>
            <a:pPr marL="285840" indent="-285120">
              <a:lnSpc>
                <a:spcPct val="100000"/>
              </a:lnSpc>
              <a:buClr>
                <a:srgbClr val="7E3B12"/>
              </a:buClr>
              <a:buFont typeface="Wingdings" charset="2"/>
              <a:buChar char=""/>
            </a:pPr>
            <a:r>
              <a:rPr lang="fr-FR" sz="2400" b="0" strike="noStrike" spc="-1" dirty="0">
                <a:solidFill>
                  <a:srgbClr val="7E3B12"/>
                </a:solidFill>
                <a:latin typeface="Garamond"/>
                <a:ea typeface="DejaVu Sans"/>
              </a:rPr>
              <a:t>Les</a:t>
            </a:r>
            <a:r>
              <a:rPr lang="fr-FR" sz="2400" b="0" u="sng" strike="noStrike" spc="-1" dirty="0">
                <a:solidFill>
                  <a:srgbClr val="7E3B12"/>
                </a:solidFill>
                <a:uFillTx/>
                <a:latin typeface="Garamond"/>
                <a:ea typeface="DejaVu Sans"/>
              </a:rPr>
              <a:t> </a:t>
            </a:r>
            <a:r>
              <a:rPr lang="fr-FR" sz="2400" b="1" u="sng" strike="noStrike" spc="-1" dirty="0">
                <a:solidFill>
                  <a:srgbClr val="7E3B12"/>
                </a:solidFill>
                <a:uFillTx/>
                <a:latin typeface="Garamond"/>
                <a:ea typeface="DejaVu Sans"/>
              </a:rPr>
              <a:t>épreuves terminales</a:t>
            </a:r>
            <a:r>
              <a:rPr lang="fr-FR" sz="2400" b="1" strike="noStrike" spc="-1" dirty="0">
                <a:solidFill>
                  <a:srgbClr val="7E3B12"/>
                </a:solidFill>
                <a:latin typeface="Garamond"/>
                <a:ea typeface="DejaVu Sans"/>
              </a:rPr>
              <a:t> </a:t>
            </a:r>
            <a:r>
              <a:rPr lang="fr-FR" sz="2400" b="0" strike="noStrike" spc="-1" dirty="0">
                <a:solidFill>
                  <a:srgbClr val="7E3B12"/>
                </a:solidFill>
                <a:latin typeface="Garamond"/>
                <a:ea typeface="DejaVu Sans"/>
              </a:rPr>
              <a:t>du mois de juin selon le calendrier </a:t>
            </a:r>
            <a:r>
              <a:rPr lang="fr-FR" sz="2400" spc="-1" dirty="0">
                <a:solidFill>
                  <a:srgbClr val="7E3B12"/>
                </a:solidFill>
                <a:latin typeface="Garamond"/>
                <a:ea typeface="DejaVu Sans"/>
              </a:rPr>
              <a:t>habituel</a:t>
            </a:r>
            <a:r>
              <a:rPr lang="fr-FR" sz="2400" b="0" strike="noStrike" spc="-1" dirty="0">
                <a:solidFill>
                  <a:srgbClr val="7E3B12"/>
                </a:solidFill>
                <a:latin typeface="Garamond"/>
                <a:ea typeface="DejaVu Sans"/>
              </a:rPr>
              <a:t> : </a:t>
            </a:r>
          </a:p>
          <a:p>
            <a:pPr marL="285840" indent="-285120">
              <a:lnSpc>
                <a:spcPct val="100000"/>
              </a:lnSpc>
              <a:buClr>
                <a:srgbClr val="7E3B12"/>
              </a:buClr>
              <a:buFont typeface="Wingdings" charset="2"/>
              <a:buChar char=""/>
            </a:pPr>
            <a:endParaRPr lang="fr-FR" sz="2400" b="0" strike="noStrike" spc="-1" dirty="0">
              <a:latin typeface="Arial"/>
            </a:endParaRPr>
          </a:p>
          <a:p>
            <a:pPr marL="285840" indent="-285120">
              <a:lnSpc>
                <a:spcPct val="100000"/>
              </a:lnSpc>
              <a:buClr>
                <a:srgbClr val="7E3B12"/>
              </a:buClr>
              <a:buFont typeface="Wingdings" charset="2"/>
              <a:buChar char=""/>
            </a:pPr>
            <a:r>
              <a:rPr lang="fr-FR" sz="2400" b="1" strike="noStrike" spc="-1" dirty="0">
                <a:solidFill>
                  <a:srgbClr val="7E3B12"/>
                </a:solidFill>
                <a:latin typeface="Garamond"/>
                <a:ea typeface="DejaVu Sans"/>
              </a:rPr>
              <a:t> L’épreuve écrite de Philosophie : mardi 18 juin 2024</a:t>
            </a:r>
          </a:p>
          <a:p>
            <a:pPr marL="285840" indent="-285120">
              <a:lnSpc>
                <a:spcPct val="100000"/>
              </a:lnSpc>
              <a:buClr>
                <a:srgbClr val="7E3B12"/>
              </a:buClr>
              <a:buFont typeface="Wingdings" charset="2"/>
              <a:buChar char=""/>
            </a:pPr>
            <a:endParaRPr lang="fr-FR" sz="2400" b="1" strike="noStrike" spc="-1" dirty="0">
              <a:solidFill>
                <a:srgbClr val="7E3B12"/>
              </a:solidFill>
              <a:latin typeface="Garamond"/>
              <a:ea typeface="DejaVu Sans"/>
            </a:endParaRPr>
          </a:p>
          <a:p>
            <a:pPr marL="285840" indent="-285120">
              <a:buClr>
                <a:srgbClr val="7E3B12"/>
              </a:buClr>
              <a:buFont typeface="Wingdings" charset="2"/>
              <a:buChar char=""/>
            </a:pPr>
            <a:r>
              <a:rPr lang="fr-FR" sz="2400" b="1" spc="-1" dirty="0">
                <a:solidFill>
                  <a:srgbClr val="7B3D00"/>
                </a:solidFill>
                <a:latin typeface="Garamond"/>
              </a:rPr>
              <a:t>Les</a:t>
            </a:r>
            <a:r>
              <a:rPr lang="fr-FR" sz="2400" spc="-1" dirty="0">
                <a:solidFill>
                  <a:srgbClr val="7B3D00"/>
                </a:solidFill>
                <a:latin typeface="Garamond"/>
              </a:rPr>
              <a:t> </a:t>
            </a:r>
            <a:r>
              <a:rPr lang="fr-FR" sz="2400" b="1" u="sng" spc="-1" dirty="0">
                <a:solidFill>
                  <a:srgbClr val="7B3D00"/>
                </a:solidFill>
                <a:latin typeface="Garamond"/>
              </a:rPr>
              <a:t>épreuves terminales d’enseignement de spécialité:</a:t>
            </a:r>
            <a:r>
              <a:rPr lang="fr-FR" sz="2400" b="1" spc="-1" dirty="0">
                <a:solidFill>
                  <a:srgbClr val="7B3D00"/>
                </a:solidFill>
                <a:latin typeface="Garamond"/>
              </a:rPr>
              <a:t>    19, 20 et 21 juin 2024</a:t>
            </a:r>
          </a:p>
          <a:p>
            <a:pPr marL="285840" indent="-285120">
              <a:buClr>
                <a:srgbClr val="7E3B12"/>
              </a:buClr>
              <a:buFont typeface="Wingdings" charset="2"/>
              <a:buChar char=""/>
            </a:pPr>
            <a:endParaRPr lang="fr-FR" sz="2400" spc="-1" dirty="0"/>
          </a:p>
          <a:p>
            <a:pPr marL="285840" indent="-285120">
              <a:lnSpc>
                <a:spcPct val="100000"/>
              </a:lnSpc>
              <a:buClr>
                <a:srgbClr val="7E3B12"/>
              </a:buClr>
              <a:buFont typeface="Wingdings" charset="2"/>
              <a:buChar char=""/>
            </a:pPr>
            <a:r>
              <a:rPr lang="fr-FR" sz="2400" b="1" strike="noStrike" spc="-1" dirty="0">
                <a:solidFill>
                  <a:srgbClr val="7E3B12"/>
                </a:solidFill>
                <a:latin typeface="Garamond"/>
                <a:ea typeface="DejaVu Sans"/>
              </a:rPr>
              <a:t> Le Grand Oral : du lundi 24 juin  au mercredi 03 juillet 2024.</a:t>
            </a:r>
          </a:p>
          <a:p>
            <a:pPr marL="285840" indent="-285120">
              <a:lnSpc>
                <a:spcPct val="100000"/>
              </a:lnSpc>
              <a:buClr>
                <a:srgbClr val="7E3B12"/>
              </a:buClr>
              <a:buFont typeface="Wingdings" charset="2"/>
              <a:buChar char=""/>
            </a:pPr>
            <a:endParaRPr lang="fr-FR" sz="2400" b="1" spc="-1" dirty="0">
              <a:solidFill>
                <a:srgbClr val="7E3B12"/>
              </a:solidFill>
              <a:latin typeface="Garamond"/>
              <a:ea typeface="DejaVu Sans"/>
            </a:endParaRPr>
          </a:p>
          <a:p>
            <a:pPr marL="285840" indent="-285120">
              <a:lnSpc>
                <a:spcPct val="100000"/>
              </a:lnSpc>
              <a:buClr>
                <a:srgbClr val="7E3B12"/>
              </a:buClr>
              <a:buFont typeface="Wingdings" charset="2"/>
              <a:buChar char=""/>
            </a:pPr>
            <a:r>
              <a:rPr lang="fr-FR" sz="2400" b="1" strike="noStrike" spc="-1" dirty="0">
                <a:solidFill>
                  <a:srgbClr val="7E3B12"/>
                </a:solidFill>
                <a:latin typeface="Garamond"/>
                <a:ea typeface="DejaVu Sans"/>
              </a:rPr>
              <a:t>Résultats le 08 juillet. </a:t>
            </a:r>
            <a:endParaRPr lang="fr-FR" sz="2400" b="0" strike="noStrike" spc="-1" dirty="0">
              <a:latin typeface="Arial"/>
            </a:endParaRPr>
          </a:p>
          <a:p>
            <a:pPr>
              <a:lnSpc>
                <a:spcPct val="100000"/>
              </a:lnSpc>
            </a:pPr>
            <a:endParaRPr lang="fr-FR" sz="24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731160" y="474480"/>
            <a:ext cx="10831320" cy="91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90500"/>
          </a:bodyPr>
          <a:lstStyle/>
          <a:p>
            <a:pPr algn="ctr">
              <a:lnSpc>
                <a:spcPct val="90000"/>
              </a:lnSpc>
            </a:pPr>
            <a:r>
              <a:rPr lang="fr-FR" sz="4800" b="0" u="sng" strike="noStrike" spc="-1">
                <a:solidFill>
                  <a:srgbClr val="262626"/>
                </a:solidFill>
                <a:uFillTx/>
                <a:latin typeface="Garamond"/>
              </a:rPr>
              <a:t>Candidats disposant d’aménagements d’épreuves</a:t>
            </a:r>
            <a:endParaRPr lang="fr-FR" sz="4800" b="0" strike="noStrike" spc="-1">
              <a:latin typeface="Arial"/>
            </a:endParaRPr>
          </a:p>
        </p:txBody>
      </p:sp>
      <p:sp>
        <p:nvSpPr>
          <p:cNvPr id="315" name="CustomShape 2"/>
          <p:cNvSpPr/>
          <p:nvPr/>
        </p:nvSpPr>
        <p:spPr>
          <a:xfrm>
            <a:off x="731160" y="1678320"/>
            <a:ext cx="10206720" cy="52615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Majoration de temps possible pour la préparation ou la passation. </a:t>
            </a:r>
            <a:endParaRPr lang="fr-FR" sz="2400" b="0" strike="noStrike" spc="-1" dirty="0">
              <a:latin typeface="Arial"/>
            </a:endParaRPr>
          </a:p>
          <a:p>
            <a:pPr>
              <a:lnSpc>
                <a:spcPct val="100000"/>
              </a:lnSpc>
            </a:pPr>
            <a:endParaRPr lang="fr-FR" sz="2400" b="0" strike="noStrike" spc="-1" dirty="0">
              <a:latin typeface="Arial"/>
            </a:endParaRPr>
          </a:p>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Brève pause en raison de la fatigabilité et possibilité de passer le 1</a:t>
            </a:r>
            <a:r>
              <a:rPr lang="fr-FR" sz="2400" b="0" strike="noStrike" spc="-1" baseline="30000" dirty="0">
                <a:solidFill>
                  <a:srgbClr val="C9211E"/>
                </a:solidFill>
                <a:latin typeface="Garamond"/>
                <a:ea typeface="DejaVu Sans"/>
              </a:rPr>
              <a:t>er</a:t>
            </a:r>
            <a:r>
              <a:rPr lang="fr-FR" sz="2400" b="0" strike="noStrike" spc="-1" dirty="0">
                <a:solidFill>
                  <a:srgbClr val="C9211E"/>
                </a:solidFill>
                <a:latin typeface="Garamond"/>
                <a:ea typeface="DejaVu Sans"/>
              </a:rPr>
              <a:t> temps assis. </a:t>
            </a:r>
            <a:endParaRPr lang="fr-FR" sz="2400" b="0" strike="noStrike" spc="-1" dirty="0">
              <a:latin typeface="Arial"/>
            </a:endParaRPr>
          </a:p>
          <a:p>
            <a:pPr>
              <a:lnSpc>
                <a:spcPct val="100000"/>
              </a:lnSpc>
            </a:pPr>
            <a:endParaRPr lang="fr-FR" sz="2400" b="0" strike="noStrike" spc="-1" dirty="0">
              <a:latin typeface="Arial"/>
            </a:endParaRPr>
          </a:p>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Des installations spécifiques dans la salle ou accessibilité des locaux. </a:t>
            </a:r>
            <a:endParaRPr lang="fr-FR" sz="2400" b="0" strike="noStrike" spc="-1" dirty="0">
              <a:latin typeface="Arial"/>
            </a:endParaRPr>
          </a:p>
          <a:p>
            <a:pPr>
              <a:lnSpc>
                <a:spcPct val="100000"/>
              </a:lnSpc>
            </a:pPr>
            <a:endParaRPr lang="fr-FR" sz="2400" b="0" strike="noStrike" spc="-1" dirty="0">
              <a:latin typeface="Arial"/>
            </a:endParaRPr>
          </a:p>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Des aides techniques ou du matériel appartenant au candidat ou fournis par l’établissement: ordinateur…</a:t>
            </a:r>
            <a:endParaRPr lang="fr-FR" sz="2400" b="0" strike="noStrike" spc="-1" dirty="0">
              <a:latin typeface="Arial"/>
            </a:endParaRPr>
          </a:p>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Port d’un micro par le jury, lecture labiale…</a:t>
            </a:r>
            <a:endParaRPr lang="fr-FR" sz="2400" b="0" strike="noStrike" spc="-1" dirty="0">
              <a:latin typeface="Arial"/>
            </a:endParaRPr>
          </a:p>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Secrétariat d’épreuve. </a:t>
            </a:r>
          </a:p>
          <a:p>
            <a:pPr marL="285840" indent="-285120">
              <a:lnSpc>
                <a:spcPct val="100000"/>
              </a:lnSpc>
              <a:buClr>
                <a:srgbClr val="000000"/>
              </a:buClr>
              <a:buFont typeface="StarSymbol"/>
              <a:buChar char="-"/>
            </a:pPr>
            <a:r>
              <a:rPr lang="fr-FR" sz="2400" spc="-1" dirty="0">
                <a:solidFill>
                  <a:srgbClr val="C9211E"/>
                </a:solidFill>
                <a:latin typeface="Garamond"/>
                <a:ea typeface="DejaVu Sans"/>
              </a:rPr>
              <a:t>Prendre dès que possible contact avec le centre d’examen pour vérifier la mise en œuvre de l’aménagement.</a:t>
            </a:r>
            <a:endParaRPr lang="fr-FR" sz="2400" b="0" strike="noStrike" spc="-1" dirty="0">
              <a:latin typeface="Arial"/>
            </a:endParaRPr>
          </a:p>
          <a:p>
            <a:pPr>
              <a:lnSpc>
                <a:spcPct val="100000"/>
              </a:lnSpc>
            </a:pPr>
            <a:endParaRPr lang="fr-FR" sz="2400" b="0" strike="noStrike" spc="-1" dirty="0">
              <a:latin typeface="Arial"/>
            </a:endParaRPr>
          </a:p>
          <a:p>
            <a:pPr>
              <a:lnSpc>
                <a:spcPct val="100000"/>
              </a:lnSpc>
            </a:pPr>
            <a:endParaRPr lang="fr-FR" sz="2400" b="0" strike="noStrike" spc="-1" dirty="0">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3902" y="428604"/>
            <a:ext cx="10001320" cy="5857916"/>
          </a:xfrm>
        </p:spPr>
        <p:txBody>
          <a:bodyPr/>
          <a:lstStyle/>
          <a:p>
            <a:pPr algn="ctr"/>
            <a:r>
              <a:rPr lang="fr-FR" sz="4000" dirty="0">
                <a:solidFill>
                  <a:schemeClr val="accent2">
                    <a:lumMod val="75000"/>
                  </a:schemeClr>
                </a:solidFill>
              </a:rPr>
              <a:t>CAS PARTICULIER: LES ENSEIGNEMENTS SUIVIS PAR LE CNED</a:t>
            </a:r>
            <a:br>
              <a:rPr lang="fr-FR" dirty="0"/>
            </a:br>
            <a:br>
              <a:rPr lang="fr-FR" dirty="0"/>
            </a:br>
            <a:br>
              <a:rPr lang="fr-FR" dirty="0"/>
            </a:br>
            <a:br>
              <a:rPr lang="fr-FR" dirty="0"/>
            </a:br>
            <a:r>
              <a:rPr lang="fr-FR" sz="2000" dirty="0">
                <a:solidFill>
                  <a:schemeClr val="accent2">
                    <a:lumMod val="50000"/>
                  </a:schemeClr>
                </a:solidFill>
              </a:rPr>
              <a:t>Les élèves ayant suivi un enseignement entrant dans les 60% du contrôle terminal </a:t>
            </a:r>
            <a:r>
              <a:rPr lang="fr-FR" sz="2000" dirty="0">
                <a:solidFill>
                  <a:schemeClr val="tx1"/>
                </a:solidFill>
              </a:rPr>
              <a:t>passent une épreuve terminale dans les centres d’examens habituels mais organisée en fin d’année dans les centres d’examen habituels. </a:t>
            </a:r>
            <a:br>
              <a:rPr lang="fr-FR" sz="2000" dirty="0">
                <a:solidFill>
                  <a:schemeClr val="tx1"/>
                </a:solidFill>
              </a:rPr>
            </a:br>
            <a:br>
              <a:rPr lang="fr-FR" sz="2000" dirty="0"/>
            </a:br>
            <a:r>
              <a:rPr lang="fr-FR" sz="2000" dirty="0"/>
              <a:t> </a:t>
            </a:r>
            <a:r>
              <a:rPr lang="fr-FR" sz="2000" dirty="0">
                <a:solidFill>
                  <a:schemeClr val="accent2">
                    <a:lumMod val="50000"/>
                  </a:schemeClr>
                </a:solidFill>
              </a:rPr>
              <a:t>Les élèves ayant suivi un enseignement entrant dans les 40% du contrôle continu </a:t>
            </a:r>
            <a:r>
              <a:rPr lang="fr-FR" sz="2000" dirty="0"/>
              <a:t>via le CNED sont également évalués tout au long de l’année de façon certificative: d’où l’obligation de rendre régulièrement des devoirs. C’est le CNED qui juge de la recevabilité de la moyenne annuelle dans la matière concernée.</a:t>
            </a:r>
            <a:br>
              <a:rPr lang="fr-FR" sz="2000" dirty="0"/>
            </a:br>
            <a:r>
              <a:rPr lang="fr-FR" sz="2000" dirty="0"/>
              <a:t>Les notes obtenues avec le CNED sont intégrées aux bulletins trimestriels et entrent dans le contrôle continu, dans le cadre du projet d’évaluation.  </a:t>
            </a:r>
            <a:br>
              <a:rPr lang="fr-FR" sz="2000" dirty="0"/>
            </a:br>
            <a:br>
              <a:rPr lang="fr-FR" dirty="0"/>
            </a:br>
            <a:br>
              <a:rPr lang="fr-FR" dirty="0"/>
            </a:b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1"/>
          <p:cNvSpPr/>
          <p:nvPr/>
        </p:nvSpPr>
        <p:spPr>
          <a:xfrm>
            <a:off x="5203410" y="1382401"/>
            <a:ext cx="5529600" cy="34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b="1" spc="-1" dirty="0">
              <a:solidFill>
                <a:srgbClr val="BD591B"/>
              </a:solidFill>
              <a:latin typeface="Arial"/>
            </a:endParaRPr>
          </a:p>
          <a:p>
            <a:pPr>
              <a:lnSpc>
                <a:spcPct val="100000"/>
              </a:lnSpc>
            </a:pPr>
            <a:r>
              <a:rPr lang="fr-FR" b="1" spc="-1" dirty="0">
                <a:solidFill>
                  <a:srgbClr val="BD591B"/>
                </a:solidFill>
                <a:hlinkClick r:id="rId2" action="ppaction://hlinksldjump"/>
              </a:rPr>
              <a:t>SIMULATEUR DE MOYENNE</a:t>
            </a:r>
          </a:p>
          <a:p>
            <a:pPr>
              <a:lnSpc>
                <a:spcPct val="100000"/>
              </a:lnSpc>
            </a:pPr>
            <a:r>
              <a:rPr lang="fr-FR" b="1" spc="-1" dirty="0">
                <a:solidFill>
                  <a:srgbClr val="BD591B"/>
                </a:solidFill>
                <a:hlinkClick r:id="rId2" action="ppaction://hlinksldjump"/>
              </a:rPr>
              <a:t>https://www.letudiant.fr/bac/simulateur-de-moyenne-au-bac.html</a:t>
            </a:r>
            <a:endParaRPr lang="fr-FR" b="1" spc="-1" dirty="0">
              <a:solidFill>
                <a:srgbClr val="BD591B"/>
              </a:solidFill>
            </a:endParaRPr>
          </a:p>
          <a:p>
            <a:pPr>
              <a:lnSpc>
                <a:spcPct val="100000"/>
              </a:lnSpc>
            </a:pPr>
            <a:endParaRPr lang="fr-FR" sz="1800" b="0" strike="noStrike" spc="-1" dirty="0">
              <a:latin typeface="Arial"/>
            </a:endParaRPr>
          </a:p>
          <a:p>
            <a:r>
              <a:rPr lang="fr-FR" sz="1800" b="1" strike="noStrike" spc="-1" dirty="0">
                <a:latin typeface="Arial"/>
              </a:rPr>
              <a:t>Sur E-SIDOC (</a:t>
            </a:r>
            <a:r>
              <a:rPr lang="fr-FR" b="1" spc="-1" dirty="0"/>
              <a:t>site du CDI):</a:t>
            </a:r>
            <a:r>
              <a:rPr lang="fr-FR" spc="-1" dirty="0"/>
              <a:t> </a:t>
            </a:r>
            <a:r>
              <a:rPr lang="fr-FR" spc="-1" dirty="0">
                <a:hlinkClick r:id="rId3"/>
              </a:rPr>
              <a:t>https://0440024m.esidoc.fr/site/actualites</a:t>
            </a:r>
            <a:r>
              <a:rPr lang="fr-FR" spc="-1" dirty="0"/>
              <a:t> (</a:t>
            </a:r>
            <a:r>
              <a:rPr lang="fr-FR" b="1" dirty="0"/>
              <a:t>Préparation au Grand Oral : bibliographie) </a:t>
            </a:r>
          </a:p>
          <a:p>
            <a:pPr>
              <a:lnSpc>
                <a:spcPct val="100000"/>
              </a:lnSpc>
            </a:pPr>
            <a:endParaRPr lang="fr-FR" sz="1800" b="0" strike="noStrike" spc="-1" dirty="0">
              <a:latin typeface="Arial"/>
            </a:endParaRPr>
          </a:p>
          <a:p>
            <a:pPr>
              <a:lnSpc>
                <a:spcPct val="100000"/>
              </a:lnSpc>
            </a:pPr>
            <a:r>
              <a:rPr lang="fr-FR" b="1" spc="-1" dirty="0"/>
              <a:t>Sur le site de l’étudiant: </a:t>
            </a:r>
          </a:p>
          <a:p>
            <a:pPr>
              <a:lnSpc>
                <a:spcPct val="100000"/>
              </a:lnSpc>
            </a:pPr>
            <a:r>
              <a:rPr lang="fr-FR" spc="-1" dirty="0"/>
              <a:t>https://www.letudiant.fr/bac/revisions-bac.html</a:t>
            </a:r>
            <a:endParaRPr lang="fr-FR" sz="1800" b="0" strike="noStrike" spc="-1" dirty="0">
              <a:latin typeface="Arial"/>
            </a:endParaRPr>
          </a:p>
        </p:txBody>
      </p:sp>
      <p:sp>
        <p:nvSpPr>
          <p:cNvPr id="4" name="ZoneTexte 3"/>
          <p:cNvSpPr txBox="1"/>
          <p:nvPr/>
        </p:nvSpPr>
        <p:spPr>
          <a:xfrm>
            <a:off x="5186642" y="506452"/>
            <a:ext cx="6858048" cy="523220"/>
          </a:xfrm>
          <a:prstGeom prst="rect">
            <a:avLst/>
          </a:prstGeom>
          <a:noFill/>
        </p:spPr>
        <p:txBody>
          <a:bodyPr wrap="square" rtlCol="0">
            <a:spAutoFit/>
          </a:bodyPr>
          <a:lstStyle/>
          <a:p>
            <a:r>
              <a:rPr lang="fr-FR" sz="2800" b="1" u="sng" dirty="0">
                <a:solidFill>
                  <a:schemeClr val="accent2">
                    <a:lumMod val="75000"/>
                  </a:schemeClr>
                </a:solidFill>
              </a:rPr>
              <a:t>LIENS ET LECTURE UTILES</a:t>
            </a:r>
          </a:p>
        </p:txBody>
      </p:sp>
      <p:sp>
        <p:nvSpPr>
          <p:cNvPr id="5" name="ZoneTexte 4"/>
          <p:cNvSpPr txBox="1"/>
          <p:nvPr/>
        </p:nvSpPr>
        <p:spPr>
          <a:xfrm>
            <a:off x="695400" y="5662308"/>
            <a:ext cx="11001452" cy="646331"/>
          </a:xfrm>
          <a:prstGeom prst="rect">
            <a:avLst/>
          </a:prstGeom>
          <a:noFill/>
        </p:spPr>
        <p:txBody>
          <a:bodyPr wrap="square" rtlCol="0">
            <a:spAutoFit/>
          </a:bodyPr>
          <a:lstStyle/>
          <a:p>
            <a:r>
              <a:rPr lang="fr-FR" dirty="0"/>
              <a:t>Avant de terminer cette présentation, une date importante dans le calendrier de ce premier trimestre: </a:t>
            </a:r>
          </a:p>
          <a:p>
            <a:pPr algn="ctr"/>
            <a:r>
              <a:rPr lang="fr-FR" u="sng" dirty="0">
                <a:solidFill>
                  <a:srgbClr val="FF0000"/>
                </a:solidFill>
              </a:rPr>
              <a:t>le 20 décembre la plate-forme </a:t>
            </a:r>
            <a:r>
              <a:rPr lang="fr-FR" u="sng" dirty="0" err="1">
                <a:solidFill>
                  <a:srgbClr val="FF0000"/>
                </a:solidFill>
              </a:rPr>
              <a:t>parcoursup</a:t>
            </a:r>
            <a:r>
              <a:rPr lang="fr-FR" u="sng" dirty="0">
                <a:solidFill>
                  <a:srgbClr val="FF0000"/>
                </a:solidFill>
              </a:rPr>
              <a:t> ouvre pour la consultation des offres de formation</a:t>
            </a:r>
          </a:p>
        </p:txBody>
      </p:sp>
      <p:pic>
        <p:nvPicPr>
          <p:cNvPr id="3" name="Image 2">
            <a:extLst>
              <a:ext uri="{FF2B5EF4-FFF2-40B4-BE49-F238E27FC236}">
                <a16:creationId xmlns:a16="http://schemas.microsoft.com/office/drawing/2014/main" id="{573EB002-08A5-4B24-8CA6-B4BB1DE20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60" y="319196"/>
            <a:ext cx="1905000" cy="2565400"/>
          </a:xfrm>
          <a:prstGeom prst="rect">
            <a:avLst/>
          </a:prstGeom>
        </p:spPr>
      </p:pic>
      <p:pic>
        <p:nvPicPr>
          <p:cNvPr id="7" name="Image 6">
            <a:extLst>
              <a:ext uri="{FF2B5EF4-FFF2-40B4-BE49-F238E27FC236}">
                <a16:creationId xmlns:a16="http://schemas.microsoft.com/office/drawing/2014/main" id="{7A52913D-A493-40D7-95D8-845743F41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1624" y="319196"/>
            <a:ext cx="1800200" cy="2520280"/>
          </a:xfrm>
          <a:prstGeom prst="rect">
            <a:avLst/>
          </a:prstGeom>
        </p:spPr>
      </p:pic>
      <p:pic>
        <p:nvPicPr>
          <p:cNvPr id="9" name="Image 8">
            <a:extLst>
              <a:ext uri="{FF2B5EF4-FFF2-40B4-BE49-F238E27FC236}">
                <a16:creationId xmlns:a16="http://schemas.microsoft.com/office/drawing/2014/main" id="{E275755E-3A45-48F0-BA54-FE0EC7CFA0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424" y="2957985"/>
            <a:ext cx="1890936" cy="2754464"/>
          </a:xfrm>
          <a:prstGeom prst="rect">
            <a:avLst/>
          </a:prstGeom>
        </p:spPr>
      </p:pic>
      <p:pic>
        <p:nvPicPr>
          <p:cNvPr id="11" name="Image 10">
            <a:extLst>
              <a:ext uri="{FF2B5EF4-FFF2-40B4-BE49-F238E27FC236}">
                <a16:creationId xmlns:a16="http://schemas.microsoft.com/office/drawing/2014/main" id="{7AB4643B-E755-4817-AB11-35BCB8ABC6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7608" y="3182592"/>
            <a:ext cx="2279817" cy="1671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1595406" y="857232"/>
            <a:ext cx="8819640" cy="23273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600" b="0" strike="noStrike" spc="-1" dirty="0">
                <a:latin typeface="Lucida Calligraphy"/>
              </a:rPr>
              <a:t>Nous vous remercions pour votre attention !</a:t>
            </a:r>
          </a:p>
          <a:p>
            <a:pPr algn="ctr">
              <a:lnSpc>
                <a:spcPct val="100000"/>
              </a:lnSpc>
            </a:pPr>
            <a:endParaRPr lang="fr-FR" sz="2600" spc="-1" dirty="0">
              <a:latin typeface="Lucida Calligraphy"/>
            </a:endParaRPr>
          </a:p>
          <a:p>
            <a:pPr algn="ctr">
              <a:lnSpc>
                <a:spcPct val="100000"/>
              </a:lnSpc>
            </a:pPr>
            <a:r>
              <a:rPr lang="fr-FR" sz="2600" b="0" strike="noStrike" spc="-1" dirty="0">
                <a:latin typeface="Lucida Calligraphy"/>
              </a:rPr>
              <a:t>Vous retrouverez ce diaporama sur le site du lycée dans l’espace parents ainsi que la FAQ en cas d’interrogations. </a:t>
            </a:r>
          </a:p>
          <a:p>
            <a:pPr>
              <a:lnSpc>
                <a:spcPct val="100000"/>
              </a:lnSpc>
            </a:pPr>
            <a:endParaRPr lang="fr-FR" sz="2600" b="0" strike="noStrike" spc="-1" dirty="0">
              <a:latin typeface="Arial"/>
            </a:endParaRPr>
          </a:p>
        </p:txBody>
      </p:sp>
      <p:pic>
        <p:nvPicPr>
          <p:cNvPr id="2050" name="Picture 2" descr="https://c-marketing.eu/wp-content/uploads/2013/02/Merci-2.jpg"/>
          <p:cNvPicPr>
            <a:picLocks noChangeAspect="1" noChangeArrowheads="1"/>
          </p:cNvPicPr>
          <p:nvPr/>
        </p:nvPicPr>
        <p:blipFill>
          <a:blip r:embed="rId2" cstate="print"/>
          <a:srcRect/>
          <a:stretch>
            <a:fillRect/>
          </a:stretch>
        </p:blipFill>
        <p:spPr bwMode="auto">
          <a:xfrm>
            <a:off x="2166910" y="3357562"/>
            <a:ext cx="7620000" cy="24860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body"/>
          </p:nvPr>
        </p:nvSpPr>
        <p:spPr/>
        <p:txBody>
          <a:bodyPr>
            <a:normAutofit fontScale="25000" lnSpcReduction="20000"/>
          </a:bodyPr>
          <a:lstStyle/>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r>
              <a:rPr lang="fr-FR" b="1" dirty="0"/>
              <a:t>	</a:t>
            </a:r>
            <a:endParaRPr lang="fr-FR" dirty="0"/>
          </a:p>
        </p:txBody>
      </p:sp>
      <p:sp>
        <p:nvSpPr>
          <p:cNvPr id="2" name="Titre 1"/>
          <p:cNvSpPr>
            <a:spLocks noGrp="1"/>
          </p:cNvSpPr>
          <p:nvPr>
            <p:ph type="title"/>
          </p:nvPr>
        </p:nvSpPr>
        <p:spPr/>
        <p:txBody>
          <a:bodyPr/>
          <a:lstStyle/>
          <a:p>
            <a:pPr algn="ctr"/>
            <a:r>
              <a:rPr lang="fr-FR" sz="3200" b="1" u="sng" dirty="0">
                <a:solidFill>
                  <a:srgbClr val="BD591B"/>
                </a:solidFill>
              </a:rPr>
              <a:t>Cadre général </a:t>
            </a:r>
            <a:br>
              <a:rPr lang="fr-FR" b="1" u="sng" dirty="0"/>
            </a:br>
            <a:endParaRPr lang="fr-FR" u="sng" dirty="0"/>
          </a:p>
        </p:txBody>
      </p:sp>
      <p:sp>
        <p:nvSpPr>
          <p:cNvPr id="4" name="ZoneTexte 3"/>
          <p:cNvSpPr txBox="1"/>
          <p:nvPr/>
        </p:nvSpPr>
        <p:spPr>
          <a:xfrm>
            <a:off x="1166778" y="1500174"/>
            <a:ext cx="9787006" cy="4247317"/>
          </a:xfrm>
          <a:prstGeom prst="rect">
            <a:avLst/>
          </a:prstGeom>
          <a:noFill/>
        </p:spPr>
        <p:txBody>
          <a:bodyPr wrap="square" rtlCol="0">
            <a:spAutoFit/>
          </a:bodyPr>
          <a:lstStyle/>
          <a:p>
            <a:pPr algn="just">
              <a:lnSpc>
                <a:spcPct val="200000"/>
              </a:lnSpc>
            </a:pPr>
            <a:r>
              <a:rPr lang="fr-FR" b="1" dirty="0"/>
              <a:t>L’équilibre général entre contrôle continu (40 des 100 coefficients) et contrôle terminal (60 	des 100 coefficients) au sein du baccalauréat général et technologique est maintenu mais 	désormais aucun enseignements </a:t>
            </a:r>
            <a:r>
              <a:rPr lang="fr-FR" b="1" dirty="0">
                <a:solidFill>
                  <a:srgbClr val="BD591B"/>
                </a:solidFill>
              </a:rPr>
              <a:t>n’est évalué de </a:t>
            </a:r>
            <a:r>
              <a:rPr lang="fr-FR" b="1" u="sng" dirty="0">
                <a:solidFill>
                  <a:srgbClr val="BD591B"/>
                </a:solidFill>
              </a:rPr>
              <a:t>manière cumulative </a:t>
            </a:r>
            <a:r>
              <a:rPr lang="fr-FR" b="1" dirty="0">
                <a:solidFill>
                  <a:srgbClr val="BD591B"/>
                </a:solidFill>
              </a:rPr>
              <a:t>par le contrôle continu et par le contrôle terminal: </a:t>
            </a:r>
          </a:p>
          <a:p>
            <a:pPr algn="just">
              <a:lnSpc>
                <a:spcPct val="200000"/>
              </a:lnSpc>
            </a:pPr>
            <a:r>
              <a:rPr lang="fr-FR" b="1" dirty="0"/>
              <a:t>	Ex: La philosophie est évaluée pour le Baccalauréat uniquement en contrôle terminal. A l’inverse, les langues vivantes ne sont évaluées que dans le cadre du contrôle continu. </a:t>
            </a:r>
            <a:endParaRPr lang="fr-FR" dirty="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dirty="0"/>
              <a:t>Les épreuves terminales</a:t>
            </a:r>
          </a:p>
        </p:txBody>
      </p:sp>
      <p:sp>
        <p:nvSpPr>
          <p:cNvPr id="3" name="Sous-titre 2"/>
          <p:cNvSpPr>
            <a:spLocks noGrp="1"/>
          </p:cNvSpPr>
          <p:nvPr>
            <p:ph type="subTitle"/>
          </p:nvPr>
        </p:nvSpPr>
        <p:spPr/>
        <p:txBody>
          <a:bodyPr/>
          <a:lstStyle/>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p:txBody>
      </p:sp>
      <p:sp>
        <p:nvSpPr>
          <p:cNvPr id="4" name="ZoneTexte 3"/>
          <p:cNvSpPr txBox="1"/>
          <p:nvPr/>
        </p:nvSpPr>
        <p:spPr>
          <a:xfrm>
            <a:off x="1452530" y="1500174"/>
            <a:ext cx="9215502" cy="4071966"/>
          </a:xfrm>
          <a:prstGeom prst="rect">
            <a:avLst/>
          </a:prstGeom>
          <a:noFill/>
        </p:spPr>
        <p:txBody>
          <a:bodyPr wrap="square" rtlCol="0">
            <a:spAutoFit/>
          </a:bodyPr>
          <a:lstStyle/>
          <a:p>
            <a:pPr algn="just"/>
            <a:r>
              <a:rPr lang="fr-FR" b="1" dirty="0">
                <a:solidFill>
                  <a:srgbClr val="BD591B"/>
                </a:solidFill>
              </a:rPr>
              <a:t>60 de ces 100 coefficients sont obtenus dans le cadre d’épreuves anticipées ou d’épreuves terminales seules :</a:t>
            </a:r>
          </a:p>
          <a:p>
            <a:pPr algn="just"/>
            <a:endParaRPr lang="fr-FR" dirty="0"/>
          </a:p>
          <a:p>
            <a:pPr algn="just">
              <a:buFont typeface="Wingdings" pitchFamily="2" charset="2"/>
              <a:buChar char="Ø"/>
            </a:pPr>
            <a:r>
              <a:rPr lang="fr-FR" dirty="0"/>
              <a:t> Les </a:t>
            </a:r>
            <a:r>
              <a:rPr lang="fr-FR" u="sng" dirty="0"/>
              <a:t>épreuves anticipées de français </a:t>
            </a:r>
            <a:r>
              <a:rPr lang="fr-FR" dirty="0"/>
              <a:t>en fin de classe de première (écrit, coefficient 5 ; oral, coefficient 5) ;</a:t>
            </a:r>
          </a:p>
          <a:p>
            <a:pPr algn="just"/>
            <a:endParaRPr lang="fr-FR" dirty="0"/>
          </a:p>
          <a:p>
            <a:pPr algn="just">
              <a:buFont typeface="Wingdings" pitchFamily="2" charset="2"/>
              <a:buChar char="Ø"/>
            </a:pPr>
            <a:r>
              <a:rPr lang="fr-FR" dirty="0"/>
              <a:t> Les deux épreuves pour les </a:t>
            </a:r>
            <a:r>
              <a:rPr lang="fr-FR" u="sng" dirty="0"/>
              <a:t>enseignements de spécialité </a:t>
            </a:r>
            <a:r>
              <a:rPr lang="fr-FR" dirty="0"/>
              <a:t>suivis par l’élève en terminale (coefficient 16 pour chacune d’elle) ;</a:t>
            </a:r>
          </a:p>
          <a:p>
            <a:pPr algn="just"/>
            <a:endParaRPr lang="fr-FR" dirty="0"/>
          </a:p>
          <a:p>
            <a:pPr algn="just">
              <a:buFont typeface="Wingdings" pitchFamily="2" charset="2"/>
              <a:buChar char="Ø"/>
            </a:pPr>
            <a:r>
              <a:rPr lang="fr-FR" dirty="0"/>
              <a:t> La</a:t>
            </a:r>
            <a:r>
              <a:rPr lang="fr-FR" u="sng" dirty="0"/>
              <a:t> philosophie </a:t>
            </a:r>
            <a:r>
              <a:rPr lang="fr-FR" dirty="0"/>
              <a:t>(coefficient 8 en voie générale) ;</a:t>
            </a:r>
          </a:p>
          <a:p>
            <a:pPr algn="just"/>
            <a:endParaRPr lang="fr-FR" dirty="0"/>
          </a:p>
          <a:p>
            <a:pPr algn="just">
              <a:buFont typeface="Wingdings" pitchFamily="2" charset="2"/>
              <a:buChar char="Ø"/>
            </a:pPr>
            <a:r>
              <a:rPr lang="fr-FR" dirty="0"/>
              <a:t> Le </a:t>
            </a:r>
            <a:r>
              <a:rPr lang="fr-FR" u="sng" dirty="0"/>
              <a:t>Grand oral </a:t>
            </a:r>
            <a:r>
              <a:rPr lang="fr-FR" dirty="0"/>
              <a:t>(coefficient 10 en voie générale).</a:t>
            </a:r>
          </a:p>
          <a:p>
            <a:endParaRPr lang="fr-FR" dirty="0"/>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u="sng" dirty="0"/>
              <a:t>Le contrôle continu</a:t>
            </a:r>
          </a:p>
        </p:txBody>
      </p:sp>
      <p:sp>
        <p:nvSpPr>
          <p:cNvPr id="3" name="Sous-titre 2"/>
          <p:cNvSpPr>
            <a:spLocks noGrp="1"/>
          </p:cNvSpPr>
          <p:nvPr>
            <p:ph type="subTitle"/>
          </p:nvPr>
        </p:nvSpPr>
        <p:spPr>
          <a:xfrm>
            <a:off x="1166778" y="1428736"/>
            <a:ext cx="9715568" cy="5000660"/>
          </a:xfrm>
        </p:spPr>
        <p:txBody>
          <a:bodyPr/>
          <a:lstStyle/>
          <a:p>
            <a:pPr algn="just">
              <a:buFont typeface="Wingdings" pitchFamily="2" charset="2"/>
              <a:buChar char="q"/>
            </a:pPr>
            <a:r>
              <a:rPr lang="fr-FR" b="1" dirty="0"/>
              <a:t> 40 de ces coefficients sont obtenus par le biais du contrôle continu</a:t>
            </a:r>
            <a:r>
              <a:rPr lang="fr-FR" dirty="0"/>
              <a:t> établi sur la base de la seule moyenne générale issue des moyennes annuelles des bulletins scolaires du cycle terminal pour les candidats scolarisés dans l’enseignement. </a:t>
            </a:r>
          </a:p>
          <a:p>
            <a:pPr algn="just"/>
            <a:endParaRPr lang="fr-FR" dirty="0"/>
          </a:p>
          <a:p>
            <a:pPr algn="just">
              <a:buFont typeface="Wingdings" pitchFamily="2" charset="2"/>
              <a:buChar char="q"/>
            </a:pPr>
            <a:r>
              <a:rPr lang="fr-FR" b="1" dirty="0"/>
              <a:t> Les évaluations communes sont supprimées au profit d’un contrôle continu plus souple. </a:t>
            </a:r>
          </a:p>
          <a:p>
            <a:pPr algn="just"/>
            <a:endParaRPr lang="fr-FR" b="1" dirty="0"/>
          </a:p>
          <a:p>
            <a:pPr algn="just">
              <a:buFont typeface="Wingdings" pitchFamily="2" charset="2"/>
              <a:buChar char="q"/>
            </a:pPr>
            <a:r>
              <a:rPr lang="fr-FR" b="1" dirty="0"/>
              <a:t> Ces 40 coefficients de contrôle continu sont répartis comme suit : </a:t>
            </a:r>
          </a:p>
          <a:p>
            <a:pPr algn="just"/>
            <a:endParaRPr lang="fr-FR" dirty="0"/>
          </a:p>
          <a:p>
            <a:pPr algn="just">
              <a:buFont typeface="Wingdings" pitchFamily="2" charset="2"/>
              <a:buChar char="ü"/>
            </a:pPr>
            <a:r>
              <a:rPr lang="fr-FR" b="1" dirty="0"/>
              <a:t> Toutes les disciplines du tronc commun</a:t>
            </a:r>
            <a:r>
              <a:rPr lang="fr-FR" dirty="0"/>
              <a:t> qui ne font pas l’objet d’épreuves terminales (langues vivantes A et B, histoire-géographie, éducation physique et sportive, enseignement scientifique) se voient attribuer chacune un coefficient 6 (3 en 1ère, 3 en terminale) ;</a:t>
            </a:r>
          </a:p>
          <a:p>
            <a:pPr algn="just"/>
            <a:endParaRPr lang="fr-FR" dirty="0"/>
          </a:p>
          <a:p>
            <a:pPr algn="just">
              <a:buFont typeface="Wingdings" pitchFamily="2" charset="2"/>
              <a:buChar char="ü"/>
            </a:pPr>
            <a:r>
              <a:rPr lang="fr-FR" b="1" dirty="0"/>
              <a:t> L’enseignement de spécialité abandonné</a:t>
            </a:r>
            <a:r>
              <a:rPr lang="fr-FR" dirty="0"/>
              <a:t> en fin de classe de première est crédité d’un coefficient 8 (soit la moitié des enseignements de spécialité conservés par le candidat en classe terminale) ; </a:t>
            </a:r>
          </a:p>
          <a:p>
            <a:pPr algn="just"/>
            <a:endParaRPr lang="fr-FR" dirty="0"/>
          </a:p>
          <a:p>
            <a:pPr algn="just">
              <a:buFont typeface="Wingdings" pitchFamily="2" charset="2"/>
              <a:buChar char="ü"/>
            </a:pPr>
            <a:r>
              <a:rPr lang="fr-FR" dirty="0"/>
              <a:t> Enfin, </a:t>
            </a:r>
            <a:r>
              <a:rPr lang="fr-FR" b="1" dirty="0"/>
              <a:t>l’enseignement moral et civique reçoit un coefficient 2 </a:t>
            </a:r>
            <a:r>
              <a:rPr lang="fr-FR" dirty="0"/>
              <a:t>(1 en première, 1 en terminale).</a:t>
            </a: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480" y="273600"/>
            <a:ext cx="10972440" cy="655070"/>
          </a:xfrm>
        </p:spPr>
        <p:txBody>
          <a:bodyPr/>
          <a:lstStyle/>
          <a:p>
            <a:pPr algn="ctr"/>
            <a:r>
              <a:rPr lang="fr-FR" sz="3200" b="1" u="sng" dirty="0"/>
              <a:t>Le projet d’évaluation </a:t>
            </a:r>
          </a:p>
        </p:txBody>
      </p:sp>
      <p:sp>
        <p:nvSpPr>
          <p:cNvPr id="3" name="Sous-titre 2"/>
          <p:cNvSpPr>
            <a:spLocks noGrp="1"/>
          </p:cNvSpPr>
          <p:nvPr>
            <p:ph type="subTitle"/>
          </p:nvPr>
        </p:nvSpPr>
        <p:spPr>
          <a:xfrm>
            <a:off x="1238216" y="1571612"/>
            <a:ext cx="9787006" cy="5143536"/>
          </a:xfrm>
        </p:spPr>
        <p:txBody>
          <a:bodyPr/>
          <a:lstStyle/>
          <a:p>
            <a:pPr algn="just"/>
            <a:r>
              <a:rPr lang="fr-FR" i="1" dirty="0"/>
              <a:t>Ce projet collectif d’évaluation, débattu et déterminé au lycée en conseil pédagogique, s’inscrit dans un cadre règlementaire fixé au niveau national (note de service du 28/07/2021 – BOEN du 29/07/2021). Il a pour but de rendre visible et explicite la réflexion de l’équipe enseignante sur l’acte pédagogique de l’évaluation. Il permet notamment d’en partager les principes avec les élèves et leurs familles et, ainsi, d’en clarifier les modalités. </a:t>
            </a:r>
          </a:p>
          <a:p>
            <a:endParaRPr lang="fr-FR" dirty="0"/>
          </a:p>
          <a:p>
            <a:r>
              <a:rPr lang="fr-FR" b="1" dirty="0">
                <a:solidFill>
                  <a:srgbClr val="BD591B"/>
                </a:solidFill>
              </a:rPr>
              <a:t> </a:t>
            </a:r>
            <a:r>
              <a:rPr lang="fr-FR" b="1" u="sng" dirty="0">
                <a:solidFill>
                  <a:srgbClr val="BD591B"/>
                </a:solidFill>
              </a:rPr>
              <a:t>Quelques principes communs </a:t>
            </a:r>
            <a:r>
              <a:rPr lang="fr-FR" b="1" dirty="0">
                <a:solidFill>
                  <a:srgbClr val="BD591B"/>
                </a:solidFill>
              </a:rPr>
              <a:t>:</a:t>
            </a:r>
          </a:p>
          <a:p>
            <a:pPr>
              <a:buFontTx/>
              <a:buChar char="-"/>
            </a:pPr>
            <a:r>
              <a:rPr lang="fr-FR" b="1" dirty="0"/>
              <a:t>Cohérence avec les programmes d’enseignement</a:t>
            </a:r>
          </a:p>
          <a:p>
            <a:pPr>
              <a:buFontTx/>
              <a:buChar char="-"/>
            </a:pPr>
            <a:r>
              <a:rPr lang="fr-FR" b="1" dirty="0"/>
              <a:t>Égalité au sein de chaque enseignement</a:t>
            </a:r>
          </a:p>
          <a:p>
            <a:pPr>
              <a:buFontTx/>
              <a:buChar char="-"/>
            </a:pPr>
            <a:r>
              <a:rPr lang="fr-FR" b="1" dirty="0"/>
              <a:t>Harmonisation des pratiques</a:t>
            </a:r>
          </a:p>
          <a:p>
            <a:pPr>
              <a:buFontTx/>
              <a:buChar char="-"/>
            </a:pPr>
            <a:r>
              <a:rPr lang="fr-FR" b="1" dirty="0"/>
              <a:t>Situations variées d’évaluation: exercices, devoirs sur table, oraux…</a:t>
            </a:r>
          </a:p>
          <a:p>
            <a:pPr>
              <a:buFontTx/>
              <a:buChar char="-"/>
            </a:pPr>
            <a:r>
              <a:rPr lang="fr-FR" b="1" dirty="0"/>
              <a:t>Nombre raisonnable et suffisant de notes</a:t>
            </a:r>
          </a:p>
          <a:p>
            <a:pPr>
              <a:buFontTx/>
              <a:buChar char="-"/>
            </a:pPr>
            <a:r>
              <a:rPr lang="fr-FR" b="1" dirty="0"/>
              <a:t>Rattrapages systématiques en cas d’absence</a:t>
            </a:r>
          </a:p>
          <a:p>
            <a:pPr>
              <a:buFontTx/>
              <a:buChar char="-"/>
            </a:pPr>
            <a:r>
              <a:rPr lang="fr-FR" b="1" dirty="0"/>
              <a:t>Passage en épreuve ponctuelle si moyenne non significative</a:t>
            </a:r>
          </a:p>
          <a:p>
            <a:pPr>
              <a:buFontTx/>
              <a:buChar char="-"/>
            </a:pPr>
            <a:r>
              <a:rPr lang="fr-FR" b="1" dirty="0" err="1"/>
              <a:t>Etc</a:t>
            </a:r>
            <a:r>
              <a:rPr lang="fr-FR" b="1" dirty="0"/>
              <a:t>…</a:t>
            </a:r>
          </a:p>
          <a:p>
            <a:pPr>
              <a:buFontTx/>
              <a:buChar char="-"/>
            </a:pPr>
            <a:endParaRPr lang="fr-FR" b="1" dirty="0"/>
          </a:p>
          <a:p>
            <a:pPr algn="just">
              <a:buFontTx/>
              <a:buChar char="-"/>
            </a:pPr>
            <a:r>
              <a:rPr lang="fr-FR" dirty="0"/>
              <a:t>Deux demi-journées de concertation disciplinaire et transversale organisées dans le lycée (en</a:t>
            </a:r>
            <a:r>
              <a:rPr lang="fr-FR" b="1" dirty="0">
                <a:solidFill>
                  <a:srgbClr val="BD591B"/>
                </a:solidFill>
              </a:rPr>
              <a:t> 2021). </a:t>
            </a:r>
          </a:p>
          <a:p>
            <a:pPr algn="just">
              <a:buFontTx/>
              <a:buChar char="-"/>
            </a:pPr>
            <a:r>
              <a:rPr lang="fr-FR" dirty="0"/>
              <a:t>Présentation en </a:t>
            </a:r>
            <a:r>
              <a:rPr lang="fr-FR" u="sng" dirty="0"/>
              <a:t>Conseil d’administration. </a:t>
            </a:r>
          </a:p>
          <a:p>
            <a:pPr>
              <a:buFontTx/>
              <a:buChar char="-"/>
            </a:pPr>
            <a:endParaRPr lang="fr-FR" b="1" dirty="0"/>
          </a:p>
          <a:p>
            <a:pPr>
              <a:buFontTx/>
              <a:buChar char="-"/>
            </a:pPr>
            <a:endParaRPr lang="fr-FR" dirty="0"/>
          </a:p>
          <a:p>
            <a:r>
              <a:rPr lang="fr-FR" dirty="0"/>
              <a:t> </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u="sng" dirty="0">
                <a:solidFill>
                  <a:schemeClr val="accent4">
                    <a:lumMod val="75000"/>
                  </a:schemeClr>
                </a:solidFill>
              </a:rPr>
              <a:t>Évaluation des enseignements optionnels</a:t>
            </a:r>
            <a:br>
              <a:rPr lang="fr-FR" b="1" dirty="0"/>
            </a:br>
            <a:endParaRPr lang="fr-FR" dirty="0"/>
          </a:p>
        </p:txBody>
      </p:sp>
      <p:sp>
        <p:nvSpPr>
          <p:cNvPr id="3" name="Sous-titre 2"/>
          <p:cNvSpPr>
            <a:spLocks noGrp="1"/>
          </p:cNvSpPr>
          <p:nvPr>
            <p:ph type="subTitle"/>
          </p:nvPr>
        </p:nvSpPr>
        <p:spPr>
          <a:xfrm>
            <a:off x="1166778" y="1214422"/>
            <a:ext cx="9858444" cy="4786346"/>
          </a:xfrm>
        </p:spPr>
        <p:txBody>
          <a:bodyPr/>
          <a:lstStyle/>
          <a:p>
            <a:pPr algn="just">
              <a:lnSpc>
                <a:spcPct val="200000"/>
              </a:lnSpc>
            </a:pPr>
            <a:r>
              <a:rPr lang="fr-FR" b="1" dirty="0"/>
              <a:t>Tous les enseignements optionnels seront évalués selon les mêmes modalités dans le cadre du contrôle continu établi à partir des moyennes annuelles des moyennes apposées sur les bulletins scolaires : </a:t>
            </a:r>
            <a:endParaRPr lang="fr-FR" dirty="0"/>
          </a:p>
          <a:p>
            <a:pPr marL="342900" indent="-342900" algn="just">
              <a:lnSpc>
                <a:spcPct val="200000"/>
              </a:lnSpc>
              <a:buFont typeface="Wingdings" pitchFamily="2" charset="2"/>
              <a:buChar char="v"/>
            </a:pPr>
            <a:r>
              <a:rPr lang="fr-FR" dirty="0"/>
              <a:t>Un enseignement optionnel suivi sur l’ensemble du cycle terminal sera considéré à hauteur de</a:t>
            </a:r>
            <a:r>
              <a:rPr lang="fr-FR" b="1" dirty="0">
                <a:solidFill>
                  <a:srgbClr val="BD591B"/>
                </a:solidFill>
              </a:rPr>
              <a:t> 4 coefficients</a:t>
            </a:r>
            <a:r>
              <a:rPr lang="fr-FR" dirty="0"/>
              <a:t>, qui viennent s’ajouter aux 100 coefficients communs du baccalauréat ; </a:t>
            </a:r>
          </a:p>
          <a:p>
            <a:pPr algn="just">
              <a:lnSpc>
                <a:spcPct val="200000"/>
              </a:lnSpc>
              <a:buFont typeface="Wingdings" pitchFamily="2" charset="2"/>
              <a:buChar char="v"/>
            </a:pPr>
            <a:r>
              <a:rPr lang="fr-FR" dirty="0"/>
              <a:t> Un enseignement optionnel suivi sur la seule année de terminale (notamment mathématiques expertes et mathématiques complémentaires) sera apprécié à hauteur </a:t>
            </a:r>
            <a:r>
              <a:rPr lang="fr-FR" b="1" dirty="0">
                <a:solidFill>
                  <a:srgbClr val="BD591B"/>
                </a:solidFill>
              </a:rPr>
              <a:t>de 2 coefficients</a:t>
            </a:r>
            <a:r>
              <a:rPr lang="fr-FR" dirty="0"/>
              <a:t>.</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1092" y="273600"/>
            <a:ext cx="10200828" cy="1144800"/>
          </a:xfrm>
        </p:spPr>
        <p:txBody>
          <a:bodyPr/>
          <a:lstStyle/>
          <a:p>
            <a:pPr algn="just"/>
            <a:r>
              <a:rPr lang="fr-FR" sz="3200" b="1" u="sng" dirty="0">
                <a:solidFill>
                  <a:schemeClr val="accent1">
                    <a:lumMod val="75000"/>
                  </a:schemeClr>
                </a:solidFill>
              </a:rPr>
              <a:t>Évaluation en Section européenne</a:t>
            </a:r>
            <a:endParaRPr lang="fr-FR" sz="3200" u="sng" dirty="0">
              <a:solidFill>
                <a:schemeClr val="accent1">
                  <a:lumMod val="75000"/>
                </a:schemeClr>
              </a:solidFill>
            </a:endParaRPr>
          </a:p>
        </p:txBody>
      </p:sp>
      <p:sp>
        <p:nvSpPr>
          <p:cNvPr id="3" name="Sous-titre 2"/>
          <p:cNvSpPr>
            <a:spLocks noGrp="1"/>
          </p:cNvSpPr>
          <p:nvPr>
            <p:ph type="subTitle"/>
          </p:nvPr>
        </p:nvSpPr>
        <p:spPr>
          <a:xfrm>
            <a:off x="1095340" y="1604520"/>
            <a:ext cx="9929882" cy="4396248"/>
          </a:xfrm>
        </p:spPr>
        <p:txBody>
          <a:bodyPr/>
          <a:lstStyle/>
          <a:p>
            <a:endParaRPr lang="fr-FR" dirty="0"/>
          </a:p>
          <a:p>
            <a:endParaRPr lang="fr-FR" dirty="0"/>
          </a:p>
          <a:p>
            <a:r>
              <a:rPr lang="fr-FR" dirty="0"/>
              <a:t>Pour l’obtention de la Mention « Section européenne » au Baccalauréat: </a:t>
            </a:r>
          </a:p>
          <a:p>
            <a:endParaRPr lang="fr-FR" dirty="0"/>
          </a:p>
          <a:p>
            <a:pPr>
              <a:buFont typeface="Wingdings" pitchFamily="2" charset="2"/>
              <a:buChar char="q"/>
            </a:pPr>
            <a:r>
              <a:rPr lang="fr-FR" b="1" dirty="0">
                <a:solidFill>
                  <a:schemeClr val="accent1">
                    <a:lumMod val="50000"/>
                  </a:schemeClr>
                </a:solidFill>
              </a:rPr>
              <a:t>une moyenne égale ou supérieure à 12/20 en LVA-B-C </a:t>
            </a:r>
            <a:r>
              <a:rPr lang="fr-FR" dirty="0"/>
              <a:t>est nécessaire pour l’ensemble du cycle terminale (1</a:t>
            </a:r>
            <a:r>
              <a:rPr lang="fr-FR" baseline="30000" dirty="0"/>
              <a:t>ère</a:t>
            </a:r>
            <a:r>
              <a:rPr lang="fr-FR" dirty="0"/>
              <a:t> et Terminale). </a:t>
            </a:r>
          </a:p>
          <a:p>
            <a:pPr>
              <a:buFont typeface="Wingdings" pitchFamily="2" charset="2"/>
              <a:buChar char="q"/>
            </a:pPr>
            <a:endParaRPr lang="fr-FR" dirty="0"/>
          </a:p>
          <a:p>
            <a:pPr>
              <a:buFont typeface="Wingdings" pitchFamily="2" charset="2"/>
              <a:buChar char="q"/>
            </a:pPr>
            <a:r>
              <a:rPr lang="fr-FR" b="1" dirty="0">
                <a:solidFill>
                  <a:schemeClr val="accent1">
                    <a:lumMod val="50000"/>
                  </a:schemeClr>
                </a:solidFill>
              </a:rPr>
              <a:t>Un</a:t>
            </a:r>
            <a:r>
              <a:rPr lang="fr-FR" b="1" dirty="0">
                <a:solidFill>
                  <a:schemeClr val="accent1">
                    <a:lumMod val="75000"/>
                  </a:schemeClr>
                </a:solidFill>
              </a:rPr>
              <a:t>e </a:t>
            </a:r>
            <a:r>
              <a:rPr lang="fr-FR" b="1" dirty="0">
                <a:solidFill>
                  <a:schemeClr val="accent1">
                    <a:lumMod val="50000"/>
                  </a:schemeClr>
                </a:solidFill>
              </a:rPr>
              <a:t>moyenne égale ou supérieur à 10/20 à l’évaluation spécifique de contrôle continu </a:t>
            </a:r>
            <a:r>
              <a:rPr lang="fr-FR" dirty="0"/>
              <a:t>comprenant</a:t>
            </a:r>
          </a:p>
          <a:p>
            <a:r>
              <a:rPr lang="fr-FR" dirty="0"/>
              <a:t>		- une interrogation orale de DNL en Terminale (80% de la note)</a:t>
            </a:r>
          </a:p>
          <a:p>
            <a:r>
              <a:rPr lang="fr-FR" dirty="0"/>
              <a:t>		- une note de scolarité conjointement attribuée par les professeurs de LV et de DNL (20% 		de la note). </a:t>
            </a:r>
          </a:p>
          <a:p>
            <a:pPr algn="just"/>
            <a:endParaRPr lang="fr-FR" dirty="0"/>
          </a:p>
          <a:p>
            <a:pPr algn="just"/>
            <a:r>
              <a:rPr lang="fr-FR" dirty="0"/>
              <a:t>Ces deux moyennes constituent la note finale de Contrôle continu prise en compte dans le calcul de la moyenne au titre de la moyenne de LVA-B ou C. </a:t>
            </a:r>
          </a:p>
        </p:txBody>
      </p:sp>
      <p:pic>
        <p:nvPicPr>
          <p:cNvPr id="1026" name="Picture 2" descr="http://lyceejacquesmonod.eu/wp-content/uploads/2019/03/euro1.png"/>
          <p:cNvPicPr>
            <a:picLocks noChangeAspect="1" noChangeArrowheads="1"/>
          </p:cNvPicPr>
          <p:nvPr/>
        </p:nvPicPr>
        <p:blipFill>
          <a:blip r:embed="rId2" cstate="print"/>
          <a:srcRect/>
          <a:stretch>
            <a:fillRect/>
          </a:stretch>
        </p:blipFill>
        <p:spPr bwMode="auto">
          <a:xfrm>
            <a:off x="8667768" y="428604"/>
            <a:ext cx="2357454" cy="21293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1066680" y="540000"/>
            <a:ext cx="10057680" cy="933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dirty="0" err="1">
                <a:solidFill>
                  <a:srgbClr val="000000"/>
                </a:solidFill>
                <a:latin typeface="Calibri"/>
              </a:rPr>
              <a:t>Préparer</a:t>
            </a:r>
            <a:r>
              <a:rPr lang="en-US" sz="3600" b="1" strike="noStrike" spc="-1" dirty="0">
                <a:solidFill>
                  <a:srgbClr val="000000"/>
                </a:solidFill>
                <a:latin typeface="Calibri"/>
              </a:rPr>
              <a:t> les </a:t>
            </a:r>
            <a:r>
              <a:rPr lang="en-US" sz="3600" b="1" strike="noStrike" spc="-1" dirty="0" err="1">
                <a:solidFill>
                  <a:srgbClr val="000000"/>
                </a:solidFill>
                <a:latin typeface="Calibri"/>
              </a:rPr>
              <a:t>élèves</a:t>
            </a:r>
            <a:r>
              <a:rPr lang="en-US" sz="3600" b="1" strike="noStrike" spc="-1" dirty="0">
                <a:solidFill>
                  <a:srgbClr val="000000"/>
                </a:solidFill>
                <a:latin typeface="Calibri"/>
              </a:rPr>
              <a:t> aux </a:t>
            </a:r>
            <a:r>
              <a:rPr lang="en-US" sz="3600" b="1" strike="noStrike" spc="-1" dirty="0" err="1">
                <a:solidFill>
                  <a:srgbClr val="000000"/>
                </a:solidFill>
                <a:latin typeface="Calibri"/>
              </a:rPr>
              <a:t>épreuves</a:t>
            </a:r>
            <a:r>
              <a:rPr lang="en-US" sz="3600" b="1" strike="noStrike" spc="-1" dirty="0">
                <a:solidFill>
                  <a:srgbClr val="000000"/>
                </a:solidFill>
                <a:latin typeface="Calibri"/>
              </a:rPr>
              <a:t> </a:t>
            </a:r>
            <a:r>
              <a:rPr lang="en-US" sz="3600" b="1" strike="noStrike" spc="-1" dirty="0" err="1">
                <a:solidFill>
                  <a:srgbClr val="000000"/>
                </a:solidFill>
                <a:latin typeface="Calibri"/>
              </a:rPr>
              <a:t>terminales</a:t>
            </a:r>
            <a:r>
              <a:rPr lang="en-US" sz="3600" b="1" strike="noStrike" spc="-1" dirty="0">
                <a:solidFill>
                  <a:srgbClr val="000000"/>
                </a:solidFill>
                <a:latin typeface="Calibri"/>
              </a:rPr>
              <a:t> </a:t>
            </a:r>
            <a:r>
              <a:rPr lang="en-US" sz="3600" b="1" strike="noStrike" spc="-1" dirty="0" err="1">
                <a:solidFill>
                  <a:srgbClr val="000000"/>
                </a:solidFill>
                <a:latin typeface="Calibri"/>
              </a:rPr>
              <a:t>Baccalauréat</a:t>
            </a:r>
            <a:r>
              <a:rPr lang="en-US" sz="3600" b="1" strike="noStrike" spc="-1" dirty="0">
                <a:solidFill>
                  <a:srgbClr val="000000"/>
                </a:solidFill>
                <a:latin typeface="Calibri"/>
              </a:rPr>
              <a:t> 2024</a:t>
            </a:r>
            <a:endParaRPr lang="fr-FR" sz="3600" b="1" strike="noStrike" spc="-1" dirty="0">
              <a:latin typeface="Arial"/>
            </a:endParaRPr>
          </a:p>
        </p:txBody>
      </p:sp>
      <p:sp>
        <p:nvSpPr>
          <p:cNvPr id="298" name="CustomShape 2"/>
          <p:cNvSpPr/>
          <p:nvPr/>
        </p:nvSpPr>
        <p:spPr>
          <a:xfrm>
            <a:off x="1095340" y="1643050"/>
            <a:ext cx="9929882" cy="412163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marL="1130400" lvl="2" indent="-215640" algn="just">
              <a:buClr>
                <a:srgbClr val="000000"/>
              </a:buClr>
              <a:buSzPct val="45000"/>
            </a:pPr>
            <a:endParaRPr lang="fr-FR" sz="2000" b="1" strike="noStrike" spc="-1" dirty="0">
              <a:solidFill>
                <a:schemeClr val="accent4">
                  <a:lumMod val="50000"/>
                </a:schemeClr>
              </a:solidFill>
              <a:latin typeface="Arial"/>
            </a:endParaRPr>
          </a:p>
          <a:p>
            <a:pPr marL="216000" indent="-215640" algn="just">
              <a:lnSpc>
                <a:spcPct val="100000"/>
              </a:lnSpc>
              <a:buClr>
                <a:srgbClr val="000000"/>
              </a:buClr>
              <a:buSzPct val="45000"/>
            </a:pPr>
            <a:endParaRPr lang="fr-FR" sz="2000" b="1" spc="-1" dirty="0">
              <a:solidFill>
                <a:schemeClr val="accent4">
                  <a:lumMod val="50000"/>
                </a:schemeClr>
              </a:solidFill>
              <a:latin typeface="Arial"/>
            </a:endParaRPr>
          </a:p>
          <a:p>
            <a:pPr marL="216000" lvl="2" indent="-215640" algn="just">
              <a:buClr>
                <a:srgbClr val="000000"/>
              </a:buClr>
              <a:buSzPct val="45000"/>
            </a:pPr>
            <a:r>
              <a:rPr lang="fr-FR" sz="2000" b="1" spc="-1" dirty="0">
                <a:solidFill>
                  <a:schemeClr val="accent4">
                    <a:lumMod val="50000"/>
                  </a:schemeClr>
                </a:solidFill>
              </a:rPr>
              <a:t>Une préparation tout au long de l’année à travers </a:t>
            </a:r>
            <a:r>
              <a:rPr lang="fr-FR" sz="2000" b="1" spc="-1" dirty="0">
                <a:solidFill>
                  <a:schemeClr val="accent2">
                    <a:lumMod val="75000"/>
                  </a:schemeClr>
                </a:solidFill>
              </a:rPr>
              <a:t>le CONTRÔLE CONTINU</a:t>
            </a:r>
            <a:r>
              <a:rPr lang="fr-FR" sz="2000" b="1" spc="-1" dirty="0">
                <a:solidFill>
                  <a:schemeClr val="accent4">
                    <a:lumMod val="50000"/>
                  </a:schemeClr>
                </a:solidFill>
              </a:rPr>
              <a:t>: types d’évaluations variées permettant l’acquisition de compétences, y compris à l’oral (évaluations formatives et certificatives). </a:t>
            </a:r>
          </a:p>
          <a:p>
            <a:pPr marL="216000" indent="-215640" algn="just">
              <a:lnSpc>
                <a:spcPct val="100000"/>
              </a:lnSpc>
              <a:buClr>
                <a:srgbClr val="000000"/>
              </a:buClr>
              <a:buSzPct val="45000"/>
            </a:pPr>
            <a:endParaRPr lang="fr-FR" sz="2000" b="1" spc="-1" dirty="0">
              <a:solidFill>
                <a:schemeClr val="accent4">
                  <a:lumMod val="50000"/>
                </a:schemeClr>
              </a:solidFill>
              <a:latin typeface="Arial"/>
            </a:endParaRPr>
          </a:p>
          <a:p>
            <a:pPr marL="216000" indent="-215640" algn="just">
              <a:lnSpc>
                <a:spcPct val="100000"/>
              </a:lnSpc>
              <a:buClr>
                <a:srgbClr val="000000"/>
              </a:buClr>
              <a:buSzPct val="45000"/>
            </a:pPr>
            <a:r>
              <a:rPr lang="fr-FR" sz="2000" b="1" spc="-1" dirty="0">
                <a:solidFill>
                  <a:schemeClr val="accent4">
                    <a:lumMod val="50000"/>
                  </a:schemeClr>
                </a:solidFill>
                <a:latin typeface="Arial"/>
              </a:rPr>
              <a:t>Tout au long de l’année, des devoirs type Bac dans les enseignements de spécialités. </a:t>
            </a:r>
          </a:p>
          <a:p>
            <a:pPr marL="216000" indent="-215640" algn="just">
              <a:lnSpc>
                <a:spcPct val="100000"/>
              </a:lnSpc>
              <a:buClr>
                <a:srgbClr val="000000"/>
              </a:buClr>
              <a:buSzPct val="45000"/>
            </a:pPr>
            <a:endParaRPr lang="fr-FR" sz="2000" b="1" spc="-1" dirty="0">
              <a:solidFill>
                <a:schemeClr val="accent4">
                  <a:lumMod val="50000"/>
                </a:schemeClr>
              </a:solidFill>
              <a:latin typeface="Arial"/>
            </a:endParaRPr>
          </a:p>
          <a:p>
            <a:pPr marL="216000" indent="-215640" algn="just">
              <a:lnSpc>
                <a:spcPct val="100000"/>
              </a:lnSpc>
              <a:buClr>
                <a:srgbClr val="000000"/>
              </a:buClr>
              <a:buSzPct val="45000"/>
            </a:pPr>
            <a:r>
              <a:rPr lang="fr-FR" sz="2000" b="1" spc="-1" dirty="0">
                <a:solidFill>
                  <a:schemeClr val="accent4">
                    <a:lumMod val="50000"/>
                  </a:schemeClr>
                </a:solidFill>
                <a:latin typeface="Arial"/>
              </a:rPr>
              <a:t>BAC BLANC de SPECIALITES: </a:t>
            </a:r>
            <a:r>
              <a:rPr lang="fr-FR" sz="2000" b="1" spc="-1" dirty="0">
                <a:solidFill>
                  <a:schemeClr val="accent2">
                    <a:lumMod val="75000"/>
                  </a:schemeClr>
                </a:solidFill>
                <a:latin typeface="Arial"/>
              </a:rPr>
              <a:t>semaine du 12 au 16 février 2024</a:t>
            </a:r>
          </a:p>
          <a:p>
            <a:pPr marL="216000" indent="-215640" algn="just">
              <a:lnSpc>
                <a:spcPct val="100000"/>
              </a:lnSpc>
              <a:buClr>
                <a:srgbClr val="000000"/>
              </a:buClr>
              <a:buSzPct val="45000"/>
            </a:pPr>
            <a:endParaRPr lang="fr-FR" sz="2000" b="1" strike="noStrike" spc="-1" dirty="0">
              <a:solidFill>
                <a:schemeClr val="accent4">
                  <a:lumMod val="50000"/>
                </a:schemeClr>
              </a:solidFill>
              <a:latin typeface="Arial"/>
            </a:endParaRPr>
          </a:p>
          <a:p>
            <a:pPr marL="216000" indent="-215640" algn="just">
              <a:lnSpc>
                <a:spcPct val="100000"/>
              </a:lnSpc>
              <a:buClr>
                <a:srgbClr val="000000"/>
              </a:buClr>
              <a:buSzPct val="45000"/>
            </a:pPr>
            <a:r>
              <a:rPr lang="fr-FR" sz="2000" b="1" strike="noStrike" spc="-1" dirty="0">
                <a:solidFill>
                  <a:schemeClr val="accent4">
                    <a:lumMod val="50000"/>
                  </a:schemeClr>
                </a:solidFill>
                <a:latin typeface="Arial"/>
              </a:rPr>
              <a:t>BAC BLANC de PHILOSOPHIE :  </a:t>
            </a:r>
            <a:r>
              <a:rPr lang="fr-FR" sz="2000" b="1" strike="noStrike" spc="-1" dirty="0">
                <a:solidFill>
                  <a:schemeClr val="accent2">
                    <a:lumMod val="75000"/>
                  </a:schemeClr>
                </a:solidFill>
                <a:latin typeface="Arial"/>
              </a:rPr>
              <a:t>première semaine d’Avril 2024</a:t>
            </a:r>
            <a:endParaRPr lang="fr-FR" sz="2000" b="0" strike="noStrike" spc="-1" dirty="0">
              <a:solidFill>
                <a:schemeClr val="accent2">
                  <a:lumMod val="75000"/>
                </a:schemeClr>
              </a:solidFill>
              <a:latin typeface="Arial"/>
            </a:endParaRPr>
          </a:p>
          <a:p>
            <a:pPr algn="just">
              <a:lnSpc>
                <a:spcPct val="100000"/>
              </a:lnSpc>
            </a:pPr>
            <a:endParaRPr lang="fr-FR" sz="2000" b="0" strike="noStrike" spc="-1" dirty="0">
              <a:solidFill>
                <a:schemeClr val="accent4">
                  <a:lumMod val="50000"/>
                </a:schemeClr>
              </a:solidFill>
              <a:latin typeface="Arial"/>
            </a:endParaRPr>
          </a:p>
          <a:p>
            <a:pPr marL="216000" indent="-215640" algn="just">
              <a:lnSpc>
                <a:spcPct val="100000"/>
              </a:lnSpc>
              <a:buClr>
                <a:srgbClr val="000000"/>
              </a:buClr>
              <a:buSzPct val="45000"/>
            </a:pPr>
            <a:r>
              <a:rPr lang="fr-FR" sz="2000" b="1" strike="noStrike" spc="-1" dirty="0">
                <a:solidFill>
                  <a:schemeClr val="accent4">
                    <a:lumMod val="50000"/>
                  </a:schemeClr>
                </a:solidFill>
                <a:latin typeface="Arial"/>
              </a:rPr>
              <a:t>AVRIL-MAI </a:t>
            </a:r>
            <a:r>
              <a:rPr lang="fr-FR" sz="2000" b="0" strike="noStrike" spc="-1" dirty="0">
                <a:solidFill>
                  <a:schemeClr val="accent4">
                    <a:lumMod val="50000"/>
                  </a:schemeClr>
                </a:solidFill>
                <a:latin typeface="Arial"/>
              </a:rPr>
              <a:t>: Préparation au Grand oral dans les enseignements de spécialités et durant l’heure dédiée à l’orientation</a:t>
            </a:r>
            <a:r>
              <a:rPr lang="fr-FR" sz="2000" b="0" strike="noStrike" spc="-1" dirty="0">
                <a:solidFill>
                  <a:srgbClr val="FF5429"/>
                </a:solidFill>
                <a:latin typeface="Arial"/>
              </a:rPr>
              <a:t>. </a:t>
            </a: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endParaRPr lang="fr-FR" sz="20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616</TotalTime>
  <Words>2372</Words>
  <Application>Microsoft Office PowerPoint</Application>
  <PresentationFormat>Grand écran</PresentationFormat>
  <Paragraphs>202</Paragraphs>
  <Slides>23</Slides>
  <Notes>0</Notes>
  <HiddenSlides>1</HiddenSlides>
  <MMClips>0</MMClips>
  <ScaleCrop>false</ScaleCrop>
  <HeadingPairs>
    <vt:vector size="6" baseType="variant">
      <vt:variant>
        <vt:lpstr>Polices utilisées</vt:lpstr>
      </vt:variant>
      <vt:variant>
        <vt:i4>11</vt:i4>
      </vt:variant>
      <vt:variant>
        <vt:lpstr>Thème</vt:lpstr>
      </vt:variant>
      <vt:variant>
        <vt:i4>6</vt:i4>
      </vt:variant>
      <vt:variant>
        <vt:lpstr>Titres des diapositives</vt:lpstr>
      </vt:variant>
      <vt:variant>
        <vt:i4>23</vt:i4>
      </vt:variant>
    </vt:vector>
  </HeadingPairs>
  <TitlesOfParts>
    <vt:vector size="40" baseType="lpstr">
      <vt:lpstr>Microsoft YaHei</vt:lpstr>
      <vt:lpstr>Arial</vt:lpstr>
      <vt:lpstr>Arial Unicode MS</vt:lpstr>
      <vt:lpstr>Calibri</vt:lpstr>
      <vt:lpstr>Comic Sans MS</vt:lpstr>
      <vt:lpstr>DejaVu Sans</vt:lpstr>
      <vt:lpstr>Garamond</vt:lpstr>
      <vt:lpstr>Lucida Calligraphy</vt:lpstr>
      <vt:lpstr>StarSymbol</vt:lpstr>
      <vt:lpstr>Symbol</vt:lpstr>
      <vt:lpstr>Wingdings</vt:lpstr>
      <vt:lpstr>Office Theme</vt:lpstr>
      <vt:lpstr>Office Theme</vt:lpstr>
      <vt:lpstr>Office Theme</vt:lpstr>
      <vt:lpstr>Office Theme</vt:lpstr>
      <vt:lpstr>Office Theme</vt:lpstr>
      <vt:lpstr>Office Theme</vt:lpstr>
      <vt:lpstr>Présentation PowerPoint</vt:lpstr>
      <vt:lpstr>Présentation PowerPoint</vt:lpstr>
      <vt:lpstr>Cadre général  </vt:lpstr>
      <vt:lpstr>Les épreuves terminales</vt:lpstr>
      <vt:lpstr>Le contrôle continu</vt:lpstr>
      <vt:lpstr>Le projet d’évaluation </vt:lpstr>
      <vt:lpstr>Évaluation des enseignements optionnels </vt:lpstr>
      <vt:lpstr>Évaluation en Section européenne</vt:lpstr>
      <vt:lpstr>Présentation PowerPoint</vt:lpstr>
      <vt:lpstr>Certifier des compétences numériques: le PIX</vt:lpstr>
      <vt:lpstr>Présentation PowerPoint</vt:lpstr>
      <vt:lpstr>Présentation PowerPoint</vt:lpstr>
      <vt:lpstr>Présentation PowerPoint</vt:lpstr>
      <vt:lpstr>Présentation PowerPoint</vt:lpstr>
      <vt:lpstr>Présentation PowerPoint</vt:lpstr>
      <vt:lpstr>Présentation PowerPoint</vt:lpstr>
      <vt:lpstr>CE QUI CHANGE EN 2024</vt:lpstr>
      <vt:lpstr>Présentation PowerPoint</vt:lpstr>
      <vt:lpstr>Présentation PowerPoint</vt:lpstr>
      <vt:lpstr>Présentation PowerPoint</vt:lpstr>
      <vt:lpstr>CAS PARTICULIER: LES ENSEIGNEMENTS SUIVIS PAR LE CNED    Les élèves ayant suivi un enseignement entrant dans les 60% du contrôle terminal passent une épreuve terminale dans les centres d’examens habituels mais organisée en fin d’année dans les centres d’examen habituels.    Les élèves ayant suivi un enseignement entrant dans les 40% du contrôle continu via le CNED sont également évalués tout au long de l’année de façon certificative: d’où l’obligation de rendre régulièrement des devoirs. C’est le CNED qui juge de la recevabilité de la moyenne annuelle dans la matière concernée. Les notes obtenues avec le CNED sont intégrées aux bulletins trimestriels et entrent dans le contrôle continu, dans le cadre du projet d’évaluation.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épreuves du bac en terminale</dc:title>
  <dc:creator>provad</dc:creator>
  <cp:lastModifiedBy>provadj</cp:lastModifiedBy>
  <cp:revision>81</cp:revision>
  <cp:lastPrinted>2023-10-03T14:48:08Z</cp:lastPrinted>
  <dcterms:created xsi:type="dcterms:W3CDTF">2020-03-04T15:29:11Z</dcterms:created>
  <dcterms:modified xsi:type="dcterms:W3CDTF">2023-10-03T14:50:02Z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1</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10</vt:i4>
  </property>
</Properties>
</file>